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1"/>
  </p:notesMasterIdLst>
  <p:sldIdLst>
    <p:sldId id="299" r:id="rId5"/>
    <p:sldId id="324" r:id="rId6"/>
    <p:sldId id="364" r:id="rId7"/>
    <p:sldId id="391" r:id="rId8"/>
    <p:sldId id="399" r:id="rId9"/>
    <p:sldId id="401" r:id="rId10"/>
    <p:sldId id="393" r:id="rId11"/>
    <p:sldId id="403" r:id="rId12"/>
    <p:sldId id="400" r:id="rId13"/>
    <p:sldId id="402" r:id="rId14"/>
    <p:sldId id="405" r:id="rId15"/>
    <p:sldId id="320" r:id="rId16"/>
    <p:sldId id="406" r:id="rId17"/>
    <p:sldId id="347" r:id="rId18"/>
    <p:sldId id="386" r:id="rId19"/>
    <p:sldId id="373" r:id="rId20"/>
    <p:sldId id="375" r:id="rId21"/>
    <p:sldId id="368" r:id="rId22"/>
    <p:sldId id="367" r:id="rId23"/>
    <p:sldId id="379" r:id="rId24"/>
    <p:sldId id="376" r:id="rId25"/>
    <p:sldId id="377" r:id="rId26"/>
    <p:sldId id="387" r:id="rId27"/>
    <p:sldId id="369" r:id="rId28"/>
    <p:sldId id="348" r:id="rId29"/>
    <p:sldId id="371" r:id="rId30"/>
    <p:sldId id="363" r:id="rId31"/>
    <p:sldId id="394" r:id="rId32"/>
    <p:sldId id="395" r:id="rId33"/>
    <p:sldId id="396" r:id="rId34"/>
    <p:sldId id="397" r:id="rId35"/>
    <p:sldId id="366" r:id="rId36"/>
    <p:sldId id="360" r:id="rId37"/>
    <p:sldId id="359" r:id="rId38"/>
    <p:sldId id="306" r:id="rId39"/>
    <p:sldId id="352" r:id="rId40"/>
    <p:sldId id="372" r:id="rId41"/>
    <p:sldId id="361" r:id="rId42"/>
    <p:sldId id="362" r:id="rId43"/>
    <p:sldId id="319" r:id="rId44"/>
    <p:sldId id="353" r:id="rId45"/>
    <p:sldId id="370" r:id="rId46"/>
    <p:sldId id="355" r:id="rId47"/>
    <p:sldId id="356" r:id="rId48"/>
    <p:sldId id="354" r:id="rId49"/>
    <p:sldId id="357" r:id="rId50"/>
    <p:sldId id="358" r:id="rId51"/>
    <p:sldId id="345" r:id="rId52"/>
    <p:sldId id="325" r:id="rId53"/>
    <p:sldId id="326" r:id="rId54"/>
    <p:sldId id="327" r:id="rId55"/>
    <p:sldId id="328" r:id="rId56"/>
    <p:sldId id="329" r:id="rId57"/>
    <p:sldId id="330" r:id="rId58"/>
    <p:sldId id="331" r:id="rId59"/>
    <p:sldId id="332" r:id="rId60"/>
    <p:sldId id="346" r:id="rId61"/>
    <p:sldId id="335" r:id="rId62"/>
    <p:sldId id="336" r:id="rId63"/>
    <p:sldId id="337" r:id="rId64"/>
    <p:sldId id="338" r:id="rId65"/>
    <p:sldId id="339" r:id="rId66"/>
    <p:sldId id="340" r:id="rId67"/>
    <p:sldId id="341" r:id="rId68"/>
    <p:sldId id="342" r:id="rId69"/>
    <p:sldId id="381" r:id="rId70"/>
    <p:sldId id="318" r:id="rId71"/>
    <p:sldId id="316" r:id="rId72"/>
    <p:sldId id="398" r:id="rId73"/>
    <p:sldId id="321" r:id="rId74"/>
    <p:sldId id="380" r:id="rId75"/>
    <p:sldId id="314" r:id="rId76"/>
    <p:sldId id="407" r:id="rId77"/>
    <p:sldId id="389" r:id="rId78"/>
    <p:sldId id="390" r:id="rId79"/>
    <p:sldId id="385" r:id="rId8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A99BFA83-F9A2-6146-9EEB-3EAB68B3AB47}">
          <p14:sldIdLst>
            <p14:sldId id="299"/>
            <p14:sldId id="324"/>
            <p14:sldId id="364"/>
            <p14:sldId id="391"/>
            <p14:sldId id="399"/>
            <p14:sldId id="401"/>
            <p14:sldId id="393"/>
            <p14:sldId id="403"/>
            <p14:sldId id="400"/>
            <p14:sldId id="402"/>
            <p14:sldId id="405"/>
            <p14:sldId id="320"/>
            <p14:sldId id="406"/>
            <p14:sldId id="347"/>
            <p14:sldId id="386"/>
            <p14:sldId id="373"/>
            <p14:sldId id="375"/>
            <p14:sldId id="368"/>
            <p14:sldId id="367"/>
            <p14:sldId id="379"/>
            <p14:sldId id="376"/>
            <p14:sldId id="377"/>
            <p14:sldId id="387"/>
            <p14:sldId id="369"/>
            <p14:sldId id="348"/>
            <p14:sldId id="371"/>
            <p14:sldId id="363"/>
            <p14:sldId id="394"/>
            <p14:sldId id="395"/>
            <p14:sldId id="396"/>
            <p14:sldId id="397"/>
            <p14:sldId id="366"/>
            <p14:sldId id="360"/>
            <p14:sldId id="359"/>
            <p14:sldId id="306"/>
            <p14:sldId id="352"/>
            <p14:sldId id="372"/>
            <p14:sldId id="361"/>
            <p14:sldId id="362"/>
            <p14:sldId id="319"/>
            <p14:sldId id="353"/>
            <p14:sldId id="370"/>
            <p14:sldId id="355"/>
            <p14:sldId id="356"/>
            <p14:sldId id="354"/>
            <p14:sldId id="357"/>
            <p14:sldId id="358"/>
          </p14:sldIdLst>
        </p14:section>
        <p14:section name="Anwendungsbeispiel 1" id="{33359981-9B84-344C-B088-BC1FEFDAFF28}">
          <p14:sldIdLst>
            <p14:sldId id="345"/>
            <p14:sldId id="325"/>
            <p14:sldId id="326"/>
            <p14:sldId id="327"/>
            <p14:sldId id="328"/>
            <p14:sldId id="329"/>
            <p14:sldId id="330"/>
            <p14:sldId id="331"/>
            <p14:sldId id="332"/>
          </p14:sldIdLst>
        </p14:section>
        <p14:section name="Anwendungsbeispiel 2" id="{5D00E6C0-1049-5C40-9055-6DA07B5A87AA}">
          <p14:sldIdLst>
            <p14:sldId id="346"/>
            <p14:sldId id="335"/>
            <p14:sldId id="336"/>
            <p14:sldId id="337"/>
            <p14:sldId id="338"/>
            <p14:sldId id="339"/>
            <p14:sldId id="340"/>
            <p14:sldId id="341"/>
            <p14:sldId id="342"/>
          </p14:sldIdLst>
        </p14:section>
        <p14:section name="Notizen" id="{8900DDED-AFC1-8144-8F04-0EBB97CB1FB2}">
          <p14:sldIdLst>
            <p14:sldId id="381"/>
            <p14:sldId id="318"/>
            <p14:sldId id="316"/>
            <p14:sldId id="398"/>
            <p14:sldId id="321"/>
            <p14:sldId id="380"/>
            <p14:sldId id="314"/>
            <p14:sldId id="407"/>
            <p14:sldId id="389"/>
            <p14:sldId id="390"/>
            <p14:sldId id="38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AAF2D5-E759-DE8A-0F32-3DE0F1210384}" name="Emma Dischinger" initials="ED" userId="S::emma.dischinger@stud-mail.uni-wuerzburg.de::007724b1-c5f6-4280-b9b5-493b6ce91b8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6200"/>
    <a:srgbClr val="FC8A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81" d="100"/>
          <a:sy n="81" d="100"/>
        </p:scale>
        <p:origin x="74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F924C2-D7BF-4644-8B71-36B68AC7DAE2}" type="datetimeFigureOut">
              <a:rPr lang="de-DE" smtClean="0"/>
              <a:t>12.06.2023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63F538-D2F5-46F9-86EA-170D6BDB1FB4}" type="slidenum">
              <a:rPr lang="de-DE" smtClean="0"/>
              <a:t>‹Nr.›</a:t>
            </a:fld>
            <a:endParaRPr lang="de-DE"/>
          </a:p>
        </p:txBody>
      </p:sp>
    </p:spTree>
    <p:extLst>
      <p:ext uri="{BB962C8B-B14F-4D97-AF65-F5344CB8AC3E}">
        <p14:creationId xmlns:p14="http://schemas.microsoft.com/office/powerpoint/2010/main" val="2700130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i="1"/>
          </a:p>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i="1"/>
          </a:p>
          <a:p>
            <a:endParaRPr lang="de-DE"/>
          </a:p>
        </p:txBody>
      </p:sp>
      <p:sp>
        <p:nvSpPr>
          <p:cNvPr id="4" name="Foliennummernplatzhalt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7EBF64-3089-514C-BC82-AAB8C63B951E}"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20799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i="1"/>
          </a:p>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i="1"/>
          </a:p>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i="1"/>
          </a:p>
          <a:p>
            <a:endParaRPr lang="de-DE"/>
          </a:p>
        </p:txBody>
      </p:sp>
      <p:sp>
        <p:nvSpPr>
          <p:cNvPr id="4" name="Foliennummernplatzhalt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7EBF64-3089-514C-BC82-AAB8C63B951E}"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524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i="0"/>
              <a:t>Kreativität definieren?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sz="1200" i="0"/>
              <a:t>Unterschied KI und Mensch hinsichtlich der Kreativität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sz="1200" i="0"/>
          </a:p>
          <a:p>
            <a:endParaRPr lang="de-DE"/>
          </a:p>
        </p:txBody>
      </p:sp>
      <p:sp>
        <p:nvSpPr>
          <p:cNvPr id="4" name="Foliennummernplatzhalt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7EBF64-3089-514C-BC82-AAB8C63B951E}"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2836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von </a:t>
            </a:r>
            <a:r>
              <a:rPr lang="de-DE" dirty="0" err="1"/>
              <a:t>teams</a:t>
            </a:r>
            <a:r>
              <a:rPr lang="de-DE" dirty="0"/>
              <a:t>: large </a:t>
            </a:r>
            <a:r>
              <a:rPr lang="de-DE" dirty="0" err="1"/>
              <a:t>language</a:t>
            </a:r>
            <a:r>
              <a:rPr lang="de-DE" dirty="0"/>
              <a:t> </a:t>
            </a:r>
            <a:r>
              <a:rPr lang="de-DE" dirty="0" err="1"/>
              <a:t>models</a:t>
            </a:r>
            <a:r>
              <a:rPr lang="de-DE" dirty="0"/>
              <a:t> like </a:t>
            </a:r>
            <a:r>
              <a:rPr lang="de-DE" dirty="0" err="1"/>
              <a:t>these</a:t>
            </a:r>
            <a:r>
              <a:rPr lang="de-DE" dirty="0"/>
              <a:t> </a:t>
            </a:r>
            <a:r>
              <a:rPr lang="de-DE" dirty="0" err="1"/>
              <a:t>meet</a:t>
            </a:r>
            <a:r>
              <a:rPr lang="de-DE" dirty="0"/>
              <a:t> </a:t>
            </a:r>
            <a:r>
              <a:rPr lang="de-DE" dirty="0" err="1"/>
              <a:t>the</a:t>
            </a:r>
            <a:r>
              <a:rPr lang="de-DE" dirty="0"/>
              <a:t> </a:t>
            </a:r>
            <a:r>
              <a:rPr lang="de-DE" dirty="0" err="1"/>
              <a:t>criteria</a:t>
            </a:r>
            <a:r>
              <a:rPr lang="de-DE" dirty="0"/>
              <a:t> of </a:t>
            </a:r>
            <a:r>
              <a:rPr lang="de-DE" dirty="0" err="1"/>
              <a:t>the</a:t>
            </a:r>
            <a:r>
              <a:rPr lang="de-DE" dirty="0"/>
              <a:t> </a:t>
            </a:r>
            <a:r>
              <a:rPr lang="de-DE" dirty="0" err="1"/>
              <a:t>standard</a:t>
            </a:r>
            <a:r>
              <a:rPr lang="de-DE" dirty="0"/>
              <a:t> </a:t>
            </a:r>
            <a:r>
              <a:rPr lang="de-DE" dirty="0" err="1"/>
              <a:t>definition</a:t>
            </a:r>
            <a:r>
              <a:rPr lang="de-DE" dirty="0"/>
              <a:t> of </a:t>
            </a:r>
            <a:r>
              <a:rPr lang="de-DE" dirty="0" err="1"/>
              <a:t>creativity</a:t>
            </a:r>
            <a:r>
              <a:rPr lang="de-DE" dirty="0"/>
              <a:t> (Stevenson et al., 2022): </a:t>
            </a:r>
            <a:r>
              <a:rPr lang="de-DE" dirty="0" err="1"/>
              <a:t>products</a:t>
            </a:r>
            <a:r>
              <a:rPr lang="de-DE" dirty="0"/>
              <a:t> (</a:t>
            </a:r>
            <a:r>
              <a:rPr lang="de-DE" dirty="0" err="1"/>
              <a:t>immaterial</a:t>
            </a:r>
            <a:r>
              <a:rPr lang="de-DE" dirty="0"/>
              <a:t> and material) </a:t>
            </a:r>
            <a:r>
              <a:rPr lang="de-DE" dirty="0" err="1"/>
              <a:t>that</a:t>
            </a:r>
            <a:r>
              <a:rPr lang="de-DE" dirty="0"/>
              <a:t> </a:t>
            </a:r>
            <a:r>
              <a:rPr lang="de-DE" dirty="0" err="1"/>
              <a:t>should</a:t>
            </a:r>
            <a:r>
              <a:rPr lang="de-DE" dirty="0"/>
              <a:t> </a:t>
            </a:r>
            <a:r>
              <a:rPr lang="de-DE" dirty="0" err="1"/>
              <a:t>be</a:t>
            </a:r>
            <a:r>
              <a:rPr lang="de-DE" dirty="0"/>
              <a:t> </a:t>
            </a:r>
            <a:r>
              <a:rPr lang="de-DE" dirty="0" err="1"/>
              <a:t>novel</a:t>
            </a:r>
            <a:r>
              <a:rPr lang="de-DE" dirty="0"/>
              <a:t>/original and </a:t>
            </a:r>
            <a:r>
              <a:rPr lang="de-DE" dirty="0" err="1"/>
              <a:t>useful</a:t>
            </a:r>
            <a:r>
              <a:rPr lang="de-DE" dirty="0"/>
              <a:t>/</a:t>
            </a:r>
            <a:r>
              <a:rPr lang="de-DE" dirty="0" err="1"/>
              <a:t>valuable</a:t>
            </a:r>
            <a:r>
              <a:rPr lang="de-DE" dirty="0"/>
              <a:t> </a:t>
            </a:r>
            <a:r>
              <a:rPr lang="de-DE" dirty="0" err="1"/>
              <a:t>for</a:t>
            </a:r>
            <a:r>
              <a:rPr lang="de-DE" dirty="0"/>
              <a:t> </a:t>
            </a:r>
            <a:r>
              <a:rPr lang="de-DE" dirty="0" err="1"/>
              <a:t>the</a:t>
            </a:r>
            <a:r>
              <a:rPr lang="de-DE" dirty="0"/>
              <a:t> </a:t>
            </a:r>
            <a:r>
              <a:rPr lang="de-DE" dirty="0" err="1"/>
              <a:t>creative</a:t>
            </a:r>
            <a:r>
              <a:rPr lang="de-DE" dirty="0"/>
              <a:t> </a:t>
            </a:r>
            <a:r>
              <a:rPr lang="de-DE" dirty="0" err="1"/>
              <a:t>person</a:t>
            </a:r>
            <a:r>
              <a:rPr lang="de-DE" dirty="0"/>
              <a:t>(s) (</a:t>
            </a:r>
            <a:r>
              <a:rPr lang="de-DE" dirty="0" err="1"/>
              <a:t>Kampylis</a:t>
            </a:r>
            <a:r>
              <a:rPr lang="de-DE" dirty="0"/>
              <a:t> &amp; </a:t>
            </a:r>
            <a:r>
              <a:rPr lang="de-DE" dirty="0" err="1"/>
              <a:t>Valtanen</a:t>
            </a:r>
            <a:r>
              <a:rPr lang="de-DE" dirty="0"/>
              <a:t>, 2010). </a:t>
            </a:r>
            <a:r>
              <a:rPr lang="de-DE" dirty="0" err="1"/>
              <a:t>Jagtap</a:t>
            </a:r>
            <a:r>
              <a:rPr lang="de-DE" dirty="0"/>
              <a:t> (2019) </a:t>
            </a:r>
            <a:r>
              <a:rPr lang="de-DE" dirty="0" err="1"/>
              <a:t>points</a:t>
            </a:r>
            <a:r>
              <a:rPr lang="de-DE" dirty="0"/>
              <a:t> out </a:t>
            </a:r>
            <a:r>
              <a:rPr lang="de-DE" dirty="0" err="1"/>
              <a:t>that</a:t>
            </a:r>
            <a:r>
              <a:rPr lang="de-DE" dirty="0"/>
              <a:t> </a:t>
            </a:r>
            <a:r>
              <a:rPr lang="de-DE" dirty="0" err="1"/>
              <a:t>novelty</a:t>
            </a:r>
            <a:r>
              <a:rPr lang="de-DE" dirty="0"/>
              <a:t> </a:t>
            </a:r>
            <a:r>
              <a:rPr lang="de-DE" dirty="0" err="1"/>
              <a:t>is</a:t>
            </a:r>
            <a:r>
              <a:rPr lang="de-DE" dirty="0"/>
              <a:t> a </a:t>
            </a:r>
            <a:r>
              <a:rPr lang="de-DE" dirty="0" err="1"/>
              <a:t>core</a:t>
            </a:r>
            <a:r>
              <a:rPr lang="de-DE" dirty="0"/>
              <a:t> </a:t>
            </a:r>
            <a:r>
              <a:rPr lang="de-DE" dirty="0" err="1"/>
              <a:t>component</a:t>
            </a:r>
            <a:r>
              <a:rPr lang="de-DE" dirty="0"/>
              <a:t> of </a:t>
            </a:r>
            <a:r>
              <a:rPr lang="de-DE" dirty="0" err="1"/>
              <a:t>creativity</a:t>
            </a:r>
            <a:r>
              <a:rPr lang="de-DE" dirty="0"/>
              <a:t> and </a:t>
            </a:r>
            <a:r>
              <a:rPr lang="de-DE" dirty="0" err="1"/>
              <a:t>if</a:t>
            </a:r>
            <a:r>
              <a:rPr lang="de-DE" dirty="0"/>
              <a:t> </a:t>
            </a:r>
            <a:r>
              <a:rPr lang="de-DE" dirty="0" err="1"/>
              <a:t>the</a:t>
            </a:r>
            <a:r>
              <a:rPr lang="de-DE" dirty="0"/>
              <a:t> </a:t>
            </a:r>
            <a:r>
              <a:rPr lang="de-DE" dirty="0" err="1"/>
              <a:t>current</a:t>
            </a:r>
            <a:r>
              <a:rPr lang="de-DE" dirty="0"/>
              <a:t> </a:t>
            </a:r>
            <a:r>
              <a:rPr lang="de-DE" dirty="0" err="1"/>
              <a:t>technology</a:t>
            </a:r>
            <a:r>
              <a:rPr lang="de-DE" dirty="0"/>
              <a:t> </a:t>
            </a:r>
            <a:r>
              <a:rPr lang="de-DE" dirty="0" err="1"/>
              <a:t>fulfills</a:t>
            </a:r>
            <a:r>
              <a:rPr lang="de-DE" dirty="0"/>
              <a:t> </a:t>
            </a:r>
            <a:r>
              <a:rPr lang="de-DE" dirty="0" err="1"/>
              <a:t>this</a:t>
            </a:r>
            <a:r>
              <a:rPr lang="de-DE" dirty="0"/>
              <a:t> </a:t>
            </a:r>
            <a:r>
              <a:rPr lang="de-DE" dirty="0" err="1"/>
              <a:t>condition</a:t>
            </a:r>
            <a:r>
              <a:rPr lang="de-DE" dirty="0"/>
              <a:t>, </a:t>
            </a:r>
            <a:r>
              <a:rPr lang="de-DE" dirty="0" err="1"/>
              <a:t>it</a:t>
            </a:r>
            <a:r>
              <a:rPr lang="de-DE" dirty="0"/>
              <a:t> </a:t>
            </a:r>
            <a:r>
              <a:rPr lang="de-DE" dirty="0" err="1"/>
              <a:t>could</a:t>
            </a:r>
            <a:r>
              <a:rPr lang="de-DE" dirty="0"/>
              <a:t> </a:t>
            </a:r>
            <a:r>
              <a:rPr lang="de-DE" dirty="0" err="1"/>
              <a:t>potentially</a:t>
            </a:r>
            <a:r>
              <a:rPr lang="de-DE" dirty="0"/>
              <a:t> </a:t>
            </a:r>
            <a:r>
              <a:rPr lang="de-DE" dirty="0" err="1"/>
              <a:t>replace</a:t>
            </a:r>
            <a:r>
              <a:rPr lang="de-DE" dirty="0"/>
              <a:t> </a:t>
            </a:r>
            <a:r>
              <a:rPr lang="de-DE" dirty="0" err="1"/>
              <a:t>humans</a:t>
            </a:r>
            <a:r>
              <a:rPr lang="de-DE" dirty="0"/>
              <a:t> </a:t>
            </a:r>
            <a:r>
              <a:rPr lang="de-DE" dirty="0" err="1"/>
              <a:t>everywhere</a:t>
            </a:r>
            <a:r>
              <a:rPr lang="de-DE" dirty="0"/>
              <a:t>, </a:t>
            </a:r>
            <a:r>
              <a:rPr lang="de-DE" dirty="0" err="1"/>
              <a:t>including</a:t>
            </a:r>
            <a:r>
              <a:rPr lang="de-DE" dirty="0"/>
              <a:t> genuine human </a:t>
            </a:r>
            <a:r>
              <a:rPr lang="de-DE" dirty="0" err="1"/>
              <a:t>fields</a:t>
            </a:r>
            <a:r>
              <a:rPr lang="de-DE" dirty="0"/>
              <a:t> like </a:t>
            </a:r>
            <a:r>
              <a:rPr lang="de-DE" dirty="0" err="1"/>
              <a:t>creativity</a:t>
            </a:r>
            <a:r>
              <a:rPr lang="de-DE" dirty="0"/>
              <a:t> (</a:t>
            </a:r>
            <a:r>
              <a:rPr lang="de-DE" dirty="0" err="1"/>
              <a:t>Frosio</a:t>
            </a:r>
            <a:r>
              <a:rPr lang="de-DE" dirty="0"/>
              <a:t>, 2023).</a:t>
            </a:r>
          </a:p>
        </p:txBody>
      </p:sp>
      <p:sp>
        <p:nvSpPr>
          <p:cNvPr id="4" name="Foliennummernplatzhalter 3"/>
          <p:cNvSpPr>
            <a:spLocks noGrp="1"/>
          </p:cNvSpPr>
          <p:nvPr>
            <p:ph type="sldNum" sz="quarter" idx="5"/>
          </p:nvPr>
        </p:nvSpPr>
        <p:spPr/>
        <p:txBody>
          <a:bodyPr/>
          <a:lstStyle/>
          <a:p>
            <a:fld id="{A263F538-D2F5-46F9-86EA-170D6BDB1FB4}" type="slidenum">
              <a:rPr lang="de-DE" smtClean="0"/>
              <a:t>27</a:t>
            </a:fld>
            <a:endParaRPr lang="de-DE"/>
          </a:p>
        </p:txBody>
      </p:sp>
    </p:spTree>
    <p:extLst>
      <p:ext uri="{BB962C8B-B14F-4D97-AF65-F5344CB8AC3E}">
        <p14:creationId xmlns:p14="http://schemas.microsoft.com/office/powerpoint/2010/main" val="2121686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von </a:t>
            </a:r>
            <a:r>
              <a:rPr lang="de-DE" dirty="0" err="1"/>
              <a:t>teams</a:t>
            </a:r>
            <a:r>
              <a:rPr lang="de-DE" dirty="0"/>
              <a:t>: large </a:t>
            </a:r>
            <a:r>
              <a:rPr lang="de-DE" dirty="0" err="1"/>
              <a:t>language</a:t>
            </a:r>
            <a:r>
              <a:rPr lang="de-DE" dirty="0"/>
              <a:t> </a:t>
            </a:r>
            <a:r>
              <a:rPr lang="de-DE" dirty="0" err="1"/>
              <a:t>models</a:t>
            </a:r>
            <a:r>
              <a:rPr lang="de-DE" dirty="0"/>
              <a:t> like </a:t>
            </a:r>
            <a:r>
              <a:rPr lang="de-DE" dirty="0" err="1"/>
              <a:t>these</a:t>
            </a:r>
            <a:r>
              <a:rPr lang="de-DE" dirty="0"/>
              <a:t> </a:t>
            </a:r>
            <a:r>
              <a:rPr lang="de-DE" dirty="0" err="1"/>
              <a:t>meet</a:t>
            </a:r>
            <a:r>
              <a:rPr lang="de-DE" dirty="0"/>
              <a:t> </a:t>
            </a:r>
            <a:r>
              <a:rPr lang="de-DE" dirty="0" err="1"/>
              <a:t>the</a:t>
            </a:r>
            <a:r>
              <a:rPr lang="de-DE" dirty="0"/>
              <a:t> </a:t>
            </a:r>
            <a:r>
              <a:rPr lang="de-DE" dirty="0" err="1"/>
              <a:t>criteria</a:t>
            </a:r>
            <a:r>
              <a:rPr lang="de-DE" dirty="0"/>
              <a:t> of </a:t>
            </a:r>
            <a:r>
              <a:rPr lang="de-DE" dirty="0" err="1"/>
              <a:t>the</a:t>
            </a:r>
            <a:r>
              <a:rPr lang="de-DE" dirty="0"/>
              <a:t> </a:t>
            </a:r>
            <a:r>
              <a:rPr lang="de-DE" dirty="0" err="1"/>
              <a:t>standard</a:t>
            </a:r>
            <a:r>
              <a:rPr lang="de-DE" dirty="0"/>
              <a:t> </a:t>
            </a:r>
            <a:r>
              <a:rPr lang="de-DE" dirty="0" err="1"/>
              <a:t>definition</a:t>
            </a:r>
            <a:r>
              <a:rPr lang="de-DE" dirty="0"/>
              <a:t> of </a:t>
            </a:r>
            <a:r>
              <a:rPr lang="de-DE" dirty="0" err="1"/>
              <a:t>creativity</a:t>
            </a:r>
            <a:r>
              <a:rPr lang="de-DE" dirty="0"/>
              <a:t> (Stevenson et al., 2022): </a:t>
            </a:r>
            <a:r>
              <a:rPr lang="de-DE" dirty="0" err="1"/>
              <a:t>products</a:t>
            </a:r>
            <a:r>
              <a:rPr lang="de-DE" dirty="0"/>
              <a:t> (</a:t>
            </a:r>
            <a:r>
              <a:rPr lang="de-DE" dirty="0" err="1"/>
              <a:t>immaterial</a:t>
            </a:r>
            <a:r>
              <a:rPr lang="de-DE" dirty="0"/>
              <a:t> and material) </a:t>
            </a:r>
            <a:r>
              <a:rPr lang="de-DE" dirty="0" err="1"/>
              <a:t>that</a:t>
            </a:r>
            <a:r>
              <a:rPr lang="de-DE" dirty="0"/>
              <a:t> </a:t>
            </a:r>
            <a:r>
              <a:rPr lang="de-DE" dirty="0" err="1"/>
              <a:t>should</a:t>
            </a:r>
            <a:r>
              <a:rPr lang="de-DE" dirty="0"/>
              <a:t> </a:t>
            </a:r>
            <a:r>
              <a:rPr lang="de-DE" dirty="0" err="1"/>
              <a:t>be</a:t>
            </a:r>
            <a:r>
              <a:rPr lang="de-DE" dirty="0"/>
              <a:t> </a:t>
            </a:r>
            <a:r>
              <a:rPr lang="de-DE" dirty="0" err="1"/>
              <a:t>novel</a:t>
            </a:r>
            <a:r>
              <a:rPr lang="de-DE" dirty="0"/>
              <a:t>/original and </a:t>
            </a:r>
            <a:r>
              <a:rPr lang="de-DE" dirty="0" err="1"/>
              <a:t>useful</a:t>
            </a:r>
            <a:r>
              <a:rPr lang="de-DE" dirty="0"/>
              <a:t>/</a:t>
            </a:r>
            <a:r>
              <a:rPr lang="de-DE" dirty="0" err="1"/>
              <a:t>valuable</a:t>
            </a:r>
            <a:r>
              <a:rPr lang="de-DE" dirty="0"/>
              <a:t> </a:t>
            </a:r>
            <a:r>
              <a:rPr lang="de-DE" dirty="0" err="1"/>
              <a:t>for</a:t>
            </a:r>
            <a:r>
              <a:rPr lang="de-DE" dirty="0"/>
              <a:t> </a:t>
            </a:r>
            <a:r>
              <a:rPr lang="de-DE" dirty="0" err="1"/>
              <a:t>the</a:t>
            </a:r>
            <a:r>
              <a:rPr lang="de-DE" dirty="0"/>
              <a:t> </a:t>
            </a:r>
            <a:r>
              <a:rPr lang="de-DE" dirty="0" err="1"/>
              <a:t>creative</a:t>
            </a:r>
            <a:r>
              <a:rPr lang="de-DE" dirty="0"/>
              <a:t> </a:t>
            </a:r>
            <a:r>
              <a:rPr lang="de-DE" dirty="0" err="1"/>
              <a:t>person</a:t>
            </a:r>
            <a:r>
              <a:rPr lang="de-DE" dirty="0"/>
              <a:t>(s) (</a:t>
            </a:r>
            <a:r>
              <a:rPr lang="de-DE" dirty="0" err="1"/>
              <a:t>Kampylis</a:t>
            </a:r>
            <a:r>
              <a:rPr lang="de-DE" dirty="0"/>
              <a:t> &amp; </a:t>
            </a:r>
            <a:r>
              <a:rPr lang="de-DE" dirty="0" err="1"/>
              <a:t>Valtanen</a:t>
            </a:r>
            <a:r>
              <a:rPr lang="de-DE" dirty="0"/>
              <a:t>, 2010). </a:t>
            </a:r>
            <a:r>
              <a:rPr lang="de-DE" dirty="0" err="1"/>
              <a:t>Jagtap</a:t>
            </a:r>
            <a:r>
              <a:rPr lang="de-DE" dirty="0"/>
              <a:t> (2019) </a:t>
            </a:r>
            <a:r>
              <a:rPr lang="de-DE" dirty="0" err="1"/>
              <a:t>points</a:t>
            </a:r>
            <a:r>
              <a:rPr lang="de-DE" dirty="0"/>
              <a:t> out </a:t>
            </a:r>
            <a:r>
              <a:rPr lang="de-DE" dirty="0" err="1"/>
              <a:t>that</a:t>
            </a:r>
            <a:r>
              <a:rPr lang="de-DE" dirty="0"/>
              <a:t> </a:t>
            </a:r>
            <a:r>
              <a:rPr lang="de-DE" dirty="0" err="1"/>
              <a:t>novelty</a:t>
            </a:r>
            <a:r>
              <a:rPr lang="de-DE" dirty="0"/>
              <a:t> </a:t>
            </a:r>
            <a:r>
              <a:rPr lang="de-DE" dirty="0" err="1"/>
              <a:t>is</a:t>
            </a:r>
            <a:r>
              <a:rPr lang="de-DE" dirty="0"/>
              <a:t> a </a:t>
            </a:r>
            <a:r>
              <a:rPr lang="de-DE" dirty="0" err="1"/>
              <a:t>core</a:t>
            </a:r>
            <a:r>
              <a:rPr lang="de-DE" dirty="0"/>
              <a:t> </a:t>
            </a:r>
            <a:r>
              <a:rPr lang="de-DE" dirty="0" err="1"/>
              <a:t>component</a:t>
            </a:r>
            <a:r>
              <a:rPr lang="de-DE" dirty="0"/>
              <a:t> of </a:t>
            </a:r>
            <a:r>
              <a:rPr lang="de-DE" dirty="0" err="1"/>
              <a:t>creativity</a:t>
            </a:r>
            <a:r>
              <a:rPr lang="de-DE" dirty="0"/>
              <a:t> and </a:t>
            </a:r>
            <a:r>
              <a:rPr lang="de-DE" dirty="0" err="1"/>
              <a:t>if</a:t>
            </a:r>
            <a:r>
              <a:rPr lang="de-DE" dirty="0"/>
              <a:t> </a:t>
            </a:r>
            <a:r>
              <a:rPr lang="de-DE" dirty="0" err="1"/>
              <a:t>the</a:t>
            </a:r>
            <a:r>
              <a:rPr lang="de-DE" dirty="0"/>
              <a:t> </a:t>
            </a:r>
            <a:r>
              <a:rPr lang="de-DE" dirty="0" err="1"/>
              <a:t>current</a:t>
            </a:r>
            <a:r>
              <a:rPr lang="de-DE" dirty="0"/>
              <a:t> </a:t>
            </a:r>
            <a:r>
              <a:rPr lang="de-DE" dirty="0" err="1"/>
              <a:t>technology</a:t>
            </a:r>
            <a:r>
              <a:rPr lang="de-DE" dirty="0"/>
              <a:t> </a:t>
            </a:r>
            <a:r>
              <a:rPr lang="de-DE" dirty="0" err="1"/>
              <a:t>fulfills</a:t>
            </a:r>
            <a:r>
              <a:rPr lang="de-DE" dirty="0"/>
              <a:t> </a:t>
            </a:r>
            <a:r>
              <a:rPr lang="de-DE" dirty="0" err="1"/>
              <a:t>this</a:t>
            </a:r>
            <a:r>
              <a:rPr lang="de-DE" dirty="0"/>
              <a:t> </a:t>
            </a:r>
            <a:r>
              <a:rPr lang="de-DE" dirty="0" err="1"/>
              <a:t>condition</a:t>
            </a:r>
            <a:r>
              <a:rPr lang="de-DE" dirty="0"/>
              <a:t>, </a:t>
            </a:r>
            <a:r>
              <a:rPr lang="de-DE" dirty="0" err="1"/>
              <a:t>it</a:t>
            </a:r>
            <a:r>
              <a:rPr lang="de-DE" dirty="0"/>
              <a:t> </a:t>
            </a:r>
            <a:r>
              <a:rPr lang="de-DE" dirty="0" err="1"/>
              <a:t>could</a:t>
            </a:r>
            <a:r>
              <a:rPr lang="de-DE" dirty="0"/>
              <a:t> </a:t>
            </a:r>
            <a:r>
              <a:rPr lang="de-DE" dirty="0" err="1"/>
              <a:t>potentially</a:t>
            </a:r>
            <a:r>
              <a:rPr lang="de-DE" dirty="0"/>
              <a:t> </a:t>
            </a:r>
            <a:r>
              <a:rPr lang="de-DE" dirty="0" err="1"/>
              <a:t>replace</a:t>
            </a:r>
            <a:r>
              <a:rPr lang="de-DE" dirty="0"/>
              <a:t> </a:t>
            </a:r>
            <a:r>
              <a:rPr lang="de-DE" dirty="0" err="1"/>
              <a:t>humans</a:t>
            </a:r>
            <a:r>
              <a:rPr lang="de-DE" dirty="0"/>
              <a:t> </a:t>
            </a:r>
            <a:r>
              <a:rPr lang="de-DE" dirty="0" err="1"/>
              <a:t>everywhere</a:t>
            </a:r>
            <a:r>
              <a:rPr lang="de-DE" dirty="0"/>
              <a:t>, </a:t>
            </a:r>
            <a:r>
              <a:rPr lang="de-DE" dirty="0" err="1"/>
              <a:t>including</a:t>
            </a:r>
            <a:r>
              <a:rPr lang="de-DE" dirty="0"/>
              <a:t> genuine human </a:t>
            </a:r>
            <a:r>
              <a:rPr lang="de-DE" dirty="0" err="1"/>
              <a:t>fields</a:t>
            </a:r>
            <a:r>
              <a:rPr lang="de-DE" dirty="0"/>
              <a:t> like </a:t>
            </a:r>
            <a:r>
              <a:rPr lang="de-DE" dirty="0" err="1"/>
              <a:t>creativity</a:t>
            </a:r>
            <a:r>
              <a:rPr lang="de-DE" dirty="0"/>
              <a:t> (</a:t>
            </a:r>
            <a:r>
              <a:rPr lang="de-DE" dirty="0" err="1"/>
              <a:t>Frosio</a:t>
            </a:r>
            <a:r>
              <a:rPr lang="de-DE" dirty="0"/>
              <a:t>, 2023).</a:t>
            </a:r>
          </a:p>
        </p:txBody>
      </p:sp>
      <p:sp>
        <p:nvSpPr>
          <p:cNvPr id="4" name="Foliennummernplatzhalter 3"/>
          <p:cNvSpPr>
            <a:spLocks noGrp="1"/>
          </p:cNvSpPr>
          <p:nvPr>
            <p:ph type="sldNum" sz="quarter" idx="5"/>
          </p:nvPr>
        </p:nvSpPr>
        <p:spPr/>
        <p:txBody>
          <a:bodyPr/>
          <a:lstStyle/>
          <a:p>
            <a:fld id="{A263F538-D2F5-46F9-86EA-170D6BDB1FB4}" type="slidenum">
              <a:rPr lang="de-DE" smtClean="0"/>
              <a:t>28</a:t>
            </a:fld>
            <a:endParaRPr lang="de-DE"/>
          </a:p>
        </p:txBody>
      </p:sp>
    </p:spTree>
    <p:extLst>
      <p:ext uri="{BB962C8B-B14F-4D97-AF65-F5344CB8AC3E}">
        <p14:creationId xmlns:p14="http://schemas.microsoft.com/office/powerpoint/2010/main" val="1608443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von </a:t>
            </a:r>
            <a:r>
              <a:rPr lang="de-DE" err="1"/>
              <a:t>teams</a:t>
            </a:r>
            <a:r>
              <a:rPr lang="de-DE"/>
              <a:t>: large </a:t>
            </a:r>
            <a:r>
              <a:rPr lang="de-DE" err="1"/>
              <a:t>language</a:t>
            </a:r>
            <a:r>
              <a:rPr lang="de-DE"/>
              <a:t> </a:t>
            </a:r>
            <a:r>
              <a:rPr lang="de-DE" err="1"/>
              <a:t>models</a:t>
            </a:r>
            <a:r>
              <a:rPr lang="de-DE"/>
              <a:t> like </a:t>
            </a:r>
            <a:r>
              <a:rPr lang="de-DE" err="1"/>
              <a:t>these</a:t>
            </a:r>
            <a:r>
              <a:rPr lang="de-DE"/>
              <a:t> </a:t>
            </a:r>
            <a:r>
              <a:rPr lang="de-DE" err="1"/>
              <a:t>meet</a:t>
            </a:r>
            <a:r>
              <a:rPr lang="de-DE"/>
              <a:t> </a:t>
            </a:r>
            <a:r>
              <a:rPr lang="de-DE" err="1"/>
              <a:t>the</a:t>
            </a:r>
            <a:r>
              <a:rPr lang="de-DE"/>
              <a:t> </a:t>
            </a:r>
            <a:r>
              <a:rPr lang="de-DE" err="1"/>
              <a:t>criteria</a:t>
            </a:r>
            <a:r>
              <a:rPr lang="de-DE"/>
              <a:t> </a:t>
            </a:r>
            <a:r>
              <a:rPr lang="de-DE" err="1"/>
              <a:t>of</a:t>
            </a:r>
            <a:r>
              <a:rPr lang="de-DE"/>
              <a:t> </a:t>
            </a:r>
            <a:r>
              <a:rPr lang="de-DE" err="1"/>
              <a:t>the</a:t>
            </a:r>
            <a:r>
              <a:rPr lang="de-DE"/>
              <a:t> </a:t>
            </a:r>
            <a:r>
              <a:rPr lang="de-DE" err="1"/>
              <a:t>standard</a:t>
            </a:r>
            <a:r>
              <a:rPr lang="de-DE"/>
              <a:t> </a:t>
            </a:r>
            <a:r>
              <a:rPr lang="de-DE" err="1"/>
              <a:t>definition</a:t>
            </a:r>
            <a:r>
              <a:rPr lang="de-DE"/>
              <a:t> </a:t>
            </a:r>
            <a:r>
              <a:rPr lang="de-DE" err="1"/>
              <a:t>of</a:t>
            </a:r>
            <a:r>
              <a:rPr lang="de-DE"/>
              <a:t> </a:t>
            </a:r>
            <a:r>
              <a:rPr lang="de-DE" err="1"/>
              <a:t>creativity</a:t>
            </a:r>
            <a:r>
              <a:rPr lang="de-DE"/>
              <a:t> (Stevenson et al., 2022): </a:t>
            </a:r>
            <a:r>
              <a:rPr lang="de-DE" err="1"/>
              <a:t>products</a:t>
            </a:r>
            <a:r>
              <a:rPr lang="de-DE"/>
              <a:t> (</a:t>
            </a:r>
            <a:r>
              <a:rPr lang="de-DE" err="1"/>
              <a:t>immaterial</a:t>
            </a:r>
            <a:r>
              <a:rPr lang="de-DE"/>
              <a:t> and material) </a:t>
            </a:r>
            <a:r>
              <a:rPr lang="de-DE" err="1"/>
              <a:t>that</a:t>
            </a:r>
            <a:r>
              <a:rPr lang="de-DE"/>
              <a:t> </a:t>
            </a:r>
            <a:r>
              <a:rPr lang="de-DE" err="1"/>
              <a:t>should</a:t>
            </a:r>
            <a:r>
              <a:rPr lang="de-DE"/>
              <a:t> </a:t>
            </a:r>
            <a:r>
              <a:rPr lang="de-DE" err="1"/>
              <a:t>be</a:t>
            </a:r>
            <a:r>
              <a:rPr lang="de-DE"/>
              <a:t> </a:t>
            </a:r>
            <a:r>
              <a:rPr lang="de-DE" err="1"/>
              <a:t>novel</a:t>
            </a:r>
            <a:r>
              <a:rPr lang="de-DE"/>
              <a:t>/original and </a:t>
            </a:r>
            <a:r>
              <a:rPr lang="de-DE" err="1"/>
              <a:t>useful</a:t>
            </a:r>
            <a:r>
              <a:rPr lang="de-DE"/>
              <a:t>/</a:t>
            </a:r>
            <a:r>
              <a:rPr lang="de-DE" err="1"/>
              <a:t>valuable</a:t>
            </a:r>
            <a:r>
              <a:rPr lang="de-DE"/>
              <a:t> </a:t>
            </a:r>
            <a:r>
              <a:rPr lang="de-DE" err="1"/>
              <a:t>for</a:t>
            </a:r>
            <a:r>
              <a:rPr lang="de-DE"/>
              <a:t> </a:t>
            </a:r>
            <a:r>
              <a:rPr lang="de-DE" err="1"/>
              <a:t>the</a:t>
            </a:r>
            <a:r>
              <a:rPr lang="de-DE"/>
              <a:t> </a:t>
            </a:r>
            <a:r>
              <a:rPr lang="de-DE" err="1"/>
              <a:t>creative</a:t>
            </a:r>
            <a:r>
              <a:rPr lang="de-DE"/>
              <a:t> </a:t>
            </a:r>
            <a:r>
              <a:rPr lang="de-DE" err="1"/>
              <a:t>person</a:t>
            </a:r>
            <a:r>
              <a:rPr lang="de-DE"/>
              <a:t>(s) (</a:t>
            </a:r>
            <a:r>
              <a:rPr lang="de-DE" err="1"/>
              <a:t>Kampylis</a:t>
            </a:r>
            <a:r>
              <a:rPr lang="de-DE"/>
              <a:t> &amp; </a:t>
            </a:r>
            <a:r>
              <a:rPr lang="de-DE" err="1"/>
              <a:t>Valtanen</a:t>
            </a:r>
            <a:r>
              <a:rPr lang="de-DE"/>
              <a:t>, 2010). </a:t>
            </a:r>
            <a:r>
              <a:rPr lang="de-DE" err="1"/>
              <a:t>Jagtap</a:t>
            </a:r>
            <a:r>
              <a:rPr lang="de-DE"/>
              <a:t> (2019) </a:t>
            </a:r>
            <a:r>
              <a:rPr lang="de-DE" err="1"/>
              <a:t>points</a:t>
            </a:r>
            <a:r>
              <a:rPr lang="de-DE"/>
              <a:t> out </a:t>
            </a:r>
            <a:r>
              <a:rPr lang="de-DE" err="1"/>
              <a:t>that</a:t>
            </a:r>
            <a:r>
              <a:rPr lang="de-DE"/>
              <a:t> </a:t>
            </a:r>
            <a:r>
              <a:rPr lang="de-DE" err="1"/>
              <a:t>novelty</a:t>
            </a:r>
            <a:r>
              <a:rPr lang="de-DE"/>
              <a:t> </a:t>
            </a:r>
            <a:r>
              <a:rPr lang="de-DE" err="1"/>
              <a:t>is</a:t>
            </a:r>
            <a:r>
              <a:rPr lang="de-DE"/>
              <a:t> a </a:t>
            </a:r>
            <a:r>
              <a:rPr lang="de-DE" err="1"/>
              <a:t>core</a:t>
            </a:r>
            <a:r>
              <a:rPr lang="de-DE"/>
              <a:t> </a:t>
            </a:r>
            <a:r>
              <a:rPr lang="de-DE" err="1"/>
              <a:t>component</a:t>
            </a:r>
            <a:r>
              <a:rPr lang="de-DE"/>
              <a:t> </a:t>
            </a:r>
            <a:r>
              <a:rPr lang="de-DE" err="1"/>
              <a:t>of</a:t>
            </a:r>
            <a:r>
              <a:rPr lang="de-DE"/>
              <a:t> </a:t>
            </a:r>
            <a:r>
              <a:rPr lang="de-DE" err="1"/>
              <a:t>creativity</a:t>
            </a:r>
            <a:r>
              <a:rPr lang="de-DE"/>
              <a:t> and </a:t>
            </a:r>
            <a:r>
              <a:rPr lang="de-DE" err="1"/>
              <a:t>if</a:t>
            </a:r>
            <a:r>
              <a:rPr lang="de-DE"/>
              <a:t> </a:t>
            </a:r>
            <a:r>
              <a:rPr lang="de-DE" err="1"/>
              <a:t>the</a:t>
            </a:r>
            <a:r>
              <a:rPr lang="de-DE"/>
              <a:t> </a:t>
            </a:r>
            <a:r>
              <a:rPr lang="de-DE" err="1"/>
              <a:t>current</a:t>
            </a:r>
            <a:r>
              <a:rPr lang="de-DE"/>
              <a:t> </a:t>
            </a:r>
            <a:r>
              <a:rPr lang="de-DE" err="1"/>
              <a:t>technology</a:t>
            </a:r>
            <a:r>
              <a:rPr lang="de-DE"/>
              <a:t> </a:t>
            </a:r>
            <a:r>
              <a:rPr lang="de-DE" err="1"/>
              <a:t>fulfills</a:t>
            </a:r>
            <a:r>
              <a:rPr lang="de-DE"/>
              <a:t> </a:t>
            </a:r>
            <a:r>
              <a:rPr lang="de-DE" err="1"/>
              <a:t>this</a:t>
            </a:r>
            <a:r>
              <a:rPr lang="de-DE"/>
              <a:t> </a:t>
            </a:r>
            <a:r>
              <a:rPr lang="de-DE" err="1"/>
              <a:t>condition</a:t>
            </a:r>
            <a:r>
              <a:rPr lang="de-DE"/>
              <a:t>, </a:t>
            </a:r>
            <a:r>
              <a:rPr lang="de-DE" err="1"/>
              <a:t>it</a:t>
            </a:r>
            <a:r>
              <a:rPr lang="de-DE"/>
              <a:t> </a:t>
            </a:r>
            <a:r>
              <a:rPr lang="de-DE" err="1"/>
              <a:t>could</a:t>
            </a:r>
            <a:r>
              <a:rPr lang="de-DE"/>
              <a:t> </a:t>
            </a:r>
            <a:r>
              <a:rPr lang="de-DE" err="1"/>
              <a:t>potentially</a:t>
            </a:r>
            <a:r>
              <a:rPr lang="de-DE"/>
              <a:t> </a:t>
            </a:r>
            <a:r>
              <a:rPr lang="de-DE" err="1"/>
              <a:t>replace</a:t>
            </a:r>
            <a:r>
              <a:rPr lang="de-DE"/>
              <a:t> </a:t>
            </a:r>
            <a:r>
              <a:rPr lang="de-DE" err="1"/>
              <a:t>humans</a:t>
            </a:r>
            <a:r>
              <a:rPr lang="de-DE"/>
              <a:t> </a:t>
            </a:r>
            <a:r>
              <a:rPr lang="de-DE" err="1"/>
              <a:t>everywhere</a:t>
            </a:r>
            <a:r>
              <a:rPr lang="de-DE"/>
              <a:t>, </a:t>
            </a:r>
            <a:r>
              <a:rPr lang="de-DE" err="1"/>
              <a:t>including</a:t>
            </a:r>
            <a:r>
              <a:rPr lang="de-DE"/>
              <a:t> genuine human </a:t>
            </a:r>
            <a:r>
              <a:rPr lang="de-DE" err="1"/>
              <a:t>fields</a:t>
            </a:r>
            <a:r>
              <a:rPr lang="de-DE"/>
              <a:t> like </a:t>
            </a:r>
            <a:r>
              <a:rPr lang="de-DE" err="1"/>
              <a:t>creativity</a:t>
            </a:r>
            <a:r>
              <a:rPr lang="de-DE"/>
              <a:t> (</a:t>
            </a:r>
            <a:r>
              <a:rPr lang="de-DE" err="1"/>
              <a:t>Frosio</a:t>
            </a:r>
            <a:r>
              <a:rPr lang="de-DE"/>
              <a:t>, 2023).</a:t>
            </a:r>
          </a:p>
        </p:txBody>
      </p:sp>
      <p:sp>
        <p:nvSpPr>
          <p:cNvPr id="4" name="Foliennummernplatzhalter 3"/>
          <p:cNvSpPr>
            <a:spLocks noGrp="1"/>
          </p:cNvSpPr>
          <p:nvPr>
            <p:ph type="sldNum" sz="quarter" idx="5"/>
          </p:nvPr>
        </p:nvSpPr>
        <p:spPr/>
        <p:txBody>
          <a:bodyPr/>
          <a:lstStyle/>
          <a:p>
            <a:fld id="{A263F538-D2F5-46F9-86EA-170D6BDB1FB4}" type="slidenum">
              <a:rPr lang="de-DE" smtClean="0"/>
              <a:t>30</a:t>
            </a:fld>
            <a:endParaRPr lang="de-DE"/>
          </a:p>
        </p:txBody>
      </p:sp>
    </p:spTree>
    <p:extLst>
      <p:ext uri="{BB962C8B-B14F-4D97-AF65-F5344CB8AC3E}">
        <p14:creationId xmlns:p14="http://schemas.microsoft.com/office/powerpoint/2010/main" val="1440798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cs typeface="Calibri"/>
            </a:endParaRPr>
          </a:p>
        </p:txBody>
      </p:sp>
      <p:sp>
        <p:nvSpPr>
          <p:cNvPr id="4" name="Foliennummernplatzhalter 3"/>
          <p:cNvSpPr>
            <a:spLocks noGrp="1"/>
          </p:cNvSpPr>
          <p:nvPr>
            <p:ph type="sldNum" sz="quarter" idx="5"/>
          </p:nvPr>
        </p:nvSpPr>
        <p:spPr/>
        <p:txBody>
          <a:bodyPr/>
          <a:lstStyle/>
          <a:p>
            <a:fld id="{A263F538-D2F5-46F9-86EA-170D6BDB1FB4}" type="slidenum">
              <a:rPr lang="de-DE" smtClean="0"/>
              <a:t>31</a:t>
            </a:fld>
            <a:endParaRPr lang="de-DE"/>
          </a:p>
        </p:txBody>
      </p:sp>
    </p:spTree>
    <p:extLst>
      <p:ext uri="{BB962C8B-B14F-4D97-AF65-F5344CB8AC3E}">
        <p14:creationId xmlns:p14="http://schemas.microsoft.com/office/powerpoint/2010/main" val="1376752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i="1"/>
          </a:p>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i="1"/>
          </a:p>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i="1"/>
          </a:p>
          <a:p>
            <a:endParaRPr lang="de-DE"/>
          </a:p>
        </p:txBody>
      </p:sp>
      <p:sp>
        <p:nvSpPr>
          <p:cNvPr id="4" name="Foliennummernplatzhalt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7EBF64-3089-514C-BC82-AAB8C63B951E}"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51236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Überbegriffe von </a:t>
            </a:r>
            <a:r>
              <a:rPr lang="de-DE" err="1"/>
              <a:t>ChatGPT</a:t>
            </a:r>
            <a:r>
              <a:rPr lang="de-DE"/>
              <a:t> bis auf Eingeschränkter </a:t>
            </a:r>
            <a:r>
              <a:rPr lang="de-DE" err="1"/>
              <a:t>Lernforschritt</a:t>
            </a:r>
            <a:r>
              <a:rPr lang="de-DE"/>
              <a:t> und </a:t>
            </a:r>
            <a:r>
              <a:rPr lang="de-DE" sz="1200" kern="1200"/>
              <a:t>Negativer Einfluss auf Motivation und Selbstwirksamkeit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a:p>
          <a:p>
            <a:endParaRPr lang="de-DE"/>
          </a:p>
        </p:txBody>
      </p:sp>
      <p:sp>
        <p:nvSpPr>
          <p:cNvPr id="4" name="Foliennummernplatzhalter 3"/>
          <p:cNvSpPr>
            <a:spLocks noGrp="1"/>
          </p:cNvSpPr>
          <p:nvPr>
            <p:ph type="sldNum" sz="quarter" idx="5"/>
          </p:nvPr>
        </p:nvSpPr>
        <p:spPr/>
        <p:txBody>
          <a:bodyPr/>
          <a:lstStyle/>
          <a:p>
            <a:fld id="{A263F538-D2F5-46F9-86EA-170D6BDB1FB4}" type="slidenum">
              <a:rPr lang="de-DE" smtClean="0"/>
              <a:t>33</a:t>
            </a:fld>
            <a:endParaRPr lang="de-DE"/>
          </a:p>
        </p:txBody>
      </p:sp>
    </p:spTree>
    <p:extLst>
      <p:ext uri="{BB962C8B-B14F-4D97-AF65-F5344CB8AC3E}">
        <p14:creationId xmlns:p14="http://schemas.microsoft.com/office/powerpoint/2010/main" val="2094987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i="1"/>
          </a:p>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i="1"/>
          </a:p>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i="1"/>
          </a:p>
          <a:p>
            <a:endParaRPr lang="de-DE"/>
          </a:p>
        </p:txBody>
      </p:sp>
      <p:sp>
        <p:nvSpPr>
          <p:cNvPr id="4" name="Foliennummernplatzhalt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7EBF64-3089-514C-BC82-AAB8C63B951E}"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49894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Überbegriffe von GPT</a:t>
            </a:r>
          </a:p>
        </p:txBody>
      </p:sp>
      <p:sp>
        <p:nvSpPr>
          <p:cNvPr id="4" name="Foliennummernplatzhalter 3"/>
          <p:cNvSpPr>
            <a:spLocks noGrp="1"/>
          </p:cNvSpPr>
          <p:nvPr>
            <p:ph type="sldNum" sz="quarter" idx="5"/>
          </p:nvPr>
        </p:nvSpPr>
        <p:spPr/>
        <p:txBody>
          <a:bodyPr/>
          <a:lstStyle/>
          <a:p>
            <a:fld id="{A263F538-D2F5-46F9-86EA-170D6BDB1FB4}" type="slidenum">
              <a:rPr lang="de-DE" smtClean="0"/>
              <a:t>38</a:t>
            </a:fld>
            <a:endParaRPr lang="de-DE"/>
          </a:p>
        </p:txBody>
      </p:sp>
    </p:spTree>
    <p:extLst>
      <p:ext uri="{BB962C8B-B14F-4D97-AF65-F5344CB8AC3E}">
        <p14:creationId xmlns:p14="http://schemas.microsoft.com/office/powerpoint/2010/main" val="3916175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i="1"/>
          </a:p>
          <a:p>
            <a:endParaRPr lang="de-DE"/>
          </a:p>
        </p:txBody>
      </p:sp>
      <p:sp>
        <p:nvSpPr>
          <p:cNvPr id="4" name="Foliennummernplatzhalt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7EBF64-3089-514C-BC82-AAB8C63B951E}"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88203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i="1"/>
          </a:p>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i="1"/>
          </a:p>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i="1"/>
          </a:p>
          <a:p>
            <a:endParaRPr lang="de-DE"/>
          </a:p>
        </p:txBody>
      </p:sp>
      <p:sp>
        <p:nvSpPr>
          <p:cNvPr id="4" name="Foliennummernplatzhalt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7EBF64-3089-514C-BC82-AAB8C63B951E}"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8918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i="1"/>
          </a:p>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i="1"/>
          </a:p>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i="1"/>
          </a:p>
          <a:p>
            <a:endParaRPr lang="de-DE"/>
          </a:p>
        </p:txBody>
      </p:sp>
      <p:sp>
        <p:nvSpPr>
          <p:cNvPr id="4" name="Foliennummernplatzhalt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7EBF64-3089-514C-BC82-AAB8C63B951E}"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8491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i="1"/>
          </a:p>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i="1"/>
          </a:p>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i="1"/>
          </a:p>
          <a:p>
            <a:endParaRPr lang="de-DE"/>
          </a:p>
        </p:txBody>
      </p:sp>
      <p:sp>
        <p:nvSpPr>
          <p:cNvPr id="4" name="Foliennummernplatzhalt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7EBF64-3089-514C-BC82-AAB8C63B951E}"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52429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i="1"/>
          </a:p>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i="1"/>
          </a:p>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i="1"/>
          </a:p>
          <a:p>
            <a:endParaRPr lang="de-DE"/>
          </a:p>
        </p:txBody>
      </p:sp>
      <p:sp>
        <p:nvSpPr>
          <p:cNvPr id="4" name="Foliennummernplatzhalt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7EBF64-3089-514C-BC82-AAB8C63B951E}"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508530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A263F538-D2F5-46F9-86EA-170D6BDB1FB4}" type="slidenum">
              <a:rPr lang="de-DE" smtClean="0"/>
              <a:t>72</a:t>
            </a:fld>
            <a:endParaRPr lang="de-DE"/>
          </a:p>
        </p:txBody>
      </p:sp>
    </p:spTree>
    <p:extLst>
      <p:ext uri="{BB962C8B-B14F-4D97-AF65-F5344CB8AC3E}">
        <p14:creationId xmlns:p14="http://schemas.microsoft.com/office/powerpoint/2010/main" val="29909829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A263F538-D2F5-46F9-86EA-170D6BDB1FB4}" type="slidenum">
              <a:rPr lang="de-DE" smtClean="0"/>
              <a:t>74</a:t>
            </a:fld>
            <a:endParaRPr lang="de-DE"/>
          </a:p>
        </p:txBody>
      </p:sp>
    </p:spTree>
    <p:extLst>
      <p:ext uri="{BB962C8B-B14F-4D97-AF65-F5344CB8AC3E}">
        <p14:creationId xmlns:p14="http://schemas.microsoft.com/office/powerpoint/2010/main" val="4043025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A263F538-D2F5-46F9-86EA-170D6BDB1FB4}" type="slidenum">
              <a:rPr lang="de-DE" smtClean="0"/>
              <a:t>75</a:t>
            </a:fld>
            <a:endParaRPr lang="de-DE"/>
          </a:p>
        </p:txBody>
      </p:sp>
    </p:spTree>
    <p:extLst>
      <p:ext uri="{BB962C8B-B14F-4D97-AF65-F5344CB8AC3E}">
        <p14:creationId xmlns:p14="http://schemas.microsoft.com/office/powerpoint/2010/main" val="2465351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B2FA1F7E-EF2A-463F-8FEF-EA7F896480A4}" type="slidenum">
              <a:rPr lang="de-DE" smtClean="0"/>
              <a:t>14</a:t>
            </a:fld>
            <a:endParaRPr lang="de-DE"/>
          </a:p>
        </p:txBody>
      </p:sp>
    </p:spTree>
    <p:extLst>
      <p:ext uri="{BB962C8B-B14F-4D97-AF65-F5344CB8AC3E}">
        <p14:creationId xmlns:p14="http://schemas.microsoft.com/office/powerpoint/2010/main" val="2760017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Köbis Studie 1: 30 Participants </a:t>
            </a:r>
            <a:r>
              <a:rPr lang="de-DE" dirty="0" err="1"/>
              <a:t>should</a:t>
            </a:r>
            <a:r>
              <a:rPr lang="de-DE" dirty="0"/>
              <a:t> </a:t>
            </a:r>
            <a:r>
              <a:rPr lang="de-DE" dirty="0" err="1"/>
              <a:t>write</a:t>
            </a:r>
            <a:r>
              <a:rPr lang="de-DE" dirty="0"/>
              <a:t> 1 </a:t>
            </a:r>
            <a:r>
              <a:rPr lang="de-DE" dirty="0" err="1"/>
              <a:t>poem</a:t>
            </a:r>
            <a:r>
              <a:rPr lang="de-DE" dirty="0"/>
              <a:t>; 10 Participants </a:t>
            </a:r>
            <a:r>
              <a:rPr lang="de-DE" dirty="0" err="1"/>
              <a:t>poems</a:t>
            </a:r>
            <a:r>
              <a:rPr lang="de-DE" dirty="0"/>
              <a:t> </a:t>
            </a:r>
            <a:r>
              <a:rPr lang="de-DE" dirty="0" err="1"/>
              <a:t>were</a:t>
            </a:r>
            <a:r>
              <a:rPr lang="de-DE" dirty="0"/>
              <a:t> </a:t>
            </a:r>
            <a:r>
              <a:rPr lang="de-DE" dirty="0" err="1"/>
              <a:t>entered</a:t>
            </a:r>
            <a:r>
              <a:rPr lang="de-DE" dirty="0"/>
              <a:t> </a:t>
            </a:r>
            <a:r>
              <a:rPr lang="de-DE" dirty="0" err="1"/>
              <a:t>into</a:t>
            </a:r>
            <a:r>
              <a:rPr lang="de-DE" dirty="0"/>
              <a:t> a </a:t>
            </a:r>
            <a:r>
              <a:rPr lang="de-DE" dirty="0" err="1"/>
              <a:t>competition</a:t>
            </a:r>
            <a:r>
              <a:rPr lang="de-DE" dirty="0"/>
              <a:t> with </a:t>
            </a:r>
            <a:r>
              <a:rPr lang="de-DE" dirty="0" err="1"/>
              <a:t>GPT2</a:t>
            </a:r>
            <a:r>
              <a:rPr lang="de-DE" dirty="0"/>
              <a:t> </a:t>
            </a:r>
            <a:r>
              <a:rPr lang="de-DE" dirty="0" err="1"/>
              <a:t>poems</a:t>
            </a:r>
            <a:r>
              <a:rPr lang="de-DE" dirty="0"/>
              <a:t> – </a:t>
            </a:r>
            <a:r>
              <a:rPr lang="de-DE" dirty="0" err="1"/>
              <a:t>GPT2</a:t>
            </a:r>
            <a:r>
              <a:rPr lang="de-DE" dirty="0"/>
              <a:t> </a:t>
            </a:r>
            <a:r>
              <a:rPr lang="de-DE" dirty="0" err="1"/>
              <a:t>recieved</a:t>
            </a:r>
            <a:r>
              <a:rPr lang="de-DE" dirty="0"/>
              <a:t> same 2 </a:t>
            </a:r>
            <a:r>
              <a:rPr lang="de-DE" dirty="0" err="1"/>
              <a:t>starting</a:t>
            </a:r>
            <a:r>
              <a:rPr lang="de-DE" dirty="0"/>
              <a:t> </a:t>
            </a:r>
            <a:r>
              <a:rPr lang="de-DE" dirty="0" err="1"/>
              <a:t>lines</a:t>
            </a:r>
            <a:r>
              <a:rPr lang="de-DE" dirty="0"/>
              <a:t> </a:t>
            </a:r>
          </a:p>
        </p:txBody>
      </p:sp>
      <p:sp>
        <p:nvSpPr>
          <p:cNvPr id="4" name="Foliennummernplatzhalter 3"/>
          <p:cNvSpPr>
            <a:spLocks noGrp="1"/>
          </p:cNvSpPr>
          <p:nvPr>
            <p:ph type="sldNum" sz="quarter" idx="5"/>
          </p:nvPr>
        </p:nvSpPr>
        <p:spPr/>
        <p:txBody>
          <a:bodyPr/>
          <a:lstStyle/>
          <a:p>
            <a:fld id="{B2FA1F7E-EF2A-463F-8FEF-EA7F896480A4}" type="slidenum">
              <a:rPr lang="de-DE" smtClean="0"/>
              <a:t>15</a:t>
            </a:fld>
            <a:endParaRPr lang="de-DE"/>
          </a:p>
        </p:txBody>
      </p:sp>
    </p:spTree>
    <p:extLst>
      <p:ext uri="{BB962C8B-B14F-4D97-AF65-F5344CB8AC3E}">
        <p14:creationId xmlns:p14="http://schemas.microsoft.com/office/powerpoint/2010/main" val="910462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a:t>In zwei Studien (Studie 1: </a:t>
            </a:r>
            <a:r>
              <a:rPr lang="de-DE" sz="1200" i="1"/>
              <a:t>N</a:t>
            </a:r>
            <a:r>
              <a:rPr lang="de-DE" sz="1200"/>
              <a:t> = 129; Studie 2: </a:t>
            </a:r>
            <a:r>
              <a:rPr lang="de-DE" sz="1200" i="1"/>
              <a:t>N</a:t>
            </a:r>
            <a:r>
              <a:rPr lang="de-DE" sz="1200"/>
              <a:t> = 302) wurde den Teilnehmer*innen Fortsetzungen von insgesamt 18 Gedichten präsentiert (siehe Abb. 1 für Textbeispiel). </a:t>
            </a:r>
          </a:p>
          <a:p>
            <a:r>
              <a:rPr lang="de-DE" sz="1200"/>
              <a:t>Die Hälfte der Fortsetzungen wurde von Menschen verfasst (Original-Fortsetzung in Studie 2 bzw. Amateur-Fortsetzung in Studie 1), die andere Hälfte wurde von der KI GPT-2 generiert. </a:t>
            </a:r>
          </a:p>
        </p:txBody>
      </p:sp>
      <p:sp>
        <p:nvSpPr>
          <p:cNvPr id="4" name="Foliennummernplatzhalter 3"/>
          <p:cNvSpPr>
            <a:spLocks noGrp="1"/>
          </p:cNvSpPr>
          <p:nvPr>
            <p:ph type="sldNum" sz="quarter" idx="5"/>
          </p:nvPr>
        </p:nvSpPr>
        <p:spPr/>
        <p:txBody>
          <a:bodyPr/>
          <a:lstStyle/>
          <a:p>
            <a:fld id="{A263F538-D2F5-46F9-86EA-170D6BDB1FB4}" type="slidenum">
              <a:rPr lang="de-DE" smtClean="0"/>
              <a:t>16</a:t>
            </a:fld>
            <a:endParaRPr lang="de-DE"/>
          </a:p>
        </p:txBody>
      </p:sp>
    </p:spTree>
    <p:extLst>
      <p:ext uri="{BB962C8B-B14F-4D97-AF65-F5344CB8AC3E}">
        <p14:creationId xmlns:p14="http://schemas.microsoft.com/office/powerpoint/2010/main" val="2676799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a:t>In zwei Studien (Studie 1: </a:t>
            </a:r>
            <a:r>
              <a:rPr lang="de-DE" sz="1200" i="1"/>
              <a:t>N</a:t>
            </a:r>
            <a:r>
              <a:rPr lang="de-DE" sz="1200"/>
              <a:t> = 129; Studie 2: </a:t>
            </a:r>
            <a:r>
              <a:rPr lang="de-DE" sz="1200" i="1"/>
              <a:t>N</a:t>
            </a:r>
            <a:r>
              <a:rPr lang="de-DE" sz="1200"/>
              <a:t> = 302) wurde den Teilnehmer*innen Fortsetzungen von insgesamt 18 Gedichten präsentiert (siehe Abb. 1 für Textbeispiel). </a:t>
            </a:r>
          </a:p>
          <a:p>
            <a:r>
              <a:rPr lang="de-DE" sz="1200"/>
              <a:t>Die Hälfte der Fortsetzungen wurde von Menschen verfasst (Original-Fortsetzung in Studie 2 bzw. Amateur-Fortsetzung in Studie 1), die andere Hälfte wurde von der KI GPT-2 generiert. </a:t>
            </a:r>
          </a:p>
          <a:p>
            <a:endParaRPr lang="de-DE" sz="1200"/>
          </a:p>
          <a:p>
            <a:pPr marL="171450" indent="-171450">
              <a:buFont typeface="Arial" panose="020B0604020202020204" pitchFamily="34" charset="0"/>
              <a:buChar char="•"/>
            </a:pPr>
            <a:r>
              <a:rPr lang="de-DE"/>
              <a:t>es zeigt sich, dass KIs immer bessere und v.a. menschenähnlichere Outputs generieren</a:t>
            </a:r>
          </a:p>
          <a:p>
            <a:pPr marL="171450" indent="-171450">
              <a:buFont typeface="Arial" panose="020B0604020202020204" pitchFamily="34" charset="0"/>
              <a:buChar char="•"/>
            </a:pPr>
            <a:r>
              <a:rPr lang="de-DE"/>
              <a:t>daher stellt sich die Frage, wie man damit umgeht, vor allem im Bildungskontext / beim kreativen Schreiben</a:t>
            </a:r>
          </a:p>
        </p:txBody>
      </p:sp>
      <p:sp>
        <p:nvSpPr>
          <p:cNvPr id="4" name="Foliennummernplatzhalter 3"/>
          <p:cNvSpPr>
            <a:spLocks noGrp="1"/>
          </p:cNvSpPr>
          <p:nvPr>
            <p:ph type="sldNum" sz="quarter" idx="5"/>
          </p:nvPr>
        </p:nvSpPr>
        <p:spPr/>
        <p:txBody>
          <a:bodyPr/>
          <a:lstStyle/>
          <a:p>
            <a:fld id="{A263F538-D2F5-46F9-86EA-170D6BDB1FB4}" type="slidenum">
              <a:rPr lang="de-DE" smtClean="0"/>
              <a:t>17</a:t>
            </a:fld>
            <a:endParaRPr lang="de-DE"/>
          </a:p>
        </p:txBody>
      </p:sp>
    </p:spTree>
    <p:extLst>
      <p:ext uri="{BB962C8B-B14F-4D97-AF65-F5344CB8AC3E}">
        <p14:creationId xmlns:p14="http://schemas.microsoft.com/office/powerpoint/2010/main" val="2261583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i="1"/>
          </a:p>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i="1"/>
          </a:p>
          <a:p>
            <a:pPr marL="0" marR="0" lvl="0" indent="0" algn="l" defTabSz="457200" rtl="0" eaLnBrk="1" fontAlgn="auto" latinLnBrk="0" hangingPunct="1">
              <a:lnSpc>
                <a:spcPct val="100000"/>
              </a:lnSpc>
              <a:spcBef>
                <a:spcPts val="0"/>
              </a:spcBef>
              <a:spcAft>
                <a:spcPts val="0"/>
              </a:spcAft>
              <a:buClrTx/>
              <a:buSzTx/>
              <a:buFontTx/>
              <a:buNone/>
              <a:tabLst/>
              <a:defRPr/>
            </a:pPr>
            <a:endParaRPr lang="de-DE" sz="1200" i="1"/>
          </a:p>
          <a:p>
            <a:endParaRPr lang="de-DE"/>
          </a:p>
        </p:txBody>
      </p:sp>
      <p:sp>
        <p:nvSpPr>
          <p:cNvPr id="4" name="Foliennummernplatzhalt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7EBF64-3089-514C-BC82-AAB8C63B951E}"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2703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lvl="0" indent="-171450">
              <a:buFont typeface="Arial" panose="020B0604020202020204" pitchFamily="34" charset="0"/>
              <a:buChar char="•"/>
            </a:pPr>
            <a:r>
              <a:rPr lang="de-DE" dirty="0"/>
              <a:t>Wie werden KIs bisher beim kreativen Schreiben eingesetzt und wie lässt sich </a:t>
            </a:r>
            <a:r>
              <a:rPr lang="de-DE" dirty="0" err="1"/>
              <a:t>ChatGPT</a:t>
            </a:r>
            <a:r>
              <a:rPr lang="de-DE" dirty="0"/>
              <a:t> einordnen?</a:t>
            </a:r>
          </a:p>
          <a:p>
            <a:pPr marL="628650" lvl="1" indent="-171450">
              <a:buFont typeface="Arial" panose="020B0604020202020204" pitchFamily="34" charset="0"/>
              <a:buChar char="•"/>
            </a:pPr>
            <a:r>
              <a:rPr lang="de-DE" dirty="0"/>
              <a:t>Grammarly ist ein Schreibhilfe-Tool, das auf Grammatik, Rechtschreibung, Zeichensetzung, Stil und Klarheit abzielt</a:t>
            </a:r>
          </a:p>
          <a:p>
            <a:pPr marL="628650" lvl="1" indent="-171450">
              <a:buFont typeface="Arial" panose="020B0604020202020204" pitchFamily="34" charset="0"/>
              <a:buChar char="•"/>
            </a:pPr>
            <a:r>
              <a:rPr lang="de-DE" dirty="0"/>
              <a:t>GPT-4 ist ein KI-Sprachmodell, das menschenähnliche Texte generiert und auf Benutzeranfragen in natürlicher Sprache antwortet</a:t>
            </a:r>
          </a:p>
        </p:txBody>
      </p:sp>
      <p:sp>
        <p:nvSpPr>
          <p:cNvPr id="4" name="Foliennummernplatzhalter 3"/>
          <p:cNvSpPr>
            <a:spLocks noGrp="1"/>
          </p:cNvSpPr>
          <p:nvPr>
            <p:ph type="sldNum" sz="quarter" idx="5"/>
          </p:nvPr>
        </p:nvSpPr>
        <p:spPr/>
        <p:txBody>
          <a:bodyPr/>
          <a:lstStyle/>
          <a:p>
            <a:fld id="{A263F538-D2F5-46F9-86EA-170D6BDB1FB4}" type="slidenum">
              <a:rPr lang="de-DE" smtClean="0"/>
              <a:t>19</a:t>
            </a:fld>
            <a:endParaRPr lang="de-DE"/>
          </a:p>
        </p:txBody>
      </p:sp>
    </p:spTree>
    <p:extLst>
      <p:ext uri="{BB962C8B-B14F-4D97-AF65-F5344CB8AC3E}">
        <p14:creationId xmlns:p14="http://schemas.microsoft.com/office/powerpoint/2010/main" val="162125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Bleu: </a:t>
            </a:r>
            <a:r>
              <a:rPr lang="en-US"/>
              <a:t>BLEU (Bilingual Evaluation Understudy) ist ein Algorithmus zur Bewertung der Qualität von maschinell generierten Übersetzungen, indem diese mit einer oder mehreren menschlich erstellten Referenzübersetzungen verglichen werden. Es handelt sich um eine beliebte Metrik zur Beurteilung der Leistung von maschinellen Übersetzungssystemen, da sie einfach zu berechnen ist und gut mit menschlichen Bewertungen korreliert.</a:t>
            </a:r>
            <a:endParaRPr lang="en-US">
              <a:cs typeface="Calibri"/>
            </a:endParaRPr>
          </a:p>
          <a:p>
            <a:r>
              <a:rPr lang="en-US" dirty="0"/>
              <a:t> </a:t>
            </a:r>
            <a:endParaRPr lang="en-US" dirty="0">
              <a:cs typeface="Calibri"/>
            </a:endParaRPr>
          </a:p>
          <a:p>
            <a:r>
              <a:rPr lang="en-US"/>
              <a:t>So </a:t>
            </a:r>
            <a:r>
              <a:rPr lang="en-US" err="1"/>
              <a:t>funktioniert</a:t>
            </a:r>
            <a:r>
              <a:rPr lang="en-US"/>
              <a:t> BLEU:</a:t>
            </a:r>
          </a:p>
          <a:p>
            <a:r>
              <a:rPr lang="en-US" dirty="0"/>
              <a:t> </a:t>
            </a:r>
            <a:endParaRPr lang="en-US" dirty="0">
              <a:cs typeface="Calibri"/>
            </a:endParaRPr>
          </a:p>
          <a:p>
            <a:r>
              <a:rPr lang="en-US" dirty="0"/>
              <a:t>1. </a:t>
            </a:r>
            <a:r>
              <a:rPr lang="en-US" dirty="0" err="1"/>
              <a:t>Tokenisierung</a:t>
            </a:r>
            <a:r>
              <a:rPr lang="en-US" dirty="0"/>
              <a:t>: Die </a:t>
            </a:r>
            <a:r>
              <a:rPr lang="en-US" dirty="0" err="1"/>
              <a:t>maschinell</a:t>
            </a:r>
            <a:r>
              <a:rPr lang="en-US" dirty="0"/>
              <a:t> </a:t>
            </a:r>
            <a:r>
              <a:rPr lang="en-US" dirty="0" err="1"/>
              <a:t>generierte</a:t>
            </a:r>
            <a:r>
              <a:rPr lang="en-US" dirty="0"/>
              <a:t> </a:t>
            </a:r>
            <a:r>
              <a:rPr lang="en-US" dirty="0" err="1"/>
              <a:t>Übersetzung</a:t>
            </a:r>
            <a:r>
              <a:rPr lang="en-US" dirty="0"/>
              <a:t> (</a:t>
            </a:r>
            <a:r>
              <a:rPr lang="en-US" dirty="0" err="1"/>
              <a:t>Kandidat</a:t>
            </a:r>
            <a:r>
              <a:rPr lang="en-US" dirty="0"/>
              <a:t>) und die </a:t>
            </a:r>
            <a:r>
              <a:rPr lang="en-US" dirty="0" err="1"/>
              <a:t>Referenzübersetzungen</a:t>
            </a:r>
            <a:r>
              <a:rPr lang="en-US" dirty="0"/>
              <a:t> </a:t>
            </a:r>
            <a:r>
              <a:rPr lang="en-US" dirty="0" err="1"/>
              <a:t>werden</a:t>
            </a:r>
            <a:r>
              <a:rPr lang="en-US" dirty="0"/>
              <a:t> in Tokens </a:t>
            </a:r>
            <a:r>
              <a:rPr lang="en-US" dirty="0" err="1"/>
              <a:t>zerlegt</a:t>
            </a:r>
            <a:r>
              <a:rPr lang="en-US" dirty="0"/>
              <a:t>, </a:t>
            </a:r>
            <a:r>
              <a:rPr lang="en-US" dirty="0" err="1"/>
              <a:t>normalerweise</a:t>
            </a:r>
            <a:r>
              <a:rPr lang="en-US" dirty="0"/>
              <a:t> </a:t>
            </a:r>
            <a:r>
              <a:rPr lang="en-US" dirty="0" err="1"/>
              <a:t>Wörter</a:t>
            </a:r>
            <a:r>
              <a:rPr lang="en-US" dirty="0"/>
              <a:t> </a:t>
            </a:r>
            <a:r>
              <a:rPr lang="en-US" dirty="0" err="1"/>
              <a:t>oder</a:t>
            </a:r>
            <a:r>
              <a:rPr lang="en-US" dirty="0"/>
              <a:t> </a:t>
            </a:r>
            <a:r>
              <a:rPr lang="en-US" dirty="0" err="1"/>
              <a:t>Teilwörter</a:t>
            </a:r>
            <a:r>
              <a:rPr lang="en-US" dirty="0"/>
              <a:t>.</a:t>
            </a:r>
          </a:p>
          <a:p>
            <a:r>
              <a:rPr lang="en-US" dirty="0"/>
              <a:t> </a:t>
            </a:r>
            <a:endParaRPr lang="en-US" dirty="0">
              <a:cs typeface="Calibri"/>
            </a:endParaRPr>
          </a:p>
          <a:p>
            <a:r>
              <a:rPr lang="en-US" dirty="0"/>
              <a:t>2. N-Gramm-</a:t>
            </a:r>
            <a:r>
              <a:rPr lang="en-US" dirty="0" err="1"/>
              <a:t>Zählung</a:t>
            </a:r>
            <a:r>
              <a:rPr lang="en-US" dirty="0"/>
              <a:t>: BLEU </a:t>
            </a:r>
            <a:r>
              <a:rPr lang="en-US" dirty="0" err="1"/>
              <a:t>berücksichtigt</a:t>
            </a:r>
            <a:r>
              <a:rPr lang="en-US" dirty="0"/>
              <a:t> N-Gramme </a:t>
            </a:r>
            <a:r>
              <a:rPr lang="en-US" dirty="0" err="1"/>
              <a:t>unterschiedlicher</a:t>
            </a:r>
            <a:r>
              <a:rPr lang="en-US" dirty="0"/>
              <a:t> </a:t>
            </a:r>
            <a:r>
              <a:rPr lang="en-US" dirty="0" err="1"/>
              <a:t>Länge</a:t>
            </a:r>
            <a:r>
              <a:rPr lang="en-US" dirty="0"/>
              <a:t> (z. B. </a:t>
            </a:r>
            <a:r>
              <a:rPr lang="en-US" dirty="0" err="1"/>
              <a:t>Unigramme</a:t>
            </a:r>
            <a:r>
              <a:rPr lang="en-US" dirty="0"/>
              <a:t>, </a:t>
            </a:r>
            <a:r>
              <a:rPr lang="en-US" dirty="0" err="1"/>
              <a:t>Bigramme</a:t>
            </a:r>
            <a:r>
              <a:rPr lang="en-US" dirty="0"/>
              <a:t>, </a:t>
            </a:r>
            <a:r>
              <a:rPr lang="en-US" dirty="0" err="1"/>
              <a:t>Trigramme</a:t>
            </a:r>
            <a:r>
              <a:rPr lang="en-US" dirty="0"/>
              <a:t>) </a:t>
            </a:r>
            <a:r>
              <a:rPr lang="en-US" dirty="0" err="1"/>
              <a:t>sowohl</a:t>
            </a:r>
            <a:r>
              <a:rPr lang="en-US" dirty="0"/>
              <a:t> in der </a:t>
            </a:r>
            <a:r>
              <a:rPr lang="en-US" dirty="0" err="1"/>
              <a:t>Kandidaten</a:t>
            </a:r>
            <a:r>
              <a:rPr lang="en-US" dirty="0"/>
              <a:t>- </a:t>
            </a:r>
            <a:r>
              <a:rPr lang="en-US" dirty="0" err="1"/>
              <a:t>als</a:t>
            </a:r>
            <a:r>
              <a:rPr lang="en-US" dirty="0"/>
              <a:t> </a:t>
            </a:r>
            <a:r>
              <a:rPr lang="en-US" dirty="0" err="1"/>
              <a:t>auch</a:t>
            </a:r>
            <a:r>
              <a:rPr lang="en-US" dirty="0"/>
              <a:t> in den </a:t>
            </a:r>
            <a:r>
              <a:rPr lang="en-US" dirty="0" err="1"/>
              <a:t>Referenzübersetzungen</a:t>
            </a:r>
            <a:r>
              <a:rPr lang="en-US" dirty="0"/>
              <a:t>. Ein N-Gramm </a:t>
            </a:r>
            <a:r>
              <a:rPr lang="en-US" dirty="0" err="1"/>
              <a:t>ist</a:t>
            </a:r>
            <a:r>
              <a:rPr lang="en-US" dirty="0"/>
              <a:t> </a:t>
            </a:r>
            <a:r>
              <a:rPr lang="en-US" dirty="0" err="1"/>
              <a:t>eine</a:t>
            </a:r>
            <a:r>
              <a:rPr lang="en-US" dirty="0"/>
              <a:t> </a:t>
            </a:r>
            <a:r>
              <a:rPr lang="en-US" dirty="0" err="1"/>
              <a:t>zusammenhängende</a:t>
            </a:r>
            <a:r>
              <a:rPr lang="en-US" dirty="0"/>
              <a:t> </a:t>
            </a:r>
            <a:r>
              <a:rPr lang="en-US" dirty="0" err="1"/>
              <a:t>Sequenz</a:t>
            </a:r>
            <a:r>
              <a:rPr lang="en-US" dirty="0"/>
              <a:t> von n </a:t>
            </a:r>
            <a:r>
              <a:rPr lang="en-US" dirty="0" err="1"/>
              <a:t>Elementen</a:t>
            </a:r>
            <a:r>
              <a:rPr lang="en-US" dirty="0"/>
              <a:t> (Tokens) </a:t>
            </a:r>
            <a:r>
              <a:rPr lang="en-US" dirty="0" err="1"/>
              <a:t>aus</a:t>
            </a:r>
            <a:r>
              <a:rPr lang="en-US" dirty="0"/>
              <a:t> </a:t>
            </a:r>
            <a:r>
              <a:rPr lang="en-US" dirty="0" err="1"/>
              <a:t>einer</a:t>
            </a:r>
            <a:r>
              <a:rPr lang="en-US" dirty="0"/>
              <a:t> </a:t>
            </a:r>
            <a:r>
              <a:rPr lang="en-US" dirty="0" err="1"/>
              <a:t>gegebenen</a:t>
            </a:r>
            <a:r>
              <a:rPr lang="en-US" dirty="0"/>
              <a:t> </a:t>
            </a:r>
            <a:r>
              <a:rPr lang="en-US" dirty="0" err="1"/>
              <a:t>Textprobe</a:t>
            </a:r>
            <a:r>
              <a:rPr lang="en-US" dirty="0"/>
              <a:t>. Der </a:t>
            </a:r>
            <a:r>
              <a:rPr lang="en-US" dirty="0" err="1"/>
              <a:t>Algorithmus</a:t>
            </a:r>
            <a:r>
              <a:rPr lang="en-US" dirty="0"/>
              <a:t> </a:t>
            </a:r>
            <a:r>
              <a:rPr lang="en-US" dirty="0" err="1"/>
              <a:t>zählt</a:t>
            </a:r>
            <a:r>
              <a:rPr lang="en-US" dirty="0"/>
              <a:t> die </a:t>
            </a:r>
            <a:r>
              <a:rPr lang="en-US" dirty="0" err="1"/>
              <a:t>Anzahl</a:t>
            </a:r>
            <a:r>
              <a:rPr lang="en-US" dirty="0"/>
              <a:t> der </a:t>
            </a:r>
            <a:r>
              <a:rPr lang="en-US" dirty="0" err="1"/>
              <a:t>übereinstimmenden</a:t>
            </a:r>
            <a:r>
              <a:rPr lang="en-US" dirty="0"/>
              <a:t> N-Gramme </a:t>
            </a:r>
            <a:r>
              <a:rPr lang="en-US" dirty="0" err="1"/>
              <a:t>zwischen</a:t>
            </a:r>
            <a:r>
              <a:rPr lang="en-US" dirty="0"/>
              <a:t> der </a:t>
            </a:r>
            <a:r>
              <a:rPr lang="en-US" dirty="0" err="1"/>
              <a:t>Kandidaten</a:t>
            </a:r>
            <a:r>
              <a:rPr lang="en-US" dirty="0"/>
              <a:t>- und der </a:t>
            </a:r>
            <a:r>
              <a:rPr lang="en-US" dirty="0" err="1"/>
              <a:t>Referenzübersetzung</a:t>
            </a:r>
            <a:r>
              <a:rPr lang="en-US" dirty="0"/>
              <a:t>.</a:t>
            </a:r>
          </a:p>
          <a:p>
            <a:r>
              <a:rPr lang="en-US" dirty="0"/>
              <a:t> </a:t>
            </a:r>
            <a:endParaRPr lang="en-US" dirty="0">
              <a:cs typeface="Calibri"/>
            </a:endParaRPr>
          </a:p>
          <a:p>
            <a:r>
              <a:rPr lang="en-US" dirty="0"/>
              <a:t>3. </a:t>
            </a:r>
            <a:r>
              <a:rPr lang="en-US" dirty="0" err="1"/>
              <a:t>Modifizierte</a:t>
            </a:r>
            <a:r>
              <a:rPr lang="en-US" dirty="0"/>
              <a:t> </a:t>
            </a:r>
            <a:r>
              <a:rPr lang="en-US" dirty="0" err="1"/>
              <a:t>Präzision</a:t>
            </a:r>
            <a:r>
              <a:rPr lang="en-US" dirty="0"/>
              <a:t>: Für </a:t>
            </a:r>
            <a:r>
              <a:rPr lang="en-US" dirty="0" err="1"/>
              <a:t>jede</a:t>
            </a:r>
            <a:r>
              <a:rPr lang="en-US" dirty="0"/>
              <a:t> N-Gramm-</a:t>
            </a:r>
            <a:r>
              <a:rPr lang="en-US" dirty="0" err="1"/>
              <a:t>Länge</a:t>
            </a:r>
            <a:r>
              <a:rPr lang="en-US" dirty="0"/>
              <a:t> </a:t>
            </a:r>
            <a:r>
              <a:rPr lang="en-US" dirty="0" err="1"/>
              <a:t>berechnet</a:t>
            </a:r>
            <a:r>
              <a:rPr lang="en-US" dirty="0"/>
              <a:t> BLEU </a:t>
            </a:r>
            <a:r>
              <a:rPr lang="en-US" dirty="0" err="1"/>
              <a:t>eine</a:t>
            </a:r>
            <a:r>
              <a:rPr lang="en-US" dirty="0"/>
              <a:t> </a:t>
            </a:r>
            <a:r>
              <a:rPr lang="en-US" dirty="0" err="1"/>
              <a:t>modifizierte</a:t>
            </a:r>
            <a:r>
              <a:rPr lang="en-US" dirty="0"/>
              <a:t> </a:t>
            </a:r>
            <a:r>
              <a:rPr lang="en-US" dirty="0" err="1"/>
              <a:t>Präzisionswert</a:t>
            </a:r>
            <a:r>
              <a:rPr lang="en-US" dirty="0"/>
              <a:t>. Die </a:t>
            </a:r>
            <a:r>
              <a:rPr lang="en-US" dirty="0" err="1"/>
              <a:t>modifizierte</a:t>
            </a:r>
            <a:r>
              <a:rPr lang="en-US" dirty="0"/>
              <a:t> </a:t>
            </a:r>
            <a:r>
              <a:rPr lang="en-US" dirty="0" err="1"/>
              <a:t>Präzision</a:t>
            </a:r>
            <a:r>
              <a:rPr lang="en-US" dirty="0"/>
              <a:t> </a:t>
            </a:r>
            <a:r>
              <a:rPr lang="en-US" dirty="0" err="1"/>
              <a:t>ist</a:t>
            </a:r>
            <a:r>
              <a:rPr lang="en-US" dirty="0"/>
              <a:t> das </a:t>
            </a:r>
            <a:r>
              <a:rPr lang="en-US" dirty="0" err="1"/>
              <a:t>Verhältnis</a:t>
            </a:r>
            <a:r>
              <a:rPr lang="en-US" dirty="0"/>
              <a:t> der </a:t>
            </a:r>
            <a:r>
              <a:rPr lang="en-US" dirty="0" err="1"/>
              <a:t>Anzahl</a:t>
            </a:r>
            <a:r>
              <a:rPr lang="en-US" dirty="0"/>
              <a:t> der </a:t>
            </a:r>
            <a:r>
              <a:rPr lang="en-US" dirty="0" err="1"/>
              <a:t>übereinstimmenden</a:t>
            </a:r>
            <a:r>
              <a:rPr lang="en-US" dirty="0"/>
              <a:t> N-Gramme in der </a:t>
            </a:r>
            <a:r>
              <a:rPr lang="en-US" dirty="0" err="1"/>
              <a:t>Kandidatenübersetzung</a:t>
            </a:r>
            <a:r>
              <a:rPr lang="en-US" dirty="0"/>
              <a:t> </a:t>
            </a:r>
            <a:r>
              <a:rPr lang="en-US" dirty="0" err="1"/>
              <a:t>zur</a:t>
            </a:r>
            <a:r>
              <a:rPr lang="en-US" dirty="0"/>
              <a:t> </a:t>
            </a:r>
            <a:r>
              <a:rPr lang="en-US" dirty="0" err="1"/>
              <a:t>Gesamtzahl</a:t>
            </a:r>
            <a:r>
              <a:rPr lang="en-US" dirty="0"/>
              <a:t> der N-Gramme in der </a:t>
            </a:r>
            <a:r>
              <a:rPr lang="en-US" dirty="0" err="1"/>
              <a:t>Kandidatenübersetzung</a:t>
            </a:r>
            <a:r>
              <a:rPr lang="en-US" dirty="0"/>
              <a:t>. Um </a:t>
            </a:r>
            <a:r>
              <a:rPr lang="en-US" dirty="0" err="1"/>
              <a:t>eine</a:t>
            </a:r>
            <a:r>
              <a:rPr lang="en-US" dirty="0"/>
              <a:t> </a:t>
            </a:r>
            <a:r>
              <a:rPr lang="en-US" dirty="0" err="1"/>
              <a:t>Überschätzung</a:t>
            </a:r>
            <a:r>
              <a:rPr lang="en-US" dirty="0"/>
              <a:t> der </a:t>
            </a:r>
            <a:r>
              <a:rPr lang="en-US" dirty="0" err="1"/>
              <a:t>Übersetzungsqualität</a:t>
            </a:r>
            <a:r>
              <a:rPr lang="en-US" dirty="0"/>
              <a:t> </a:t>
            </a:r>
            <a:r>
              <a:rPr lang="en-US" dirty="0" err="1"/>
              <a:t>aufgrund</a:t>
            </a:r>
            <a:r>
              <a:rPr lang="en-US" dirty="0"/>
              <a:t> </a:t>
            </a:r>
            <a:r>
              <a:rPr lang="en-US" dirty="0" err="1"/>
              <a:t>wiederholter</a:t>
            </a:r>
            <a:r>
              <a:rPr lang="en-US" dirty="0"/>
              <a:t> N-Gramme </a:t>
            </a:r>
            <a:r>
              <a:rPr lang="en-US" dirty="0" err="1"/>
              <a:t>zu</a:t>
            </a:r>
            <a:r>
              <a:rPr lang="en-US" dirty="0"/>
              <a:t> </a:t>
            </a:r>
            <a:r>
              <a:rPr lang="en-US" dirty="0" err="1"/>
              <a:t>vermeiden</a:t>
            </a:r>
            <a:r>
              <a:rPr lang="en-US" dirty="0"/>
              <a:t>, </a:t>
            </a:r>
            <a:r>
              <a:rPr lang="en-US" dirty="0" err="1"/>
              <a:t>verwendet</a:t>
            </a:r>
            <a:r>
              <a:rPr lang="en-US" dirty="0"/>
              <a:t> BLEU die </a:t>
            </a:r>
            <a:r>
              <a:rPr lang="en-US" dirty="0" err="1"/>
              <a:t>maximale</a:t>
            </a:r>
            <a:r>
              <a:rPr lang="en-US" dirty="0"/>
              <a:t> </a:t>
            </a:r>
            <a:r>
              <a:rPr lang="en-US" dirty="0" err="1"/>
              <a:t>Anzahl</a:t>
            </a:r>
            <a:r>
              <a:rPr lang="en-US" dirty="0"/>
              <a:t>, </a:t>
            </a:r>
            <a:r>
              <a:rPr lang="en-US" dirty="0" err="1"/>
              <a:t>wie</a:t>
            </a:r>
            <a:r>
              <a:rPr lang="en-US" dirty="0"/>
              <a:t> oft </a:t>
            </a:r>
            <a:r>
              <a:rPr lang="en-US" dirty="0" err="1"/>
              <a:t>ein</a:t>
            </a:r>
            <a:r>
              <a:rPr lang="en-US" dirty="0"/>
              <a:t> N-Gramm in </a:t>
            </a:r>
            <a:r>
              <a:rPr lang="en-US" dirty="0" err="1"/>
              <a:t>einer</a:t>
            </a:r>
            <a:r>
              <a:rPr lang="en-US" dirty="0"/>
              <a:t> </a:t>
            </a:r>
            <a:r>
              <a:rPr lang="en-US" dirty="0" err="1"/>
              <a:t>einzelnen</a:t>
            </a:r>
            <a:r>
              <a:rPr lang="en-US" dirty="0"/>
              <a:t> </a:t>
            </a:r>
            <a:r>
              <a:rPr lang="en-US" dirty="0" err="1"/>
              <a:t>Referenzübersetzung</a:t>
            </a:r>
            <a:r>
              <a:rPr lang="en-US" dirty="0"/>
              <a:t> </a:t>
            </a:r>
            <a:r>
              <a:rPr lang="en-US" dirty="0" err="1"/>
              <a:t>vorkommt</a:t>
            </a:r>
            <a:r>
              <a:rPr lang="en-US" dirty="0"/>
              <a:t>.</a:t>
            </a:r>
          </a:p>
          <a:p>
            <a:r>
              <a:rPr lang="en-US" dirty="0"/>
              <a:t> </a:t>
            </a:r>
            <a:endParaRPr lang="en-US" dirty="0">
              <a:cs typeface="Calibri"/>
            </a:endParaRPr>
          </a:p>
          <a:p>
            <a:r>
              <a:rPr lang="en-US" dirty="0"/>
              <a:t>4. </a:t>
            </a:r>
            <a:r>
              <a:rPr lang="en-US" dirty="0" err="1"/>
              <a:t>Geometrisches</a:t>
            </a:r>
            <a:r>
              <a:rPr lang="en-US" dirty="0"/>
              <a:t> Mittel: Der </a:t>
            </a:r>
            <a:r>
              <a:rPr lang="en-US" dirty="0" err="1"/>
              <a:t>Algorithmus</a:t>
            </a:r>
            <a:r>
              <a:rPr lang="en-US" dirty="0"/>
              <a:t> </a:t>
            </a:r>
            <a:r>
              <a:rPr lang="en-US" dirty="0" err="1"/>
              <a:t>berechnet</a:t>
            </a:r>
            <a:r>
              <a:rPr lang="en-US" dirty="0"/>
              <a:t> </a:t>
            </a:r>
            <a:r>
              <a:rPr lang="en-US" dirty="0" err="1"/>
              <a:t>ein</a:t>
            </a:r>
            <a:r>
              <a:rPr lang="en-US" dirty="0"/>
              <a:t> </a:t>
            </a:r>
            <a:r>
              <a:rPr lang="en-US" dirty="0" err="1"/>
              <a:t>gewichtetes</a:t>
            </a:r>
            <a:r>
              <a:rPr lang="en-US" dirty="0"/>
              <a:t> </a:t>
            </a:r>
            <a:r>
              <a:rPr lang="en-US" dirty="0" err="1"/>
              <a:t>geometrisches</a:t>
            </a:r>
            <a:r>
              <a:rPr lang="en-US" dirty="0"/>
              <a:t> Mittel der </a:t>
            </a:r>
            <a:r>
              <a:rPr lang="en-US" dirty="0" err="1"/>
              <a:t>modifizierten</a:t>
            </a:r>
            <a:r>
              <a:rPr lang="en-US" dirty="0"/>
              <a:t> </a:t>
            </a:r>
            <a:r>
              <a:rPr lang="en-US" dirty="0" err="1"/>
              <a:t>Präzisionswerte</a:t>
            </a:r>
            <a:r>
              <a:rPr lang="en-US" dirty="0"/>
              <a:t> für </a:t>
            </a:r>
            <a:r>
              <a:rPr lang="en-US" dirty="0" err="1"/>
              <a:t>verschiedene</a:t>
            </a:r>
            <a:r>
              <a:rPr lang="en-US" dirty="0"/>
              <a:t> N-Gramm-</a:t>
            </a:r>
            <a:r>
              <a:rPr lang="en-US" dirty="0" err="1"/>
              <a:t>Längen</a:t>
            </a:r>
            <a:r>
              <a:rPr lang="en-US" dirty="0"/>
              <a:t>. Dies </a:t>
            </a:r>
            <a:r>
              <a:rPr lang="en-US" dirty="0" err="1"/>
              <a:t>geschieht</a:t>
            </a:r>
            <a:r>
              <a:rPr lang="en-US" dirty="0"/>
              <a:t>, um </a:t>
            </a:r>
            <a:r>
              <a:rPr lang="en-US" dirty="0" err="1"/>
              <a:t>eine</a:t>
            </a:r>
            <a:r>
              <a:rPr lang="en-US" dirty="0"/>
              <a:t> </a:t>
            </a:r>
            <a:r>
              <a:rPr lang="en-US" dirty="0" err="1"/>
              <a:t>einzige</a:t>
            </a:r>
            <a:r>
              <a:rPr lang="en-US" dirty="0"/>
              <a:t> </a:t>
            </a:r>
            <a:r>
              <a:rPr lang="en-US" dirty="0" err="1"/>
              <a:t>Punktzahl</a:t>
            </a:r>
            <a:r>
              <a:rPr lang="en-US" dirty="0"/>
              <a:t> </a:t>
            </a:r>
            <a:r>
              <a:rPr lang="en-US" dirty="0" err="1"/>
              <a:t>zu</a:t>
            </a:r>
            <a:r>
              <a:rPr lang="en-US" dirty="0"/>
              <a:t> </a:t>
            </a:r>
            <a:r>
              <a:rPr lang="en-US" dirty="0" err="1"/>
              <a:t>erhalten</a:t>
            </a:r>
            <a:r>
              <a:rPr lang="en-US" dirty="0"/>
              <a:t>, die alle N-Gramm-</a:t>
            </a:r>
            <a:r>
              <a:rPr lang="en-US" dirty="0" err="1"/>
              <a:t>Längen</a:t>
            </a:r>
            <a:r>
              <a:rPr lang="en-US" dirty="0"/>
              <a:t> </a:t>
            </a:r>
            <a:r>
              <a:rPr lang="en-US" dirty="0" err="1"/>
              <a:t>berücksichtigt</a:t>
            </a:r>
            <a:r>
              <a:rPr lang="en-US" dirty="0"/>
              <a:t>. Die </a:t>
            </a:r>
            <a:r>
              <a:rPr lang="en-US" dirty="0" err="1"/>
              <a:t>Gewichtung</a:t>
            </a:r>
            <a:r>
              <a:rPr lang="en-US" dirty="0"/>
              <a:t> </a:t>
            </a:r>
            <a:r>
              <a:rPr lang="en-US" dirty="0" err="1"/>
              <a:t>ist</a:t>
            </a:r>
            <a:r>
              <a:rPr lang="en-US" dirty="0"/>
              <a:t> </a:t>
            </a:r>
            <a:r>
              <a:rPr lang="en-US" dirty="0" err="1"/>
              <a:t>normalerweise</a:t>
            </a:r>
            <a:r>
              <a:rPr lang="en-US" dirty="0"/>
              <a:t> </a:t>
            </a:r>
            <a:r>
              <a:rPr lang="en-US" dirty="0" err="1"/>
              <a:t>gleichmäßig</a:t>
            </a:r>
            <a:r>
              <a:rPr lang="en-US" dirty="0"/>
              <a:t>, und die </a:t>
            </a:r>
            <a:r>
              <a:rPr lang="en-US" dirty="0" err="1"/>
              <a:t>gebräuchlichste</a:t>
            </a:r>
            <a:r>
              <a:rPr lang="en-US" dirty="0"/>
              <a:t> Wahl </a:t>
            </a:r>
            <a:r>
              <a:rPr lang="en-US" dirty="0" err="1"/>
              <a:t>besteht</a:t>
            </a:r>
            <a:r>
              <a:rPr lang="en-US" dirty="0"/>
              <a:t> </a:t>
            </a:r>
            <a:r>
              <a:rPr lang="en-US" dirty="0" err="1"/>
              <a:t>darin</a:t>
            </a:r>
            <a:r>
              <a:rPr lang="en-US" dirty="0"/>
              <a:t>, N-Gramme bis </a:t>
            </a:r>
            <a:r>
              <a:rPr lang="en-US" dirty="0" err="1"/>
              <a:t>zur</a:t>
            </a:r>
            <a:r>
              <a:rPr lang="en-US" dirty="0"/>
              <a:t> </a:t>
            </a:r>
            <a:r>
              <a:rPr lang="en-US" dirty="0" err="1"/>
              <a:t>Länge</a:t>
            </a:r>
            <a:r>
              <a:rPr lang="en-US" dirty="0"/>
              <a:t> 4 (</a:t>
            </a:r>
            <a:r>
              <a:rPr lang="en-US" dirty="0" err="1"/>
              <a:t>Unigramme</a:t>
            </a:r>
            <a:r>
              <a:rPr lang="en-US" dirty="0"/>
              <a:t>, </a:t>
            </a:r>
            <a:r>
              <a:rPr lang="en-US" dirty="0" err="1"/>
              <a:t>Bigramme</a:t>
            </a:r>
            <a:r>
              <a:rPr lang="en-US" dirty="0"/>
              <a:t>, </a:t>
            </a:r>
            <a:r>
              <a:rPr lang="en-US" dirty="0" err="1"/>
              <a:t>Trigramme</a:t>
            </a:r>
            <a:r>
              <a:rPr lang="en-US" dirty="0"/>
              <a:t> und 4-Gramme) </a:t>
            </a:r>
            <a:r>
              <a:rPr lang="en-US" dirty="0" err="1"/>
              <a:t>zu</a:t>
            </a:r>
            <a:r>
              <a:rPr lang="en-US" dirty="0"/>
              <a:t> </a:t>
            </a:r>
            <a:r>
              <a:rPr lang="en-US" dirty="0" err="1"/>
              <a:t>verwenden</a:t>
            </a:r>
            <a:r>
              <a:rPr lang="en-US" dirty="0"/>
              <a:t>.</a:t>
            </a:r>
          </a:p>
          <a:p>
            <a:r>
              <a:rPr lang="en-US" dirty="0"/>
              <a:t> </a:t>
            </a:r>
            <a:endParaRPr lang="en-US" dirty="0">
              <a:cs typeface="Calibri"/>
            </a:endParaRPr>
          </a:p>
          <a:p>
            <a:r>
              <a:rPr lang="en-US" dirty="0"/>
              <a:t>5. </a:t>
            </a:r>
            <a:r>
              <a:rPr lang="en-US" dirty="0" err="1"/>
              <a:t>Kürzestrafaktor</a:t>
            </a:r>
            <a:r>
              <a:rPr lang="en-US" dirty="0"/>
              <a:t>: BLEU </a:t>
            </a:r>
            <a:r>
              <a:rPr lang="en-US" dirty="0" err="1"/>
              <a:t>berücksichtigt</a:t>
            </a:r>
            <a:r>
              <a:rPr lang="en-US" dirty="0"/>
              <a:t> </a:t>
            </a:r>
            <a:r>
              <a:rPr lang="en-US" dirty="0" err="1"/>
              <a:t>auch</a:t>
            </a:r>
            <a:r>
              <a:rPr lang="en-US" dirty="0"/>
              <a:t> </a:t>
            </a:r>
            <a:r>
              <a:rPr lang="en-US" dirty="0" err="1"/>
              <a:t>einen</a:t>
            </a:r>
            <a:r>
              <a:rPr lang="en-US" dirty="0"/>
              <a:t> </a:t>
            </a:r>
            <a:r>
              <a:rPr lang="en-US" dirty="0" err="1"/>
              <a:t>Kürzestrafaktor</a:t>
            </a:r>
            <a:r>
              <a:rPr lang="en-US" dirty="0"/>
              <a:t>, um </a:t>
            </a:r>
            <a:r>
              <a:rPr lang="en-US" dirty="0" err="1"/>
              <a:t>Kandidatenübersetzungen</a:t>
            </a:r>
            <a:r>
              <a:rPr lang="en-US" dirty="0"/>
              <a:t> </a:t>
            </a:r>
            <a:r>
              <a:rPr lang="en-US" dirty="0" err="1"/>
              <a:t>zu</a:t>
            </a:r>
            <a:r>
              <a:rPr lang="en-US" dirty="0"/>
              <a:t> </a:t>
            </a:r>
            <a:r>
              <a:rPr lang="en-US" dirty="0" err="1"/>
              <a:t>bestrafen</a:t>
            </a:r>
            <a:r>
              <a:rPr lang="en-US" dirty="0"/>
              <a:t>, die </a:t>
            </a:r>
            <a:r>
              <a:rPr lang="en-US" dirty="0" err="1"/>
              <a:t>kürzer</a:t>
            </a:r>
            <a:r>
              <a:rPr lang="en-US" dirty="0"/>
              <a:t> </a:t>
            </a:r>
            <a:r>
              <a:rPr lang="en-US" dirty="0" err="1"/>
              <a:t>sind</a:t>
            </a:r>
            <a:r>
              <a:rPr lang="en-US" dirty="0"/>
              <a:t> </a:t>
            </a:r>
            <a:r>
              <a:rPr lang="en-US" dirty="0" err="1"/>
              <a:t>als</a:t>
            </a:r>
            <a:r>
              <a:rPr lang="en-US" dirty="0"/>
              <a:t> die </a:t>
            </a:r>
            <a:r>
              <a:rPr lang="en-US" dirty="0" err="1"/>
              <a:t>Referenzübersetzungen</a:t>
            </a:r>
            <a:r>
              <a:rPr lang="en-US" dirty="0"/>
              <a:t>. Das </a:t>
            </a:r>
            <a:r>
              <a:rPr lang="en-US" dirty="0" err="1"/>
              <a:t>liegt</a:t>
            </a:r>
            <a:r>
              <a:rPr lang="en-US" dirty="0"/>
              <a:t> </a:t>
            </a:r>
            <a:r>
              <a:rPr lang="en-US" dirty="0" err="1"/>
              <a:t>daran</a:t>
            </a:r>
            <a:r>
              <a:rPr lang="en-US" dirty="0"/>
              <a:t>, </a:t>
            </a:r>
            <a:r>
              <a:rPr lang="en-US" dirty="0" err="1"/>
              <a:t>dass</a:t>
            </a:r>
            <a:r>
              <a:rPr lang="en-US" dirty="0"/>
              <a:t> </a:t>
            </a:r>
            <a:r>
              <a:rPr lang="en-US" dirty="0" err="1"/>
              <a:t>kürzere</a:t>
            </a:r>
            <a:r>
              <a:rPr lang="en-US" dirty="0"/>
              <a:t> </a:t>
            </a:r>
            <a:r>
              <a:rPr lang="en-US" dirty="0" err="1"/>
              <a:t>Übersetzungen</a:t>
            </a:r>
            <a:r>
              <a:rPr lang="en-US" dirty="0"/>
              <a:t> </a:t>
            </a:r>
            <a:r>
              <a:rPr lang="en-US" dirty="0" err="1"/>
              <a:t>möglicherweise</a:t>
            </a:r>
            <a:r>
              <a:rPr lang="en-US" dirty="0"/>
              <a:t> </a:t>
            </a:r>
            <a:r>
              <a:rPr lang="en-US" dirty="0" err="1"/>
              <a:t>höhere</a:t>
            </a:r>
            <a:r>
              <a:rPr lang="en-US" dirty="0"/>
              <a:t> </a:t>
            </a:r>
            <a:r>
              <a:rPr lang="en-US" dirty="0" err="1"/>
              <a:t>Präzisionswerte</a:t>
            </a:r>
            <a:r>
              <a:rPr lang="en-US" dirty="0"/>
              <a:t> </a:t>
            </a:r>
            <a:r>
              <a:rPr lang="en-US" dirty="0" err="1"/>
              <a:t>aufweisen</a:t>
            </a:r>
            <a:r>
              <a:rPr lang="en-US" dirty="0"/>
              <a:t>, </a:t>
            </a:r>
            <a:r>
              <a:rPr lang="en-US" dirty="0" err="1"/>
              <a:t>aber</a:t>
            </a:r>
            <a:r>
              <a:rPr lang="en-US" dirty="0"/>
              <a:t> </a:t>
            </a:r>
            <a:r>
              <a:rPr lang="en-US" dirty="0" err="1"/>
              <a:t>insgesamt</a:t>
            </a:r>
            <a:r>
              <a:rPr lang="en-US" dirty="0"/>
              <a:t> </a:t>
            </a:r>
            <a:r>
              <a:rPr lang="en-US" dirty="0" err="1"/>
              <a:t>weniger</a:t>
            </a:r>
            <a:r>
              <a:rPr lang="en-US" dirty="0"/>
              <a:t> </a:t>
            </a:r>
            <a:r>
              <a:rPr lang="en-US" dirty="0" err="1"/>
              <a:t>genau</a:t>
            </a:r>
            <a:r>
              <a:rPr lang="en-US" dirty="0"/>
              <a:t> </a:t>
            </a:r>
            <a:r>
              <a:rPr lang="en-US" dirty="0" err="1"/>
              <a:t>sind</a:t>
            </a:r>
            <a:r>
              <a:rPr lang="en-US" dirty="0"/>
              <a:t>. Der </a:t>
            </a:r>
            <a:r>
              <a:rPr lang="en-US" dirty="0" err="1"/>
              <a:t>Kürzestrafaktor</a:t>
            </a:r>
            <a:r>
              <a:rPr lang="en-US" dirty="0"/>
              <a:t> </a:t>
            </a:r>
            <a:r>
              <a:rPr lang="en-US" dirty="0" err="1"/>
              <a:t>wird</a:t>
            </a:r>
            <a:r>
              <a:rPr lang="en-US" dirty="0"/>
              <a:t> </a:t>
            </a:r>
            <a:r>
              <a:rPr lang="en-US" dirty="0" err="1"/>
              <a:t>basierend</a:t>
            </a:r>
            <a:r>
              <a:rPr lang="en-US" dirty="0"/>
              <a:t> auf der </a:t>
            </a:r>
            <a:r>
              <a:rPr lang="en-US" dirty="0" err="1"/>
              <a:t>Länge</a:t>
            </a:r>
            <a:r>
              <a:rPr lang="en-US" dirty="0"/>
              <a:t> der </a:t>
            </a:r>
            <a:r>
              <a:rPr lang="en-US" dirty="0" err="1"/>
              <a:t>Kandidatenübersetzung</a:t>
            </a:r>
            <a:r>
              <a:rPr lang="en-US" dirty="0"/>
              <a:t> und der </a:t>
            </a:r>
            <a:r>
              <a:rPr lang="en-US" dirty="0" err="1"/>
              <a:t>effektiven</a:t>
            </a:r>
            <a:r>
              <a:rPr lang="en-US" dirty="0"/>
              <a:t> </a:t>
            </a:r>
            <a:r>
              <a:rPr lang="en-US" dirty="0" err="1"/>
              <a:t>Referenzlänge</a:t>
            </a:r>
            <a:r>
              <a:rPr lang="en-US" dirty="0"/>
              <a:t> (der </a:t>
            </a:r>
            <a:r>
              <a:rPr lang="en-US" dirty="0" err="1"/>
              <a:t>Länge</a:t>
            </a:r>
            <a:r>
              <a:rPr lang="en-US" dirty="0"/>
              <a:t> der </a:t>
            </a:r>
            <a:r>
              <a:rPr lang="en-US" dirty="0" err="1"/>
              <a:t>Referenzübersetzung</a:t>
            </a:r>
            <a:r>
              <a:rPr lang="en-US" dirty="0"/>
              <a:t>, die der </a:t>
            </a:r>
            <a:r>
              <a:rPr lang="en-US" dirty="0" err="1"/>
              <a:t>Länge</a:t>
            </a:r>
            <a:r>
              <a:rPr lang="en-US" dirty="0"/>
              <a:t> der </a:t>
            </a:r>
            <a:r>
              <a:rPr lang="en-US" dirty="0" err="1"/>
              <a:t>Kandidatenübersetzung</a:t>
            </a:r>
            <a:r>
              <a:rPr lang="en-US" dirty="0"/>
              <a:t> am </a:t>
            </a:r>
            <a:r>
              <a:rPr lang="en-US" dirty="0" err="1"/>
              <a:t>nächsten</a:t>
            </a:r>
            <a:r>
              <a:rPr lang="en-US" dirty="0"/>
              <a:t> </a:t>
            </a:r>
            <a:r>
              <a:rPr lang="en-US" dirty="0" err="1"/>
              <a:t>kommt</a:t>
            </a:r>
            <a:r>
              <a:rPr lang="en-US" dirty="0"/>
              <a:t>) </a:t>
            </a:r>
            <a:r>
              <a:rPr lang="en-US" dirty="0" err="1"/>
              <a:t>berechnet</a:t>
            </a:r>
            <a:r>
              <a:rPr lang="en-US" dirty="0"/>
              <a:t>.</a:t>
            </a:r>
          </a:p>
          <a:p>
            <a:r>
              <a:rPr lang="en-US" dirty="0"/>
              <a:t> </a:t>
            </a:r>
            <a:endParaRPr lang="en-US" dirty="0">
              <a:cs typeface="Calibri"/>
            </a:endParaRPr>
          </a:p>
          <a:p>
            <a:r>
              <a:rPr lang="en-US" dirty="0"/>
              <a:t>6. </a:t>
            </a:r>
            <a:r>
              <a:rPr lang="en-US" dirty="0" err="1"/>
              <a:t>Endgültige</a:t>
            </a:r>
            <a:r>
              <a:rPr lang="en-US" dirty="0"/>
              <a:t> BLEU-</a:t>
            </a:r>
            <a:r>
              <a:rPr lang="en-US" dirty="0" err="1"/>
              <a:t>Bewertung</a:t>
            </a:r>
            <a:r>
              <a:rPr lang="en-US" dirty="0"/>
              <a:t>: Die </a:t>
            </a:r>
            <a:r>
              <a:rPr lang="en-US" dirty="0" err="1"/>
              <a:t>endgültige</a:t>
            </a:r>
            <a:r>
              <a:rPr lang="en-US" dirty="0"/>
              <a:t> BLEU-</a:t>
            </a:r>
            <a:r>
              <a:rPr lang="en-US" dirty="0" err="1"/>
              <a:t>Bewertung</a:t>
            </a:r>
            <a:r>
              <a:rPr lang="en-US" dirty="0"/>
              <a:t> </a:t>
            </a:r>
            <a:r>
              <a:rPr lang="en-US" dirty="0" err="1"/>
              <a:t>wird</a:t>
            </a:r>
            <a:r>
              <a:rPr lang="en-US" dirty="0"/>
              <a:t> </a:t>
            </a:r>
            <a:r>
              <a:rPr lang="en-US" dirty="0" err="1"/>
              <a:t>ermittelt</a:t>
            </a:r>
            <a:r>
              <a:rPr lang="en-US" dirty="0"/>
              <a:t>, </a:t>
            </a:r>
            <a:r>
              <a:rPr lang="en-US" dirty="0" err="1"/>
              <a:t>indem</a:t>
            </a:r>
            <a:r>
              <a:rPr lang="en-US" dirty="0"/>
              <a:t> das </a:t>
            </a:r>
            <a:r>
              <a:rPr lang="en-US" dirty="0" err="1"/>
              <a:t>gewichtete</a:t>
            </a:r>
            <a:r>
              <a:rPr lang="en-US" dirty="0"/>
              <a:t> </a:t>
            </a:r>
            <a:r>
              <a:rPr lang="en-US" dirty="0" err="1"/>
              <a:t>geometrische</a:t>
            </a:r>
            <a:r>
              <a:rPr lang="en-US" dirty="0"/>
              <a:t> Mittel der </a:t>
            </a:r>
            <a:r>
              <a:rPr lang="en-US" dirty="0" err="1"/>
              <a:t>modifizierten</a:t>
            </a:r>
            <a:r>
              <a:rPr lang="en-US" dirty="0"/>
              <a:t> </a:t>
            </a:r>
            <a:r>
              <a:rPr lang="en-US" dirty="0" err="1"/>
              <a:t>Präz</a:t>
            </a:r>
          </a:p>
        </p:txBody>
      </p:sp>
      <p:sp>
        <p:nvSpPr>
          <p:cNvPr id="4" name="Slide Number Placeholder 3"/>
          <p:cNvSpPr>
            <a:spLocks noGrp="1"/>
          </p:cNvSpPr>
          <p:nvPr>
            <p:ph type="sldNum" sz="quarter" idx="5"/>
          </p:nvPr>
        </p:nvSpPr>
        <p:spPr/>
        <p:txBody>
          <a:bodyPr/>
          <a:lstStyle/>
          <a:p>
            <a:fld id="{A263F538-D2F5-46F9-86EA-170D6BDB1FB4}" type="slidenum">
              <a:rPr lang="de-DE" smtClean="0"/>
              <a:t>20</a:t>
            </a:fld>
            <a:endParaRPr lang="de-DE"/>
          </a:p>
        </p:txBody>
      </p:sp>
    </p:spTree>
    <p:extLst>
      <p:ext uri="{BB962C8B-B14F-4D97-AF65-F5344CB8AC3E}">
        <p14:creationId xmlns:p14="http://schemas.microsoft.com/office/powerpoint/2010/main" val="40372445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Logo">
    <p:bg>
      <p:bgPr>
        <a:solidFill>
          <a:schemeClr val="bg2"/>
        </a:solidFill>
        <a:effectLst/>
      </p:bgPr>
    </p:bg>
    <p:spTree>
      <p:nvGrpSpPr>
        <p:cNvPr id="1" name=""/>
        <p:cNvGrpSpPr/>
        <p:nvPr/>
      </p:nvGrpSpPr>
      <p:grpSpPr>
        <a:xfrm>
          <a:off x="0" y="0"/>
          <a:ext cx="0" cy="0"/>
          <a:chOff x="0" y="0"/>
          <a:chExt cx="0" cy="0"/>
        </a:xfrm>
      </p:grpSpPr>
      <p:pic>
        <p:nvPicPr>
          <p:cNvPr id="5" name="Bild 4" descr="iwm_logo_rgb-weiss.png"/>
          <p:cNvPicPr>
            <a:picLocks noChangeAspect="1"/>
          </p:cNvPicPr>
          <p:nvPr userDrawn="1"/>
        </p:nvPicPr>
        <p:blipFill rotWithShape="1">
          <a:blip r:embed="rId2">
            <a:extLst>
              <a:ext uri="{28A0092B-C50C-407E-A947-70E740481C1C}">
                <a14:useLocalDpi xmlns:a14="http://schemas.microsoft.com/office/drawing/2010/main" val="0"/>
              </a:ext>
            </a:extLst>
          </a:blip>
          <a:srcRect l="49392" t="65472"/>
          <a:stretch/>
        </p:blipFill>
        <p:spPr>
          <a:xfrm>
            <a:off x="8981642" y="5033211"/>
            <a:ext cx="2482047" cy="465188"/>
          </a:xfrm>
          <a:prstGeom prst="rect">
            <a:avLst/>
          </a:prstGeom>
        </p:spPr>
      </p:pic>
      <p:pic>
        <p:nvPicPr>
          <p:cNvPr id="7" name="Bild 6" descr="iwm_logo_rgb-keinzusatz-weiss.png"/>
          <p:cNvPicPr>
            <a:picLocks noChangeAspect="1"/>
          </p:cNvPicPr>
          <p:nvPr userDrawn="1"/>
        </p:nvPicPr>
        <p:blipFill rotWithShape="1">
          <a:blip r:embed="rId3">
            <a:extLst>
              <a:ext uri="{28A0092B-C50C-407E-A947-70E740481C1C}">
                <a14:useLocalDpi xmlns:a14="http://schemas.microsoft.com/office/drawing/2010/main" val="0"/>
              </a:ext>
            </a:extLst>
          </a:blip>
          <a:srcRect r="6704"/>
          <a:stretch/>
        </p:blipFill>
        <p:spPr>
          <a:xfrm>
            <a:off x="4437528" y="2264305"/>
            <a:ext cx="7754472" cy="2255766"/>
          </a:xfrm>
          <a:prstGeom prst="rect">
            <a:avLst/>
          </a:prstGeom>
        </p:spPr>
      </p:pic>
    </p:spTree>
    <p:extLst>
      <p:ext uri="{BB962C8B-B14F-4D97-AF65-F5344CB8AC3E}">
        <p14:creationId xmlns:p14="http://schemas.microsoft.com/office/powerpoint/2010/main" val="1596592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Zwei Textfelder">
    <p:spTree>
      <p:nvGrpSpPr>
        <p:cNvPr id="1" name=""/>
        <p:cNvGrpSpPr/>
        <p:nvPr/>
      </p:nvGrpSpPr>
      <p:grpSpPr>
        <a:xfrm>
          <a:off x="0" y="0"/>
          <a:ext cx="0" cy="0"/>
          <a:chOff x="0" y="0"/>
          <a:chExt cx="0" cy="0"/>
        </a:xfrm>
      </p:grpSpPr>
      <p:sp>
        <p:nvSpPr>
          <p:cNvPr id="8" name="Titel 1"/>
          <p:cNvSpPr>
            <a:spLocks noGrp="1"/>
          </p:cNvSpPr>
          <p:nvPr>
            <p:ph type="title" hasCustomPrompt="1"/>
          </p:nvPr>
        </p:nvSpPr>
        <p:spPr>
          <a:xfrm>
            <a:off x="474133" y="274638"/>
            <a:ext cx="11260667" cy="1143000"/>
          </a:xfrm>
        </p:spPr>
        <p:txBody>
          <a:bodyPr lIns="0" tIns="0" rIns="0" bIns="0" anchor="t">
            <a:noAutofit/>
          </a:bodyPr>
          <a:lstStyle>
            <a:lvl1pPr algn="l">
              <a:defRPr sz="3200" b="1" i="0" cap="all" baseline="0">
                <a:solidFill>
                  <a:schemeClr val="bg2"/>
                </a:solidFill>
                <a:latin typeface="+mj-lt"/>
                <a:cs typeface="Open Sans"/>
              </a:defRPr>
            </a:lvl1pPr>
          </a:lstStyle>
          <a:p>
            <a:r>
              <a:rPr lang="de-DE"/>
              <a:t>MASTERTITELFORMAT BEARBEITEN</a:t>
            </a:r>
          </a:p>
        </p:txBody>
      </p:sp>
      <p:sp>
        <p:nvSpPr>
          <p:cNvPr id="13" name="Fußzeilenplatzhalter 4"/>
          <p:cNvSpPr>
            <a:spLocks noGrp="1"/>
          </p:cNvSpPr>
          <p:nvPr>
            <p:ph type="ftr" sz="quarter" idx="11"/>
          </p:nvPr>
        </p:nvSpPr>
        <p:spPr>
          <a:xfrm>
            <a:off x="474133" y="6356351"/>
            <a:ext cx="9117503" cy="365125"/>
          </a:xfrm>
        </p:spPr>
        <p:txBody>
          <a:bodyPr lIns="0" tIns="0" rIns="0" bIns="0"/>
          <a:lstStyle>
            <a:lvl1pPr marL="0" marR="0" indent="0" algn="l" defTabSz="457200" rtl="0" eaLnBrk="1" fontAlgn="auto" latinLnBrk="0" hangingPunct="1">
              <a:lnSpc>
                <a:spcPct val="100000"/>
              </a:lnSpc>
              <a:spcBef>
                <a:spcPts val="0"/>
              </a:spcBef>
              <a:spcAft>
                <a:spcPts val="0"/>
              </a:spcAft>
              <a:buClrTx/>
              <a:buSzTx/>
              <a:buFontTx/>
              <a:buNone/>
              <a:tabLst/>
              <a:defRPr b="1" cap="all" baseline="0">
                <a:solidFill>
                  <a:schemeClr val="bg2"/>
                </a:solidFill>
                <a:latin typeface="+mj-lt"/>
              </a:defRPr>
            </a:lvl1pPr>
          </a:lstStyle>
          <a:p>
            <a:r>
              <a:rPr lang="de-DE"/>
              <a:t>FUßZeile (Projekttitel etc.)</a:t>
            </a:r>
          </a:p>
        </p:txBody>
      </p:sp>
      <p:cxnSp>
        <p:nvCxnSpPr>
          <p:cNvPr id="14" name="Gerade Verbindung 13"/>
          <p:cNvCxnSpPr/>
          <p:nvPr userDrawn="1"/>
        </p:nvCxnSpPr>
        <p:spPr>
          <a:xfrm>
            <a:off x="474134" y="6356350"/>
            <a:ext cx="9117503"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6" name="Bild 15" descr="iwm_logo_rgb-neu.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68465" y="6144469"/>
            <a:ext cx="1848699" cy="535150"/>
          </a:xfrm>
          <a:prstGeom prst="rect">
            <a:avLst/>
          </a:prstGeom>
        </p:spPr>
      </p:pic>
      <p:sp>
        <p:nvSpPr>
          <p:cNvPr id="15" name="Textplatzhalter 6"/>
          <p:cNvSpPr>
            <a:spLocks noGrp="1"/>
          </p:cNvSpPr>
          <p:nvPr>
            <p:ph type="body" sz="quarter" idx="12"/>
          </p:nvPr>
        </p:nvSpPr>
        <p:spPr>
          <a:xfrm>
            <a:off x="474133" y="1417638"/>
            <a:ext cx="5446184" cy="4538662"/>
          </a:xfrm>
        </p:spPr>
        <p:txBody>
          <a:bodyPr/>
          <a:lstStyle>
            <a:lvl1pPr>
              <a:defRPr>
                <a:solidFill>
                  <a:schemeClr val="tx2"/>
                </a:solidFill>
                <a:latin typeface="+mn-lt"/>
              </a:defRPr>
            </a:lvl1pPr>
            <a:lvl2pPr>
              <a:defRPr>
                <a:solidFill>
                  <a:schemeClr val="tx2"/>
                </a:solidFill>
                <a:latin typeface="+mn-lt"/>
              </a:defRPr>
            </a:lvl2pPr>
            <a:lvl3pPr>
              <a:defRPr>
                <a:solidFill>
                  <a:schemeClr val="tx2"/>
                </a:solidFill>
                <a:latin typeface="+mn-lt"/>
              </a:defRPr>
            </a:lvl3pPr>
            <a:lvl4pPr>
              <a:defRPr>
                <a:solidFill>
                  <a:schemeClr val="tx2"/>
                </a:solidFill>
                <a:latin typeface="+mn-lt"/>
              </a:defRPr>
            </a:lvl4pPr>
            <a:lvl5pPr>
              <a:defRPr>
                <a:solidFill>
                  <a:schemeClr val="tx2"/>
                </a:solidFill>
                <a:latin typeface="+mn-lt"/>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7" name="Textplatzhalter 6"/>
          <p:cNvSpPr>
            <a:spLocks noGrp="1"/>
          </p:cNvSpPr>
          <p:nvPr>
            <p:ph type="body" sz="quarter" idx="13"/>
          </p:nvPr>
        </p:nvSpPr>
        <p:spPr>
          <a:xfrm>
            <a:off x="6288616" y="1417638"/>
            <a:ext cx="5446184" cy="4538662"/>
          </a:xfrm>
        </p:spPr>
        <p:txBody>
          <a:bodyPr/>
          <a:lstStyle>
            <a:lvl1pPr>
              <a:defRPr>
                <a:solidFill>
                  <a:schemeClr val="tx2"/>
                </a:solidFill>
                <a:latin typeface="+mn-lt"/>
              </a:defRPr>
            </a:lvl1pPr>
            <a:lvl2pPr>
              <a:defRPr>
                <a:solidFill>
                  <a:schemeClr val="tx2"/>
                </a:solidFill>
                <a:latin typeface="+mn-lt"/>
              </a:defRPr>
            </a:lvl2pPr>
            <a:lvl3pPr>
              <a:defRPr>
                <a:solidFill>
                  <a:schemeClr val="tx2"/>
                </a:solidFill>
                <a:latin typeface="+mn-lt"/>
              </a:defRPr>
            </a:lvl3pPr>
            <a:lvl4pPr>
              <a:defRPr>
                <a:solidFill>
                  <a:schemeClr val="tx2"/>
                </a:solidFill>
                <a:latin typeface="+mn-lt"/>
              </a:defRPr>
            </a:lvl4pPr>
            <a:lvl5pPr>
              <a:defRPr>
                <a:solidFill>
                  <a:schemeClr val="tx2"/>
                </a:solidFill>
                <a:latin typeface="+mn-lt"/>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517085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6851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orange">
    <p:bg>
      <p:bgPr>
        <a:solidFill>
          <a:schemeClr val="bg2"/>
        </a:solidFill>
        <a:effectLst/>
      </p:bgPr>
    </p:bg>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267359" y="4434833"/>
            <a:ext cx="11465324" cy="794064"/>
          </a:xfrm>
        </p:spPr>
        <p:txBody>
          <a:bodyPr wrap="square" bIns="0" anchor="b" anchorCtr="0">
            <a:spAutoFit/>
          </a:bodyPr>
          <a:lstStyle>
            <a:lvl1pPr algn="l">
              <a:lnSpc>
                <a:spcPct val="90000"/>
              </a:lnSpc>
              <a:defRPr sz="5400" b="1" cap="all" baseline="0">
                <a:solidFill>
                  <a:schemeClr val="bg1"/>
                </a:solidFill>
                <a:latin typeface="+mj-lt"/>
              </a:defRPr>
            </a:lvl1pPr>
          </a:lstStyle>
          <a:p>
            <a:r>
              <a:rPr lang="de-DE"/>
              <a:t>TITEL</a:t>
            </a:r>
          </a:p>
        </p:txBody>
      </p:sp>
      <p:sp>
        <p:nvSpPr>
          <p:cNvPr id="3" name="Untertitel 2"/>
          <p:cNvSpPr>
            <a:spLocks noGrp="1"/>
          </p:cNvSpPr>
          <p:nvPr>
            <p:ph type="subTitle" idx="1" hasCustomPrompt="1"/>
          </p:nvPr>
        </p:nvSpPr>
        <p:spPr>
          <a:xfrm>
            <a:off x="330463" y="5259932"/>
            <a:ext cx="11402220" cy="1358457"/>
          </a:xfrm>
        </p:spPr>
        <p:txBody>
          <a:bodyPr bIns="0">
            <a:noAutofit/>
          </a:bodyPr>
          <a:lstStyle>
            <a:lvl1pPr marL="0" indent="0" algn="l">
              <a:lnSpc>
                <a:spcPct val="100000"/>
              </a:lnSpc>
              <a:buNone/>
              <a:defRPr sz="200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Untertitel</a:t>
            </a:r>
          </a:p>
        </p:txBody>
      </p:sp>
      <p:pic>
        <p:nvPicPr>
          <p:cNvPr id="5" name="Bild 4" descr="iwm_logo_rgb-weis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19067" y="378969"/>
            <a:ext cx="3120475" cy="857215"/>
          </a:xfrm>
          <a:prstGeom prst="rect">
            <a:avLst/>
          </a:prstGeom>
        </p:spPr>
      </p:pic>
      <p:sp>
        <p:nvSpPr>
          <p:cNvPr id="9" name="Textplatzhalter 8"/>
          <p:cNvSpPr>
            <a:spLocks noGrp="1"/>
          </p:cNvSpPr>
          <p:nvPr>
            <p:ph type="body" sz="quarter" idx="11" hasCustomPrompt="1"/>
          </p:nvPr>
        </p:nvSpPr>
        <p:spPr>
          <a:xfrm>
            <a:off x="435638" y="579438"/>
            <a:ext cx="7010501" cy="540719"/>
          </a:xfrm>
        </p:spPr>
        <p:txBody>
          <a:bodyPr lIns="0" tIns="0" rIns="0" bIns="0">
            <a:noAutofit/>
          </a:bodyPr>
          <a:lstStyle>
            <a:lvl1pPr marL="0" indent="0">
              <a:lnSpc>
                <a:spcPct val="110000"/>
              </a:lnSpc>
              <a:buNone/>
              <a:defRPr sz="1600" b="0">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de-DE"/>
              <a:t>Ort / Veranstaltung</a:t>
            </a:r>
          </a:p>
        </p:txBody>
      </p:sp>
      <p:sp>
        <p:nvSpPr>
          <p:cNvPr id="7" name="Textplatzhalter 8"/>
          <p:cNvSpPr>
            <a:spLocks noGrp="1"/>
          </p:cNvSpPr>
          <p:nvPr>
            <p:ph type="body" sz="quarter" idx="12" hasCustomPrompt="1"/>
          </p:nvPr>
        </p:nvSpPr>
        <p:spPr>
          <a:xfrm>
            <a:off x="435638" y="182582"/>
            <a:ext cx="3509829" cy="396856"/>
          </a:xfrm>
        </p:spPr>
        <p:txBody>
          <a:bodyPr lIns="0" tIns="0" rIns="0" bIns="0">
            <a:noAutofit/>
          </a:bodyPr>
          <a:lstStyle>
            <a:lvl1pPr marL="0" indent="0">
              <a:lnSpc>
                <a:spcPct val="110000"/>
              </a:lnSpc>
              <a:buNone/>
              <a:defRPr sz="1600" b="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de-DE"/>
              <a:t>Datum</a:t>
            </a:r>
          </a:p>
        </p:txBody>
      </p:sp>
    </p:spTree>
    <p:extLst>
      <p:ext uri="{BB962C8B-B14F-4D97-AF65-F5344CB8AC3E}">
        <p14:creationId xmlns:p14="http://schemas.microsoft.com/office/powerpoint/2010/main" val="928500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mit Bildmotiv">
    <p:spTree>
      <p:nvGrpSpPr>
        <p:cNvPr id="1" name=""/>
        <p:cNvGrpSpPr/>
        <p:nvPr/>
      </p:nvGrpSpPr>
      <p:grpSpPr>
        <a:xfrm>
          <a:off x="0" y="0"/>
          <a:ext cx="0" cy="0"/>
          <a:chOff x="0" y="0"/>
          <a:chExt cx="0" cy="0"/>
        </a:xfrm>
      </p:grpSpPr>
      <p:pic>
        <p:nvPicPr>
          <p:cNvPr id="7" name="Bild 6"/>
          <p:cNvPicPr>
            <a:picLocks noChangeAspect="1"/>
          </p:cNvPicPr>
          <p:nvPr userDrawn="1"/>
        </p:nvPicPr>
        <p:blipFill rotWithShape="1">
          <a:blip r:embed="rId2"/>
          <a:srcRect l="8745" r="3352" b="1231"/>
          <a:stretch/>
        </p:blipFill>
        <p:spPr>
          <a:xfrm>
            <a:off x="2" y="0"/>
            <a:ext cx="12191999" cy="6858000"/>
          </a:xfrm>
          <a:prstGeom prst="rect">
            <a:avLst/>
          </a:prstGeom>
        </p:spPr>
      </p:pic>
      <p:sp>
        <p:nvSpPr>
          <p:cNvPr id="2" name="Titel 1"/>
          <p:cNvSpPr>
            <a:spLocks noGrp="1"/>
          </p:cNvSpPr>
          <p:nvPr>
            <p:ph type="ctrTitle"/>
          </p:nvPr>
        </p:nvSpPr>
        <p:spPr>
          <a:xfrm>
            <a:off x="267359" y="3367755"/>
            <a:ext cx="11465324" cy="1495794"/>
          </a:xfrm>
        </p:spPr>
        <p:txBody>
          <a:bodyPr tIns="0" rIns="0" bIns="0" anchor="b" anchorCtr="0">
            <a:spAutoFit/>
          </a:bodyPr>
          <a:lstStyle>
            <a:lvl1pPr algn="l">
              <a:lnSpc>
                <a:spcPct val="90000"/>
              </a:lnSpc>
              <a:defRPr sz="5400" b="1" cap="all" baseline="0">
                <a:solidFill>
                  <a:schemeClr val="bg2"/>
                </a:solidFill>
                <a:latin typeface="+mj-lt"/>
              </a:defRPr>
            </a:lvl1pPr>
          </a:lstStyle>
          <a:p>
            <a:r>
              <a:rPr lang="de-DE"/>
              <a:t>Mastertitelformat bearbeiten</a:t>
            </a:r>
          </a:p>
        </p:txBody>
      </p:sp>
      <p:sp>
        <p:nvSpPr>
          <p:cNvPr id="3" name="Untertitel 2"/>
          <p:cNvSpPr>
            <a:spLocks noGrp="1"/>
          </p:cNvSpPr>
          <p:nvPr>
            <p:ph type="subTitle" idx="1" hasCustomPrompt="1"/>
          </p:nvPr>
        </p:nvSpPr>
        <p:spPr>
          <a:xfrm>
            <a:off x="319946" y="5299372"/>
            <a:ext cx="11412737" cy="711200"/>
          </a:xfrm>
        </p:spPr>
        <p:txBody>
          <a:bodyPr tIns="0" rIns="0" bIns="0">
            <a:normAutofit/>
          </a:bodyPr>
          <a:lstStyle>
            <a:lvl1pPr marL="0" indent="0" algn="l">
              <a:lnSpc>
                <a:spcPct val="110000"/>
              </a:lnSpc>
              <a:buNone/>
              <a:defRPr sz="200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Untertitel</a:t>
            </a:r>
          </a:p>
        </p:txBody>
      </p:sp>
      <p:pic>
        <p:nvPicPr>
          <p:cNvPr id="8" name="Bild 7" descr="iwm_logo_rgb-neu.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19353" y="358547"/>
            <a:ext cx="3160111" cy="914769"/>
          </a:xfrm>
          <a:prstGeom prst="rect">
            <a:avLst/>
          </a:prstGeom>
        </p:spPr>
      </p:pic>
      <p:sp>
        <p:nvSpPr>
          <p:cNvPr id="9" name="Textplatzhalter 8"/>
          <p:cNvSpPr>
            <a:spLocks noGrp="1"/>
          </p:cNvSpPr>
          <p:nvPr>
            <p:ph type="body" sz="quarter" idx="11" hasCustomPrompt="1"/>
          </p:nvPr>
        </p:nvSpPr>
        <p:spPr>
          <a:xfrm>
            <a:off x="435638" y="579438"/>
            <a:ext cx="7010501" cy="540719"/>
          </a:xfrm>
        </p:spPr>
        <p:txBody>
          <a:bodyPr lIns="0" tIns="0" rIns="0" bIns="0">
            <a:noAutofit/>
          </a:bodyPr>
          <a:lstStyle>
            <a:lvl1pPr marL="0" indent="0">
              <a:lnSpc>
                <a:spcPct val="110000"/>
              </a:lnSpc>
              <a:buNone/>
              <a:defRPr sz="1600" b="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de-DE"/>
              <a:t>Ort / Veranstaltung</a:t>
            </a:r>
          </a:p>
        </p:txBody>
      </p:sp>
      <p:sp>
        <p:nvSpPr>
          <p:cNvPr id="10" name="Textplatzhalter 8"/>
          <p:cNvSpPr>
            <a:spLocks noGrp="1"/>
          </p:cNvSpPr>
          <p:nvPr>
            <p:ph type="body" sz="quarter" idx="12" hasCustomPrompt="1"/>
          </p:nvPr>
        </p:nvSpPr>
        <p:spPr>
          <a:xfrm>
            <a:off x="453639" y="245688"/>
            <a:ext cx="2571213" cy="298297"/>
          </a:xfrm>
        </p:spPr>
        <p:txBody>
          <a:bodyPr lIns="0" tIns="0" rIns="0" bIns="0">
            <a:noAutofit/>
          </a:bodyPr>
          <a:lstStyle>
            <a:lvl1pPr marL="0" indent="0">
              <a:lnSpc>
                <a:spcPct val="110000"/>
              </a:lnSpc>
              <a:buNone/>
              <a:defRPr sz="1600" b="1">
                <a:solidFill>
                  <a:schemeClr val="bg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de-DE"/>
              <a:t>Datum</a:t>
            </a:r>
          </a:p>
        </p:txBody>
      </p:sp>
    </p:spTree>
    <p:extLst>
      <p:ext uri="{BB962C8B-B14F-4D97-AF65-F5344CB8AC3E}">
        <p14:creationId xmlns:p14="http://schemas.microsoft.com/office/powerpoint/2010/main" val="4088844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folie mehrere Vortragende">
    <p:bg>
      <p:bgPr>
        <a:solidFill>
          <a:schemeClr val="bg2"/>
        </a:solidFill>
        <a:effectLst/>
      </p:bgPr>
    </p:bg>
    <p:spTree>
      <p:nvGrpSpPr>
        <p:cNvPr id="1" name=""/>
        <p:cNvGrpSpPr/>
        <p:nvPr/>
      </p:nvGrpSpPr>
      <p:grpSpPr>
        <a:xfrm>
          <a:off x="0" y="0"/>
          <a:ext cx="0" cy="0"/>
          <a:chOff x="0" y="0"/>
          <a:chExt cx="0" cy="0"/>
        </a:xfrm>
      </p:grpSpPr>
      <p:pic>
        <p:nvPicPr>
          <p:cNvPr id="5" name="Bild 4" descr="iwm_logo_rgb-weis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19067" y="378969"/>
            <a:ext cx="3120475" cy="857215"/>
          </a:xfrm>
          <a:prstGeom prst="rect">
            <a:avLst/>
          </a:prstGeom>
        </p:spPr>
      </p:pic>
      <p:sp>
        <p:nvSpPr>
          <p:cNvPr id="9" name="Textplatzhalter 8"/>
          <p:cNvSpPr>
            <a:spLocks noGrp="1"/>
          </p:cNvSpPr>
          <p:nvPr>
            <p:ph type="body" sz="quarter" idx="11" hasCustomPrompt="1"/>
          </p:nvPr>
        </p:nvSpPr>
        <p:spPr>
          <a:xfrm>
            <a:off x="435638" y="579438"/>
            <a:ext cx="7010501" cy="540719"/>
          </a:xfrm>
        </p:spPr>
        <p:txBody>
          <a:bodyPr lIns="0" tIns="0" rIns="0" bIns="0">
            <a:noAutofit/>
          </a:bodyPr>
          <a:lstStyle>
            <a:lvl1pPr marL="0" indent="0">
              <a:lnSpc>
                <a:spcPct val="110000"/>
              </a:lnSpc>
              <a:buNone/>
              <a:defRPr sz="1600" b="0">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de-DE"/>
              <a:t>Ort / Veranstaltung</a:t>
            </a:r>
          </a:p>
        </p:txBody>
      </p:sp>
      <p:sp>
        <p:nvSpPr>
          <p:cNvPr id="10" name="Titel 1"/>
          <p:cNvSpPr>
            <a:spLocks noGrp="1"/>
          </p:cNvSpPr>
          <p:nvPr>
            <p:ph type="ctrTitle"/>
          </p:nvPr>
        </p:nvSpPr>
        <p:spPr>
          <a:xfrm>
            <a:off x="267359" y="3681758"/>
            <a:ext cx="11465324" cy="710964"/>
          </a:xfrm>
        </p:spPr>
        <p:txBody>
          <a:bodyPr wrap="square" bIns="0" anchor="b" anchorCtr="0">
            <a:spAutoFit/>
          </a:bodyPr>
          <a:lstStyle>
            <a:lvl1pPr algn="l">
              <a:lnSpc>
                <a:spcPct val="90000"/>
              </a:lnSpc>
              <a:defRPr sz="4800" b="1" cap="all" baseline="0">
                <a:solidFill>
                  <a:schemeClr val="bg1"/>
                </a:solidFill>
                <a:latin typeface="+mj-lt"/>
              </a:defRPr>
            </a:lvl1pPr>
          </a:lstStyle>
          <a:p>
            <a:r>
              <a:rPr lang="de-DE"/>
              <a:t>Mastertitelformat bearbeiten</a:t>
            </a:r>
          </a:p>
        </p:txBody>
      </p:sp>
      <p:sp>
        <p:nvSpPr>
          <p:cNvPr id="11" name="Untertitel 2"/>
          <p:cNvSpPr>
            <a:spLocks noGrp="1"/>
          </p:cNvSpPr>
          <p:nvPr>
            <p:ph type="subTitle" idx="1" hasCustomPrompt="1"/>
          </p:nvPr>
        </p:nvSpPr>
        <p:spPr>
          <a:xfrm>
            <a:off x="330463" y="4520069"/>
            <a:ext cx="11402220" cy="2098321"/>
          </a:xfrm>
        </p:spPr>
        <p:txBody>
          <a:bodyPr bIns="0">
            <a:normAutofit/>
          </a:bodyPr>
          <a:lstStyle>
            <a:lvl1pPr marL="0" indent="0" algn="l">
              <a:lnSpc>
                <a:spcPct val="100000"/>
              </a:lnSpc>
              <a:spcBef>
                <a:spcPts val="800"/>
              </a:spcBef>
              <a:buNone/>
              <a:defRPr sz="200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indent="0">
              <a:spcBef>
                <a:spcPts val="800"/>
              </a:spcBef>
              <a:buNone/>
            </a:pPr>
            <a:r>
              <a:rPr lang="de-DE">
                <a:solidFill>
                  <a:srgbClr val="FFFFFF"/>
                </a:solidFill>
              </a:rPr>
              <a:t>Titel Vorname Nachname</a:t>
            </a:r>
            <a:br>
              <a:rPr lang="de-DE">
                <a:solidFill>
                  <a:srgbClr val="FFFFFF"/>
                </a:solidFill>
              </a:rPr>
            </a:br>
            <a:r>
              <a:rPr lang="de-DE" sz="1600"/>
              <a:t>Institution</a:t>
            </a:r>
          </a:p>
          <a:p>
            <a:pPr marL="0" indent="0">
              <a:spcBef>
                <a:spcPts val="800"/>
              </a:spcBef>
              <a:buNone/>
            </a:pPr>
            <a:r>
              <a:rPr lang="de-DE">
                <a:solidFill>
                  <a:srgbClr val="FFFFFF"/>
                </a:solidFill>
              </a:rPr>
              <a:t>Titel Vorname Nachname 	</a:t>
            </a:r>
            <a:r>
              <a:rPr lang="de-DE" sz="1600">
                <a:solidFill>
                  <a:srgbClr val="FFFFFF"/>
                </a:solidFill>
              </a:rPr>
              <a:t>	</a:t>
            </a:r>
            <a:br>
              <a:rPr lang="de-DE" sz="1600">
                <a:solidFill>
                  <a:srgbClr val="FFFFFF"/>
                </a:solidFill>
              </a:rPr>
            </a:br>
            <a:r>
              <a:rPr lang="de-DE" sz="1600"/>
              <a:t>Institution</a:t>
            </a:r>
          </a:p>
          <a:p>
            <a:pPr marL="0" indent="0">
              <a:spcBef>
                <a:spcPts val="800"/>
              </a:spcBef>
              <a:buNone/>
            </a:pPr>
            <a:r>
              <a:rPr lang="de-DE">
                <a:solidFill>
                  <a:schemeClr val="bg1"/>
                </a:solidFill>
              </a:rPr>
              <a:t>Titel Vorname Nachname</a:t>
            </a:r>
            <a:br>
              <a:rPr lang="de-DE" sz="1600">
                <a:solidFill>
                  <a:schemeClr val="bg1"/>
                </a:solidFill>
              </a:rPr>
            </a:br>
            <a:r>
              <a:rPr lang="de-DE" sz="1600">
                <a:solidFill>
                  <a:srgbClr val="484F4F"/>
                </a:solidFill>
              </a:rPr>
              <a:t>Institution</a:t>
            </a:r>
          </a:p>
        </p:txBody>
      </p:sp>
      <p:sp>
        <p:nvSpPr>
          <p:cNvPr id="7" name="Textplatzhalter 8"/>
          <p:cNvSpPr>
            <a:spLocks noGrp="1"/>
          </p:cNvSpPr>
          <p:nvPr>
            <p:ph type="body" sz="quarter" idx="12" hasCustomPrompt="1"/>
          </p:nvPr>
        </p:nvSpPr>
        <p:spPr>
          <a:xfrm>
            <a:off x="435638" y="182582"/>
            <a:ext cx="3509829" cy="396856"/>
          </a:xfrm>
        </p:spPr>
        <p:txBody>
          <a:bodyPr lIns="0" tIns="0" rIns="0" bIns="0">
            <a:noAutofit/>
          </a:bodyPr>
          <a:lstStyle>
            <a:lvl1pPr marL="0" indent="0">
              <a:lnSpc>
                <a:spcPct val="110000"/>
              </a:lnSpc>
              <a:buNone/>
              <a:defRPr sz="1600" b="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de-DE"/>
              <a:t>Datum</a:t>
            </a:r>
          </a:p>
        </p:txBody>
      </p:sp>
    </p:spTree>
    <p:extLst>
      <p:ext uri="{BB962C8B-B14F-4D97-AF65-F5344CB8AC3E}">
        <p14:creationId xmlns:p14="http://schemas.microsoft.com/office/powerpoint/2010/main" val="294807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folie_weiß">
    <p:spTree>
      <p:nvGrpSpPr>
        <p:cNvPr id="1" name=""/>
        <p:cNvGrpSpPr/>
        <p:nvPr/>
      </p:nvGrpSpPr>
      <p:grpSpPr>
        <a:xfrm>
          <a:off x="0" y="0"/>
          <a:ext cx="0" cy="0"/>
          <a:chOff x="0" y="0"/>
          <a:chExt cx="0" cy="0"/>
        </a:xfrm>
      </p:grpSpPr>
      <p:sp>
        <p:nvSpPr>
          <p:cNvPr id="6" name="Rechteck 5"/>
          <p:cNvSpPr/>
          <p:nvPr userDrawn="1"/>
        </p:nvSpPr>
        <p:spPr>
          <a:xfrm>
            <a:off x="0" y="66"/>
            <a:ext cx="12192000" cy="14236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800" err="1">
              <a:latin typeface="Open Sans" panose="020B0606030504020204" pitchFamily="34" charset="0"/>
              <a:ea typeface="Open Sans" panose="020B0606030504020204" pitchFamily="34" charset="0"/>
              <a:cs typeface="Open Sans" panose="020B0606030504020204" pitchFamily="34" charset="0"/>
            </a:endParaRPr>
          </a:p>
        </p:txBody>
      </p:sp>
      <p:pic>
        <p:nvPicPr>
          <p:cNvPr id="7" name="Bild 4" descr="iwm_logo_rgb-weis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19067" y="378969"/>
            <a:ext cx="3120475" cy="857215"/>
          </a:xfrm>
          <a:prstGeom prst="rect">
            <a:avLst/>
          </a:prstGeom>
        </p:spPr>
      </p:pic>
      <p:sp>
        <p:nvSpPr>
          <p:cNvPr id="8" name="Rechteck 7"/>
          <p:cNvSpPr/>
          <p:nvPr userDrawn="1"/>
        </p:nvSpPr>
        <p:spPr>
          <a:xfrm>
            <a:off x="0" y="1423686"/>
            <a:ext cx="231493" cy="543431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800" err="1">
              <a:latin typeface="Open Sans" panose="020B0606030504020204" pitchFamily="34" charset="0"/>
              <a:ea typeface="Open Sans" panose="020B0606030504020204" pitchFamily="34" charset="0"/>
              <a:cs typeface="Open Sans" panose="020B0606030504020204" pitchFamily="34" charset="0"/>
            </a:endParaRPr>
          </a:p>
        </p:txBody>
      </p:sp>
      <p:sp>
        <p:nvSpPr>
          <p:cNvPr id="11" name="Rechteck 10"/>
          <p:cNvSpPr/>
          <p:nvPr userDrawn="1"/>
        </p:nvSpPr>
        <p:spPr>
          <a:xfrm>
            <a:off x="11960507" y="1423686"/>
            <a:ext cx="231493" cy="543431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800" err="1">
              <a:latin typeface="Open Sans" panose="020B0606030504020204" pitchFamily="34" charset="0"/>
              <a:ea typeface="Open Sans" panose="020B0606030504020204" pitchFamily="34" charset="0"/>
              <a:cs typeface="Open Sans" panose="020B0606030504020204" pitchFamily="34" charset="0"/>
            </a:endParaRPr>
          </a:p>
        </p:txBody>
      </p:sp>
      <p:sp>
        <p:nvSpPr>
          <p:cNvPr id="12" name="Rechteck 11"/>
          <p:cNvSpPr/>
          <p:nvPr userDrawn="1"/>
        </p:nvSpPr>
        <p:spPr>
          <a:xfrm>
            <a:off x="0" y="6685200"/>
            <a:ext cx="12192000" cy="1728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800" err="1">
              <a:latin typeface="Open Sans" panose="020B0606030504020204" pitchFamily="34" charset="0"/>
              <a:ea typeface="Open Sans" panose="020B0606030504020204" pitchFamily="34" charset="0"/>
              <a:cs typeface="Open Sans" panose="020B0606030504020204" pitchFamily="34" charset="0"/>
            </a:endParaRPr>
          </a:p>
        </p:txBody>
      </p:sp>
      <p:sp>
        <p:nvSpPr>
          <p:cNvPr id="13" name="Titel 1"/>
          <p:cNvSpPr>
            <a:spLocks noGrp="1"/>
          </p:cNvSpPr>
          <p:nvPr>
            <p:ph type="ctrTitle" hasCustomPrompt="1"/>
          </p:nvPr>
        </p:nvSpPr>
        <p:spPr>
          <a:xfrm>
            <a:off x="267359" y="4434833"/>
            <a:ext cx="11465324" cy="794064"/>
          </a:xfrm>
        </p:spPr>
        <p:txBody>
          <a:bodyPr wrap="square" bIns="0" anchor="b" anchorCtr="0">
            <a:spAutoFit/>
          </a:bodyPr>
          <a:lstStyle>
            <a:lvl1pPr algn="l">
              <a:lnSpc>
                <a:spcPct val="90000"/>
              </a:lnSpc>
              <a:defRPr sz="5400" b="1" cap="all" baseline="0">
                <a:solidFill>
                  <a:schemeClr val="bg2"/>
                </a:solidFill>
                <a:latin typeface="+mj-lt"/>
              </a:defRPr>
            </a:lvl1pPr>
          </a:lstStyle>
          <a:p>
            <a:r>
              <a:rPr lang="de-DE"/>
              <a:t>TITEL</a:t>
            </a:r>
          </a:p>
        </p:txBody>
      </p:sp>
      <p:sp>
        <p:nvSpPr>
          <p:cNvPr id="14" name="Untertitel 2"/>
          <p:cNvSpPr>
            <a:spLocks noGrp="1"/>
          </p:cNvSpPr>
          <p:nvPr>
            <p:ph type="subTitle" idx="1" hasCustomPrompt="1"/>
          </p:nvPr>
        </p:nvSpPr>
        <p:spPr>
          <a:xfrm>
            <a:off x="267359" y="5259932"/>
            <a:ext cx="11465324" cy="1358457"/>
          </a:xfrm>
        </p:spPr>
        <p:txBody>
          <a:bodyPr bIns="0">
            <a:normAutofit/>
          </a:bodyPr>
          <a:lstStyle>
            <a:lvl1pPr marL="0" indent="0" algn="l">
              <a:lnSpc>
                <a:spcPct val="100000"/>
              </a:lnSpc>
              <a:buNone/>
              <a:defRPr sz="200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Untertitel</a:t>
            </a:r>
          </a:p>
        </p:txBody>
      </p:sp>
      <p:sp>
        <p:nvSpPr>
          <p:cNvPr id="16" name="Textplatzhalter 8"/>
          <p:cNvSpPr>
            <a:spLocks noGrp="1"/>
          </p:cNvSpPr>
          <p:nvPr>
            <p:ph type="body" sz="quarter" idx="11" hasCustomPrompt="1"/>
          </p:nvPr>
        </p:nvSpPr>
        <p:spPr>
          <a:xfrm>
            <a:off x="249371" y="579438"/>
            <a:ext cx="7010501" cy="540719"/>
          </a:xfrm>
        </p:spPr>
        <p:txBody>
          <a:bodyPr lIns="0" tIns="0" rIns="0" bIns="0">
            <a:noAutofit/>
          </a:bodyPr>
          <a:lstStyle>
            <a:lvl1pPr marL="0" indent="0">
              <a:lnSpc>
                <a:spcPct val="110000"/>
              </a:lnSpc>
              <a:buNone/>
              <a:defRPr sz="1600" b="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de-DE"/>
              <a:t>Ort / Veranstaltung</a:t>
            </a:r>
          </a:p>
        </p:txBody>
      </p:sp>
      <p:sp>
        <p:nvSpPr>
          <p:cNvPr id="17" name="Textplatzhalter 8"/>
          <p:cNvSpPr>
            <a:spLocks noGrp="1"/>
          </p:cNvSpPr>
          <p:nvPr>
            <p:ph type="body" sz="quarter" idx="12" hasCustomPrompt="1"/>
          </p:nvPr>
        </p:nvSpPr>
        <p:spPr>
          <a:xfrm>
            <a:off x="266304" y="182582"/>
            <a:ext cx="3509829" cy="396856"/>
          </a:xfrm>
        </p:spPr>
        <p:txBody>
          <a:bodyPr lIns="0" tIns="0" rIns="0" bIns="0">
            <a:noAutofit/>
          </a:bodyPr>
          <a:lstStyle>
            <a:lvl1pPr marL="0" indent="0">
              <a:lnSpc>
                <a:spcPct val="110000"/>
              </a:lnSpc>
              <a:buNone/>
              <a:defRPr sz="1600" b="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de-DE"/>
              <a:t>Datum</a:t>
            </a:r>
          </a:p>
        </p:txBody>
      </p:sp>
    </p:spTree>
    <p:extLst>
      <p:ext uri="{BB962C8B-B14F-4D97-AF65-F5344CB8AC3E}">
        <p14:creationId xmlns:p14="http://schemas.microsoft.com/office/powerpoint/2010/main" val="155368278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folie_weiß mit Kooperationspartnern">
    <p:spTree>
      <p:nvGrpSpPr>
        <p:cNvPr id="1" name=""/>
        <p:cNvGrpSpPr/>
        <p:nvPr/>
      </p:nvGrpSpPr>
      <p:grpSpPr>
        <a:xfrm>
          <a:off x="0" y="0"/>
          <a:ext cx="0" cy="0"/>
          <a:chOff x="0" y="0"/>
          <a:chExt cx="0" cy="0"/>
        </a:xfrm>
      </p:grpSpPr>
      <p:sp>
        <p:nvSpPr>
          <p:cNvPr id="6" name="Rechteck 5"/>
          <p:cNvSpPr/>
          <p:nvPr userDrawn="1"/>
        </p:nvSpPr>
        <p:spPr>
          <a:xfrm>
            <a:off x="0" y="66"/>
            <a:ext cx="12192000" cy="142362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800" err="1">
              <a:latin typeface="Open Sans" panose="020B0606030504020204" pitchFamily="34" charset="0"/>
              <a:ea typeface="Open Sans" panose="020B0606030504020204" pitchFamily="34" charset="0"/>
              <a:cs typeface="Open Sans" panose="020B0606030504020204" pitchFamily="34" charset="0"/>
            </a:endParaRPr>
          </a:p>
        </p:txBody>
      </p:sp>
      <p:pic>
        <p:nvPicPr>
          <p:cNvPr id="7" name="Bild 4" descr="iwm_logo_rgb-weis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19067" y="378969"/>
            <a:ext cx="3120475" cy="857215"/>
          </a:xfrm>
          <a:prstGeom prst="rect">
            <a:avLst/>
          </a:prstGeom>
        </p:spPr>
      </p:pic>
      <p:sp>
        <p:nvSpPr>
          <p:cNvPr id="8" name="Rechteck 7"/>
          <p:cNvSpPr/>
          <p:nvPr userDrawn="1"/>
        </p:nvSpPr>
        <p:spPr>
          <a:xfrm>
            <a:off x="0" y="1423686"/>
            <a:ext cx="231493" cy="543431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800" err="1">
              <a:latin typeface="Open Sans" panose="020B0606030504020204" pitchFamily="34" charset="0"/>
              <a:ea typeface="Open Sans" panose="020B0606030504020204" pitchFamily="34" charset="0"/>
              <a:cs typeface="Open Sans" panose="020B0606030504020204" pitchFamily="34" charset="0"/>
            </a:endParaRPr>
          </a:p>
        </p:txBody>
      </p:sp>
      <p:sp>
        <p:nvSpPr>
          <p:cNvPr id="11" name="Rechteck 10"/>
          <p:cNvSpPr/>
          <p:nvPr userDrawn="1"/>
        </p:nvSpPr>
        <p:spPr>
          <a:xfrm>
            <a:off x="11960507" y="1423686"/>
            <a:ext cx="231493" cy="543431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800" err="1">
              <a:latin typeface="Open Sans" panose="020B0606030504020204" pitchFamily="34" charset="0"/>
              <a:ea typeface="Open Sans" panose="020B0606030504020204" pitchFamily="34" charset="0"/>
              <a:cs typeface="Open Sans" panose="020B0606030504020204" pitchFamily="34" charset="0"/>
            </a:endParaRPr>
          </a:p>
        </p:txBody>
      </p:sp>
      <p:sp>
        <p:nvSpPr>
          <p:cNvPr id="12" name="Rechteck 11"/>
          <p:cNvSpPr/>
          <p:nvPr userDrawn="1"/>
        </p:nvSpPr>
        <p:spPr>
          <a:xfrm>
            <a:off x="0" y="6685200"/>
            <a:ext cx="12192000" cy="1728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800" err="1">
              <a:latin typeface="Open Sans" panose="020B0606030504020204" pitchFamily="34" charset="0"/>
              <a:ea typeface="Open Sans" panose="020B0606030504020204" pitchFamily="34" charset="0"/>
              <a:cs typeface="Open Sans" panose="020B0606030504020204" pitchFamily="34" charset="0"/>
            </a:endParaRPr>
          </a:p>
        </p:txBody>
      </p:sp>
      <p:sp>
        <p:nvSpPr>
          <p:cNvPr id="13" name="Titel 1"/>
          <p:cNvSpPr>
            <a:spLocks noGrp="1"/>
          </p:cNvSpPr>
          <p:nvPr>
            <p:ph type="ctrTitle" hasCustomPrompt="1"/>
          </p:nvPr>
        </p:nvSpPr>
        <p:spPr>
          <a:xfrm>
            <a:off x="267359" y="4434833"/>
            <a:ext cx="11465324" cy="794064"/>
          </a:xfrm>
        </p:spPr>
        <p:txBody>
          <a:bodyPr wrap="square" bIns="0" anchor="b" anchorCtr="0">
            <a:spAutoFit/>
          </a:bodyPr>
          <a:lstStyle>
            <a:lvl1pPr algn="l">
              <a:lnSpc>
                <a:spcPct val="90000"/>
              </a:lnSpc>
              <a:defRPr sz="5400" b="1" cap="all" baseline="0">
                <a:solidFill>
                  <a:schemeClr val="bg2"/>
                </a:solidFill>
                <a:latin typeface="+mj-lt"/>
              </a:defRPr>
            </a:lvl1pPr>
          </a:lstStyle>
          <a:p>
            <a:r>
              <a:rPr lang="de-DE"/>
              <a:t>TITEL</a:t>
            </a:r>
          </a:p>
        </p:txBody>
      </p:sp>
      <p:sp>
        <p:nvSpPr>
          <p:cNvPr id="14" name="Untertitel 2"/>
          <p:cNvSpPr>
            <a:spLocks noGrp="1"/>
          </p:cNvSpPr>
          <p:nvPr>
            <p:ph type="subTitle" idx="1" hasCustomPrompt="1"/>
          </p:nvPr>
        </p:nvSpPr>
        <p:spPr>
          <a:xfrm>
            <a:off x="279663" y="5259932"/>
            <a:ext cx="11402220" cy="1358457"/>
          </a:xfrm>
        </p:spPr>
        <p:txBody>
          <a:bodyPr bIns="0">
            <a:normAutofit/>
          </a:bodyPr>
          <a:lstStyle>
            <a:lvl1pPr marL="0" indent="0" algn="l">
              <a:lnSpc>
                <a:spcPct val="100000"/>
              </a:lnSpc>
              <a:buNone/>
              <a:defRPr sz="200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Untertitel</a:t>
            </a:r>
          </a:p>
        </p:txBody>
      </p:sp>
      <p:sp>
        <p:nvSpPr>
          <p:cNvPr id="15" name="Textplatzhalter 8"/>
          <p:cNvSpPr>
            <a:spLocks noGrp="1"/>
          </p:cNvSpPr>
          <p:nvPr>
            <p:ph type="body" sz="quarter" idx="11" hasCustomPrompt="1"/>
          </p:nvPr>
        </p:nvSpPr>
        <p:spPr>
          <a:xfrm>
            <a:off x="249371" y="579438"/>
            <a:ext cx="3543696" cy="540719"/>
          </a:xfrm>
        </p:spPr>
        <p:txBody>
          <a:bodyPr lIns="0" tIns="0" rIns="0" bIns="0">
            <a:noAutofit/>
          </a:bodyPr>
          <a:lstStyle>
            <a:lvl1pPr marL="0" indent="0">
              <a:lnSpc>
                <a:spcPct val="110000"/>
              </a:lnSpc>
              <a:buNone/>
              <a:defRPr sz="1600" b="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de-DE"/>
              <a:t>Ort / Veranstaltung</a:t>
            </a:r>
          </a:p>
        </p:txBody>
      </p:sp>
      <p:sp>
        <p:nvSpPr>
          <p:cNvPr id="16" name="Textplatzhalter 8"/>
          <p:cNvSpPr>
            <a:spLocks noGrp="1"/>
          </p:cNvSpPr>
          <p:nvPr>
            <p:ph type="body" sz="quarter" idx="12" hasCustomPrompt="1"/>
          </p:nvPr>
        </p:nvSpPr>
        <p:spPr>
          <a:xfrm>
            <a:off x="266305" y="182582"/>
            <a:ext cx="2664324" cy="396856"/>
          </a:xfrm>
        </p:spPr>
        <p:txBody>
          <a:bodyPr lIns="0" tIns="0" rIns="0" bIns="0">
            <a:noAutofit/>
          </a:bodyPr>
          <a:lstStyle>
            <a:lvl1pPr marL="0" indent="0">
              <a:lnSpc>
                <a:spcPct val="110000"/>
              </a:lnSpc>
              <a:buNone/>
              <a:defRPr sz="1600" b="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de-DE"/>
              <a:t>Datum</a:t>
            </a:r>
          </a:p>
        </p:txBody>
      </p:sp>
      <p:sp>
        <p:nvSpPr>
          <p:cNvPr id="17" name="Rechteck 16"/>
          <p:cNvSpPr/>
          <p:nvPr userDrawn="1"/>
        </p:nvSpPr>
        <p:spPr>
          <a:xfrm>
            <a:off x="3750351" y="385011"/>
            <a:ext cx="4069552" cy="684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800" err="1">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7568926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74133" y="274638"/>
            <a:ext cx="11260667" cy="1143000"/>
          </a:xfrm>
        </p:spPr>
        <p:txBody>
          <a:bodyPr lIns="0" tIns="0" rIns="0" bIns="0" anchor="t">
            <a:noAutofit/>
          </a:bodyPr>
          <a:lstStyle>
            <a:lvl1pPr algn="l">
              <a:defRPr sz="3200" b="1" i="0" cap="all" baseline="0">
                <a:solidFill>
                  <a:schemeClr val="bg2"/>
                </a:solidFill>
                <a:latin typeface="+mj-lt"/>
                <a:cs typeface="Open Sans"/>
              </a:defRPr>
            </a:lvl1pPr>
          </a:lstStyle>
          <a:p>
            <a:r>
              <a:rPr lang="de-DE"/>
              <a:t>MASTERTITELFORMAT BEARBEITEN</a:t>
            </a:r>
          </a:p>
        </p:txBody>
      </p:sp>
      <p:sp>
        <p:nvSpPr>
          <p:cNvPr id="3" name="Inhaltsplatzhalter 2"/>
          <p:cNvSpPr>
            <a:spLocks noGrp="1"/>
          </p:cNvSpPr>
          <p:nvPr>
            <p:ph idx="1"/>
          </p:nvPr>
        </p:nvSpPr>
        <p:spPr>
          <a:xfrm>
            <a:off x="474133" y="1417639"/>
            <a:ext cx="11260667" cy="4538122"/>
          </a:xfrm>
        </p:spPr>
        <p:txBody>
          <a:bodyPr lIns="0" tIns="0" rIns="0" bIns="0"/>
          <a:lstStyle>
            <a:lvl1pPr>
              <a:defRPr>
                <a:latin typeface="+mn-lt"/>
              </a:defRPr>
            </a:lvl1pPr>
            <a:lvl2pPr marL="742950" indent="-285750">
              <a:buFont typeface="Arial" panose="020B0604020202020204" pitchFamily="34" charset="0"/>
              <a:buChar char="•"/>
              <a:defRPr>
                <a:latin typeface="+mn-lt"/>
              </a:defRPr>
            </a:lvl2pPr>
            <a:lvl3pPr>
              <a:defRPr>
                <a:latin typeface="+mn-lt"/>
              </a:defRPr>
            </a:lvl3pPr>
            <a:lvl4pPr marL="1600200" indent="-228600">
              <a:buFont typeface="Arial" panose="020B0604020202020204" pitchFamily="34" charset="0"/>
              <a:buChar char="•"/>
              <a:defRPr>
                <a:latin typeface="+mn-lt"/>
              </a:defRPr>
            </a:lvl4pPr>
            <a:lvl5pPr marL="2057400" indent="-228600">
              <a:buFont typeface="Arial" panose="020B0604020202020204" pitchFamily="34" charset="0"/>
              <a:buChar char="•"/>
              <a:defRPr>
                <a:latin typeface="+mn-lt"/>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ußzeilenplatzhalter 4"/>
          <p:cNvSpPr>
            <a:spLocks noGrp="1"/>
          </p:cNvSpPr>
          <p:nvPr>
            <p:ph type="ftr" sz="quarter" idx="11"/>
          </p:nvPr>
        </p:nvSpPr>
        <p:spPr>
          <a:xfrm>
            <a:off x="474133" y="6356351"/>
            <a:ext cx="9117503" cy="365125"/>
          </a:xfrm>
        </p:spPr>
        <p:txBody>
          <a:bodyPr lIns="0" tIns="0" rIns="0" bIns="0"/>
          <a:lstStyle>
            <a:lvl1pPr marL="0" marR="0" indent="0" algn="l" defTabSz="457200" rtl="0" eaLnBrk="1" fontAlgn="auto" latinLnBrk="0" hangingPunct="1">
              <a:lnSpc>
                <a:spcPct val="100000"/>
              </a:lnSpc>
              <a:spcBef>
                <a:spcPts val="0"/>
              </a:spcBef>
              <a:spcAft>
                <a:spcPts val="0"/>
              </a:spcAft>
              <a:buClrTx/>
              <a:buSzTx/>
              <a:buFontTx/>
              <a:buNone/>
              <a:tabLst/>
              <a:defRPr b="0" i="0" cap="none" baseline="0">
                <a:solidFill>
                  <a:srgbClr val="F85300"/>
                </a:solidFill>
                <a:latin typeface="Open Sans" panose="020B0606030504020204" pitchFamily="34" charset="0"/>
                <a:ea typeface="Open Sans" panose="020B0606030504020204" pitchFamily="34" charset="0"/>
                <a:cs typeface="Open Sans" panose="020B0606030504020204" pitchFamily="34" charset="0"/>
              </a:defRPr>
            </a:lvl1pPr>
          </a:lstStyle>
          <a:p>
            <a:r>
              <a:rPr lang="de-DE"/>
              <a:t>Quelle</a:t>
            </a:r>
          </a:p>
        </p:txBody>
      </p:sp>
      <p:cxnSp>
        <p:nvCxnSpPr>
          <p:cNvPr id="9" name="Gerade Verbindung 8"/>
          <p:cNvCxnSpPr/>
          <p:nvPr userDrawn="1"/>
        </p:nvCxnSpPr>
        <p:spPr>
          <a:xfrm>
            <a:off x="474134" y="6356350"/>
            <a:ext cx="9117503"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Bild 11" descr="iwm_logo_rgb-neu.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68465" y="6144469"/>
            <a:ext cx="1848699" cy="535150"/>
          </a:xfrm>
          <a:prstGeom prst="rect">
            <a:avLst/>
          </a:prstGeom>
        </p:spPr>
      </p:pic>
    </p:spTree>
    <p:extLst>
      <p:ext uri="{BB962C8B-B14F-4D97-AF65-F5344CB8AC3E}">
        <p14:creationId xmlns:p14="http://schemas.microsoft.com/office/powerpoint/2010/main" val="2437145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74133" y="274638"/>
            <a:ext cx="11260667" cy="1143000"/>
          </a:xfrm>
        </p:spPr>
        <p:txBody>
          <a:bodyPr lIns="0" tIns="0" rIns="0" bIns="0" anchor="t">
            <a:noAutofit/>
          </a:bodyPr>
          <a:lstStyle>
            <a:lvl1pPr algn="l">
              <a:defRPr sz="3200" b="1" i="0" cap="all" baseline="0">
                <a:solidFill>
                  <a:schemeClr val="bg2"/>
                </a:solidFill>
                <a:latin typeface="+mj-lt"/>
                <a:cs typeface="Open Sans"/>
              </a:defRPr>
            </a:lvl1pPr>
          </a:lstStyle>
          <a:p>
            <a:r>
              <a:rPr lang="de-DE"/>
              <a:t>MASTERTITELFORMAT BEARBEITEN</a:t>
            </a:r>
          </a:p>
        </p:txBody>
      </p:sp>
      <p:sp>
        <p:nvSpPr>
          <p:cNvPr id="3" name="Inhaltsplatzhalter 2"/>
          <p:cNvSpPr>
            <a:spLocks noGrp="1"/>
          </p:cNvSpPr>
          <p:nvPr>
            <p:ph idx="1"/>
          </p:nvPr>
        </p:nvSpPr>
        <p:spPr>
          <a:xfrm>
            <a:off x="474133" y="1417639"/>
            <a:ext cx="11260667" cy="4538122"/>
          </a:xfrm>
        </p:spPr>
        <p:txBody>
          <a:bodyPr lIns="0" tIns="0" rIns="0" bIns="0"/>
          <a:lstStyle>
            <a:lvl1pPr>
              <a:defRPr>
                <a:latin typeface="+mn-lt"/>
              </a:defRPr>
            </a:lvl1pPr>
            <a:lvl2pPr marL="742950" indent="-285750">
              <a:buFont typeface="Arial" panose="020B0604020202020204" pitchFamily="34" charset="0"/>
              <a:buChar char="•"/>
              <a:defRPr>
                <a:latin typeface="+mn-lt"/>
              </a:defRPr>
            </a:lvl2pPr>
            <a:lvl3pPr>
              <a:defRPr>
                <a:latin typeface="+mn-lt"/>
              </a:defRPr>
            </a:lvl3pPr>
            <a:lvl4pPr marL="1600200" indent="-228600">
              <a:buFont typeface="Arial" panose="020B0604020202020204" pitchFamily="34" charset="0"/>
              <a:buChar char="•"/>
              <a:defRPr>
                <a:latin typeface="+mn-lt"/>
              </a:defRPr>
            </a:lvl4pPr>
            <a:lvl5pPr marL="2057400" indent="-228600">
              <a:buFont typeface="Arial" panose="020B0604020202020204" pitchFamily="34" charset="0"/>
              <a:buChar char="•"/>
              <a:defRPr>
                <a:latin typeface="+mn-lt"/>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ußzeilenplatzhalter 4"/>
          <p:cNvSpPr>
            <a:spLocks noGrp="1"/>
          </p:cNvSpPr>
          <p:nvPr>
            <p:ph type="ftr" sz="quarter" idx="11"/>
          </p:nvPr>
        </p:nvSpPr>
        <p:spPr>
          <a:xfrm>
            <a:off x="474133" y="6356351"/>
            <a:ext cx="9117503" cy="365125"/>
          </a:xfrm>
        </p:spPr>
        <p:txBody>
          <a:bodyPr lIns="0" tIns="0" rIns="0" bIns="0"/>
          <a:lstStyle>
            <a:lvl1pPr marL="0" marR="0" indent="0" algn="l" defTabSz="457200" rtl="0" eaLnBrk="1" fontAlgn="auto" latinLnBrk="0" hangingPunct="1">
              <a:lnSpc>
                <a:spcPct val="100000"/>
              </a:lnSpc>
              <a:spcBef>
                <a:spcPts val="0"/>
              </a:spcBef>
              <a:spcAft>
                <a:spcPts val="0"/>
              </a:spcAft>
              <a:buClrTx/>
              <a:buSzTx/>
              <a:buFontTx/>
              <a:buNone/>
              <a:tabLst/>
              <a:defRPr b="1" cap="all" baseline="0">
                <a:solidFill>
                  <a:schemeClr val="bg2"/>
                </a:solidFill>
                <a:latin typeface="+mj-lt"/>
              </a:defRPr>
            </a:lvl1pPr>
          </a:lstStyle>
          <a:p>
            <a:r>
              <a:rPr lang="de-DE">
                <a:solidFill>
                  <a:schemeClr val="tx1">
                    <a:lumMod val="65000"/>
                    <a:lumOff val="35000"/>
                  </a:schemeClr>
                </a:solidFill>
              </a:rPr>
              <a:t>NARR</a:t>
            </a:r>
            <a:r>
              <a:rPr lang="de-DE">
                <a:solidFill>
                  <a:srgbClr val="DA0005"/>
                </a:solidFill>
              </a:rPr>
              <a:t>AI</a:t>
            </a:r>
            <a:r>
              <a:rPr lang="de-DE">
                <a:solidFill>
                  <a:schemeClr val="tx1">
                    <a:lumMod val="65000"/>
                    <a:lumOff val="35000"/>
                  </a:schemeClr>
                </a:solidFill>
              </a:rPr>
              <a:t>TIONS</a:t>
            </a:r>
            <a:endParaRPr lang="de-DE"/>
          </a:p>
        </p:txBody>
      </p:sp>
      <p:cxnSp>
        <p:nvCxnSpPr>
          <p:cNvPr id="9" name="Gerade Verbindung 8"/>
          <p:cNvCxnSpPr/>
          <p:nvPr userDrawn="1"/>
        </p:nvCxnSpPr>
        <p:spPr>
          <a:xfrm>
            <a:off x="474134" y="6356350"/>
            <a:ext cx="9117503"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Bild 11" descr="iwm_logo_rgb-neu.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68465" y="6144469"/>
            <a:ext cx="1848699" cy="535150"/>
          </a:xfrm>
          <a:prstGeom prst="rect">
            <a:avLst/>
          </a:prstGeom>
        </p:spPr>
      </p:pic>
    </p:spTree>
    <p:extLst>
      <p:ext uri="{BB962C8B-B14F-4D97-AF65-F5344CB8AC3E}">
        <p14:creationId xmlns:p14="http://schemas.microsoft.com/office/powerpoint/2010/main" val="24371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74133" y="1417639"/>
            <a:ext cx="5447019" cy="4538122"/>
          </a:xfrm>
        </p:spPr>
        <p:txBody>
          <a:bodyPr lIns="0" tIns="0" rIns="0"/>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sz="2000">
                <a:solidFill>
                  <a:schemeClr val="tx2"/>
                </a:solidFill>
                <a:latin typeface="+mn-lt"/>
              </a:defRPr>
            </a:lvl1pPr>
            <a:lvl2pPr marL="457200" marR="0" indent="-101600" algn="l" defTabSz="457200" rtl="0" eaLnBrk="1" fontAlgn="auto" latinLnBrk="0" hangingPunct="1">
              <a:lnSpc>
                <a:spcPct val="100000"/>
              </a:lnSpc>
              <a:spcBef>
                <a:spcPct val="20000"/>
              </a:spcBef>
              <a:spcAft>
                <a:spcPts val="0"/>
              </a:spcAft>
              <a:buClrTx/>
              <a:buSzTx/>
              <a:buFont typeface="Arial" panose="020B0604020202020204" pitchFamily="34" charset="0"/>
              <a:buNone/>
              <a:tabLst/>
              <a:defRPr sz="1800"/>
            </a:lvl2pPr>
            <a:lvl3pPr marL="914400" marR="0" indent="-469900" algn="l" defTabSz="457200" rtl="0" eaLnBrk="1" fontAlgn="auto" latinLnBrk="0" hangingPunct="1">
              <a:lnSpc>
                <a:spcPct val="100000"/>
              </a:lnSpc>
              <a:spcBef>
                <a:spcPct val="20000"/>
              </a:spcBef>
              <a:spcAft>
                <a:spcPts val="0"/>
              </a:spcAft>
              <a:buClrTx/>
              <a:buSzTx/>
              <a:buFont typeface="Arial"/>
              <a:buNone/>
              <a:tabLst/>
              <a:defRPr sz="1400">
                <a:solidFill>
                  <a:schemeClr val="tx2"/>
                </a:solidFill>
                <a:latin typeface="+mn-lt"/>
              </a:defRPr>
            </a:lvl3pPr>
            <a:lvl4pPr marL="1371600" marR="0" indent="0" algn="l" defTabSz="457200" rtl="0" eaLnBrk="1" fontAlgn="auto" latinLnBrk="0" hangingPunct="1">
              <a:lnSpc>
                <a:spcPct val="100000"/>
              </a:lnSpc>
              <a:spcBef>
                <a:spcPct val="20000"/>
              </a:spcBef>
              <a:spcAft>
                <a:spcPts val="0"/>
              </a:spcAft>
              <a:buClrTx/>
              <a:buSzTx/>
              <a:buFont typeface="Arial"/>
              <a:buNone/>
              <a:tabLst/>
              <a:defRPr sz="1600">
                <a:solidFill>
                  <a:schemeClr val="tx2"/>
                </a:solidFill>
              </a:defRPr>
            </a:lvl4pPr>
            <a:lvl5pPr marL="1828800" marR="0" indent="0" algn="l" defTabSz="457200" rtl="0" eaLnBrk="1" fontAlgn="auto" latinLnBrk="0" hangingPunct="1">
              <a:lnSpc>
                <a:spcPct val="100000"/>
              </a:lnSpc>
              <a:spcBef>
                <a:spcPct val="20000"/>
              </a:spcBef>
              <a:spcAft>
                <a:spcPts val="0"/>
              </a:spcAft>
              <a:buClrTx/>
              <a:buSzTx/>
              <a:buFont typeface="Arial"/>
              <a:buNone/>
              <a:tabLst/>
              <a:defRPr sz="1800">
                <a:solidFill>
                  <a:schemeClr val="tx2"/>
                </a:solidFill>
              </a:defRPr>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de-DE" sz="2400" b="0" i="0" u="none" strike="noStrike" kern="1200" cap="none" spc="0" normalizeH="0" baseline="0" noProof="0">
                <a:ln>
                  <a:noFill/>
                </a:ln>
                <a:solidFill>
                  <a:srgbClr val="3C4141"/>
                </a:solidFill>
                <a:effectLst/>
                <a:uLnTx/>
                <a:uFillTx/>
                <a:latin typeface="Open Sans"/>
                <a:ea typeface="+mn-ea"/>
                <a:cs typeface="Open Sans"/>
              </a:rPr>
              <a:t>Mastertextformat bearbeiten</a:t>
            </a:r>
          </a:p>
          <a:p>
            <a:pPr marL="914400" marR="0" lvl="2" indent="-342900" algn="l" defTabSz="457200" rtl="0" eaLnBrk="1" fontAlgn="auto" latinLnBrk="0" hangingPunct="1">
              <a:lnSpc>
                <a:spcPct val="100000"/>
              </a:lnSpc>
              <a:spcBef>
                <a:spcPct val="20000"/>
              </a:spcBef>
              <a:spcAft>
                <a:spcPts val="0"/>
              </a:spcAft>
              <a:buClrTx/>
              <a:buSzTx/>
              <a:buFont typeface="Arial"/>
              <a:buChar char="•"/>
              <a:tabLst/>
              <a:defRPr/>
            </a:pPr>
            <a:r>
              <a:rPr kumimoji="0" lang="de-DE" sz="2400" b="0" i="0" u="none" strike="noStrike" kern="1200" cap="none" spc="0" normalizeH="0" baseline="0" noProof="0">
                <a:ln>
                  <a:noFill/>
                </a:ln>
                <a:solidFill>
                  <a:srgbClr val="3C4141"/>
                </a:solidFill>
                <a:effectLst/>
                <a:uLnTx/>
                <a:uFillTx/>
                <a:latin typeface="Open Sans"/>
                <a:ea typeface="+mn-ea"/>
                <a:cs typeface="Open Sans"/>
              </a:rPr>
              <a:t>Zweite Ebene</a:t>
            </a:r>
          </a:p>
          <a:p>
            <a:pPr marL="1143000" marR="0" lvl="2" indent="-228600" algn="l" defTabSz="457200" rtl="0" eaLnBrk="1" fontAlgn="auto" latinLnBrk="0" hangingPunct="1">
              <a:lnSpc>
                <a:spcPct val="100000"/>
              </a:lnSpc>
              <a:spcBef>
                <a:spcPct val="20000"/>
              </a:spcBef>
              <a:spcAft>
                <a:spcPts val="0"/>
              </a:spcAft>
              <a:buClrTx/>
              <a:buSzTx/>
              <a:buFont typeface="Arial"/>
              <a:buChar char="•"/>
              <a:tabLst/>
              <a:defRPr/>
            </a:pPr>
            <a:r>
              <a:rPr kumimoji="0" lang="de-DE" sz="2000" b="0" i="0" u="none" strike="noStrike" kern="1200" cap="none" spc="0" normalizeH="0" baseline="0" noProof="0">
                <a:ln>
                  <a:noFill/>
                </a:ln>
                <a:solidFill>
                  <a:srgbClr val="3C4141"/>
                </a:solidFill>
                <a:effectLst/>
                <a:uLnTx/>
                <a:uFillTx/>
                <a:latin typeface="Open Sans"/>
                <a:ea typeface="+mn-ea"/>
                <a:cs typeface="Open Sans"/>
              </a:rPr>
              <a:t>Dritte Ebene</a:t>
            </a:r>
          </a:p>
          <a:p>
            <a:pPr marL="1600200" marR="0" lvl="3" indent="-228600" algn="l" defTabSz="457200" rtl="0" eaLnBrk="1" fontAlgn="auto" latinLnBrk="0" hangingPunct="1">
              <a:lnSpc>
                <a:spcPct val="100000"/>
              </a:lnSpc>
              <a:spcBef>
                <a:spcPct val="20000"/>
              </a:spcBef>
              <a:spcAft>
                <a:spcPts val="0"/>
              </a:spcAft>
              <a:buClrTx/>
              <a:buSzTx/>
              <a:buFont typeface="Arial"/>
              <a:buChar char="•"/>
              <a:tabLst/>
              <a:defRPr/>
            </a:pPr>
            <a:r>
              <a:rPr kumimoji="0" lang="de-DE" sz="2000" b="0" i="0" u="none" strike="noStrike" kern="1200" cap="none" spc="0" normalizeH="0" baseline="0" noProof="0">
                <a:ln>
                  <a:noFill/>
                </a:ln>
                <a:solidFill>
                  <a:srgbClr val="3C4141"/>
                </a:solidFill>
                <a:effectLst/>
                <a:uLnTx/>
                <a:uFillTx/>
                <a:latin typeface="Open Sans"/>
                <a:ea typeface="+mn-ea"/>
                <a:cs typeface="Open Sans"/>
              </a:rPr>
              <a:t>Vierte Ebene</a:t>
            </a:r>
          </a:p>
          <a:p>
            <a:pPr marL="2057400" marR="0" lvl="4" indent="-228600" algn="l" defTabSz="457200" rtl="0" eaLnBrk="1" fontAlgn="auto" latinLnBrk="0" hangingPunct="1">
              <a:lnSpc>
                <a:spcPct val="100000"/>
              </a:lnSpc>
              <a:spcBef>
                <a:spcPct val="20000"/>
              </a:spcBef>
              <a:spcAft>
                <a:spcPts val="0"/>
              </a:spcAft>
              <a:buClrTx/>
              <a:buSzTx/>
              <a:buFont typeface="Arial"/>
              <a:buChar char="•"/>
              <a:tabLst/>
              <a:defRPr/>
            </a:pPr>
            <a:r>
              <a:rPr kumimoji="0" lang="de-DE" sz="1600" b="0" i="0" u="none" strike="noStrike" kern="1200" cap="none" spc="0" normalizeH="0" baseline="0" noProof="0">
                <a:ln>
                  <a:noFill/>
                </a:ln>
                <a:solidFill>
                  <a:srgbClr val="3C4141"/>
                </a:solidFill>
                <a:effectLst/>
                <a:uLnTx/>
                <a:uFillTx/>
                <a:latin typeface="Open Sans"/>
                <a:ea typeface="+mn-ea"/>
                <a:cs typeface="Open Sans"/>
              </a:rPr>
              <a:t>Fünfte Ebene</a:t>
            </a:r>
          </a:p>
        </p:txBody>
      </p:sp>
      <p:sp>
        <p:nvSpPr>
          <p:cNvPr id="4" name="Inhaltsplatzhalter 3"/>
          <p:cNvSpPr>
            <a:spLocks noGrp="1"/>
          </p:cNvSpPr>
          <p:nvPr>
            <p:ph sz="half" idx="2" hasCustomPrompt="1"/>
          </p:nvPr>
        </p:nvSpPr>
        <p:spPr>
          <a:xfrm>
            <a:off x="6289253" y="1417639"/>
            <a:ext cx="5445547" cy="4538122"/>
          </a:xfrm>
        </p:spPr>
        <p:txBody>
          <a:bodyPr lIns="0" tIns="0" rIns="0"/>
          <a:lstStyle>
            <a:lvl1pPr marL="342900" marR="0" indent="-342900" algn="l" defTabSz="457200" rtl="0" eaLnBrk="1" fontAlgn="auto" latinLnBrk="0" hangingPunct="1">
              <a:lnSpc>
                <a:spcPct val="100000"/>
              </a:lnSpc>
              <a:spcBef>
                <a:spcPct val="20000"/>
              </a:spcBef>
              <a:spcAft>
                <a:spcPts val="0"/>
              </a:spcAft>
              <a:buClrTx/>
              <a:buSzTx/>
              <a:buFont typeface="Arial"/>
              <a:buChar char="•"/>
              <a:tabLst/>
              <a:defRPr sz="2000">
                <a:solidFill>
                  <a:schemeClr val="tx2"/>
                </a:solidFill>
                <a:latin typeface="+mn-lt"/>
              </a:defRPr>
            </a:lvl1pPr>
            <a:lvl2pPr marL="800100" marR="0" indent="-342900" algn="l" defTabSz="457200" rtl="0" eaLnBrk="1" fontAlgn="auto" latinLnBrk="0" hangingPunct="1">
              <a:lnSpc>
                <a:spcPct val="100000"/>
              </a:lnSpc>
              <a:spcBef>
                <a:spcPct val="20000"/>
              </a:spcBef>
              <a:spcAft>
                <a:spcPts val="0"/>
              </a:spcAft>
              <a:buClrTx/>
              <a:buSzTx/>
              <a:buFont typeface="Arial" panose="020B0604020202020204" pitchFamily="34" charset="0"/>
              <a:buChar char="•"/>
              <a:tabLst/>
              <a:defRPr sz="1600">
                <a:solidFill>
                  <a:schemeClr val="tx2"/>
                </a:solidFill>
                <a:latin typeface="+mn-lt"/>
              </a:defRPr>
            </a:lvl2pPr>
            <a:lvl3pPr marL="1143000" marR="0" indent="-228600" algn="l" defTabSz="457200" rtl="0" eaLnBrk="1" fontAlgn="auto" latinLnBrk="0" hangingPunct="1">
              <a:lnSpc>
                <a:spcPct val="100000"/>
              </a:lnSpc>
              <a:spcBef>
                <a:spcPct val="20000"/>
              </a:spcBef>
              <a:spcAft>
                <a:spcPts val="0"/>
              </a:spcAft>
              <a:buClrTx/>
              <a:buSzTx/>
              <a:buFont typeface="Arial"/>
              <a:buChar char="•"/>
              <a:tabLst/>
              <a:defRPr sz="1800">
                <a:solidFill>
                  <a:schemeClr val="tx2"/>
                </a:solidFill>
                <a:latin typeface="+mn-lt"/>
              </a:defRPr>
            </a:lvl3pPr>
            <a:lvl4pPr marL="1600200" marR="0" indent="-228600" algn="l" defTabSz="457200" rtl="0" eaLnBrk="1" fontAlgn="auto" latinLnBrk="0" hangingPunct="1">
              <a:lnSpc>
                <a:spcPct val="100000"/>
              </a:lnSpc>
              <a:spcBef>
                <a:spcPct val="20000"/>
              </a:spcBef>
              <a:spcAft>
                <a:spcPts val="0"/>
              </a:spcAft>
              <a:buClrTx/>
              <a:buSzTx/>
              <a:buFont typeface="Arial"/>
              <a:buChar char="–"/>
              <a:tabLst/>
              <a:defRPr sz="1600">
                <a:solidFill>
                  <a:schemeClr val="tx2"/>
                </a:solidFill>
                <a:latin typeface="+mn-lt"/>
              </a:defRPr>
            </a:lvl4pPr>
            <a:lvl5pPr marL="2057400" marR="0" indent="-228600" algn="l" defTabSz="457200" rtl="0" eaLnBrk="1" fontAlgn="auto" latinLnBrk="0" hangingPunct="1">
              <a:lnSpc>
                <a:spcPct val="100000"/>
              </a:lnSpc>
              <a:spcBef>
                <a:spcPct val="20000"/>
              </a:spcBef>
              <a:spcAft>
                <a:spcPts val="0"/>
              </a:spcAft>
              <a:buClrTx/>
              <a:buSzTx/>
              <a:buFont typeface="Arial"/>
              <a:buChar char="»"/>
              <a:tabLst/>
              <a:defRPr sz="1800">
                <a:solidFill>
                  <a:schemeClr val="tx2"/>
                </a:solidFill>
                <a:latin typeface="+mn-lt"/>
              </a:defRPr>
            </a:lvl5pPr>
            <a:lvl6pPr>
              <a:defRPr sz="1800"/>
            </a:lvl6pPr>
            <a:lvl7pPr>
              <a:defRPr sz="1800"/>
            </a:lvl7pPr>
            <a:lvl8pPr>
              <a:defRPr sz="1800"/>
            </a:lvl8pPr>
            <a:lvl9pPr>
              <a:defRPr sz="1800"/>
            </a:lvl9p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de-DE" sz="2400" b="0" i="0" u="none" strike="noStrike" kern="1200" cap="none" spc="0" normalizeH="0" baseline="0" noProof="0">
                <a:ln>
                  <a:noFill/>
                </a:ln>
                <a:solidFill>
                  <a:srgbClr val="3C4141"/>
                </a:solidFill>
                <a:effectLst/>
                <a:uLnTx/>
                <a:uFillTx/>
                <a:latin typeface="Open Sans"/>
                <a:ea typeface="+mn-ea"/>
                <a:cs typeface="Open Sans"/>
              </a:rPr>
              <a:t>Mastertextformat bearbeiten</a:t>
            </a:r>
          </a:p>
          <a:p>
            <a:pPr marL="800100" marR="0" lvl="1" indent="-342900" algn="l" defTabSz="457200" rtl="0" eaLnBrk="1" fontAlgn="auto" latinLnBrk="0" hangingPunct="1">
              <a:lnSpc>
                <a:spcPct val="100000"/>
              </a:lnSpc>
              <a:spcBef>
                <a:spcPct val="20000"/>
              </a:spcBef>
              <a:spcAft>
                <a:spcPts val="0"/>
              </a:spcAft>
              <a:buClrTx/>
              <a:buSzTx/>
              <a:buFont typeface="Arial"/>
              <a:buChar char="•"/>
              <a:tabLst/>
              <a:defRPr/>
            </a:pPr>
            <a:r>
              <a:rPr kumimoji="0" lang="de-DE" sz="2400" b="0" i="0" u="none" strike="noStrike" kern="1200" cap="none" spc="0" normalizeH="0" baseline="0" noProof="0">
                <a:ln>
                  <a:noFill/>
                </a:ln>
                <a:solidFill>
                  <a:srgbClr val="3C4141"/>
                </a:solidFill>
                <a:effectLst/>
                <a:uLnTx/>
                <a:uFillTx/>
                <a:latin typeface="Open Sans"/>
                <a:ea typeface="+mn-ea"/>
                <a:cs typeface="Open Sans"/>
              </a:rPr>
              <a:t>Zweite Ebene</a:t>
            </a:r>
          </a:p>
          <a:p>
            <a:pPr marL="1143000" marR="0" lvl="2" indent="-342900" algn="l" defTabSz="457200" rtl="0" eaLnBrk="1" fontAlgn="auto" latinLnBrk="0" hangingPunct="1">
              <a:lnSpc>
                <a:spcPct val="100000"/>
              </a:lnSpc>
              <a:spcBef>
                <a:spcPct val="20000"/>
              </a:spcBef>
              <a:spcAft>
                <a:spcPts val="0"/>
              </a:spcAft>
              <a:buClrTx/>
              <a:buSzTx/>
              <a:buFont typeface="Arial"/>
              <a:buChar char="•"/>
              <a:tabLst/>
              <a:defRPr/>
            </a:pPr>
            <a:r>
              <a:rPr kumimoji="0" lang="de-DE" sz="2000" b="0" i="0" u="none" strike="noStrike" kern="1200" cap="none" spc="0" normalizeH="0" baseline="0" noProof="0">
                <a:ln>
                  <a:noFill/>
                </a:ln>
                <a:solidFill>
                  <a:srgbClr val="3C4141"/>
                </a:solidFill>
                <a:effectLst/>
                <a:uLnTx/>
                <a:uFillTx/>
                <a:latin typeface="Open Sans"/>
                <a:ea typeface="+mn-ea"/>
                <a:cs typeface="Open Sans"/>
              </a:rPr>
              <a:t>Dritte Ebene</a:t>
            </a:r>
          </a:p>
          <a:p>
            <a:pPr marL="1600200" marR="0" lvl="3" indent="-342900" algn="l" defTabSz="457200" rtl="0" eaLnBrk="1" fontAlgn="auto" latinLnBrk="0" hangingPunct="1">
              <a:lnSpc>
                <a:spcPct val="100000"/>
              </a:lnSpc>
              <a:spcBef>
                <a:spcPct val="20000"/>
              </a:spcBef>
              <a:spcAft>
                <a:spcPts val="0"/>
              </a:spcAft>
              <a:buClrTx/>
              <a:buSzTx/>
              <a:buFont typeface="Arial"/>
              <a:buChar char="•"/>
              <a:tabLst/>
              <a:defRPr/>
            </a:pPr>
            <a:r>
              <a:rPr kumimoji="0" lang="de-DE" sz="2000" b="0" i="0" u="none" strike="noStrike" kern="1200" cap="none" spc="0" normalizeH="0" baseline="0" noProof="0">
                <a:ln>
                  <a:noFill/>
                </a:ln>
                <a:solidFill>
                  <a:srgbClr val="3C4141"/>
                </a:solidFill>
                <a:effectLst/>
                <a:uLnTx/>
                <a:uFillTx/>
                <a:latin typeface="Open Sans"/>
                <a:ea typeface="+mn-ea"/>
                <a:cs typeface="Open Sans"/>
              </a:rPr>
              <a:t>Vierte Ebene</a:t>
            </a:r>
          </a:p>
          <a:p>
            <a:pPr marL="2057400" marR="0" lvl="4" indent="-342900" algn="l" defTabSz="457200" rtl="0" eaLnBrk="1" fontAlgn="auto" latinLnBrk="0" hangingPunct="1">
              <a:lnSpc>
                <a:spcPct val="100000"/>
              </a:lnSpc>
              <a:spcBef>
                <a:spcPct val="20000"/>
              </a:spcBef>
              <a:spcAft>
                <a:spcPts val="0"/>
              </a:spcAft>
              <a:buClrTx/>
              <a:buSzTx/>
              <a:buFont typeface="Arial"/>
              <a:buChar char="•"/>
              <a:tabLst/>
              <a:defRPr/>
            </a:pPr>
            <a:r>
              <a:rPr kumimoji="0" lang="de-DE" sz="1600" b="0" i="0" u="none" strike="noStrike" kern="1200" cap="none" spc="0" normalizeH="0" baseline="0" noProof="0">
                <a:ln>
                  <a:noFill/>
                </a:ln>
                <a:solidFill>
                  <a:srgbClr val="3C4141"/>
                </a:solidFill>
                <a:effectLst/>
                <a:uLnTx/>
                <a:uFillTx/>
                <a:latin typeface="Open Sans"/>
                <a:ea typeface="+mn-ea"/>
                <a:cs typeface="Open Sans"/>
              </a:rPr>
              <a:t>Fünfte Ebene</a:t>
            </a:r>
          </a:p>
        </p:txBody>
      </p:sp>
      <p:sp>
        <p:nvSpPr>
          <p:cNvPr id="8" name="Titel 1"/>
          <p:cNvSpPr>
            <a:spLocks noGrp="1"/>
          </p:cNvSpPr>
          <p:nvPr>
            <p:ph type="title" hasCustomPrompt="1"/>
          </p:nvPr>
        </p:nvSpPr>
        <p:spPr>
          <a:xfrm>
            <a:off x="474133" y="274638"/>
            <a:ext cx="11260667" cy="1143000"/>
          </a:xfrm>
        </p:spPr>
        <p:txBody>
          <a:bodyPr lIns="0" tIns="0" rIns="0" bIns="0" anchor="t">
            <a:noAutofit/>
          </a:bodyPr>
          <a:lstStyle>
            <a:lvl1pPr algn="l">
              <a:defRPr sz="3200" b="1" i="0" cap="all" baseline="0">
                <a:solidFill>
                  <a:schemeClr val="bg2"/>
                </a:solidFill>
                <a:latin typeface="+mj-lt"/>
                <a:cs typeface="Open Sans"/>
              </a:defRPr>
            </a:lvl1pPr>
          </a:lstStyle>
          <a:p>
            <a:r>
              <a:rPr lang="de-DE"/>
              <a:t>MASTERTITELFORMAT BEARBEITEN</a:t>
            </a:r>
          </a:p>
        </p:txBody>
      </p:sp>
      <p:sp>
        <p:nvSpPr>
          <p:cNvPr id="13" name="Fußzeilenplatzhalter 4"/>
          <p:cNvSpPr>
            <a:spLocks noGrp="1"/>
          </p:cNvSpPr>
          <p:nvPr>
            <p:ph type="ftr" sz="quarter" idx="11"/>
          </p:nvPr>
        </p:nvSpPr>
        <p:spPr>
          <a:xfrm>
            <a:off x="474133" y="6356351"/>
            <a:ext cx="9117503" cy="365125"/>
          </a:xfrm>
        </p:spPr>
        <p:txBody>
          <a:bodyPr lIns="0" tIns="0" rIns="0" bIns="0"/>
          <a:lstStyle>
            <a:lvl1pPr marL="0" marR="0" indent="0" algn="l" defTabSz="457200" rtl="0" eaLnBrk="1" fontAlgn="auto" latinLnBrk="0" hangingPunct="1">
              <a:lnSpc>
                <a:spcPct val="100000"/>
              </a:lnSpc>
              <a:spcBef>
                <a:spcPts val="0"/>
              </a:spcBef>
              <a:spcAft>
                <a:spcPts val="0"/>
              </a:spcAft>
              <a:buClrTx/>
              <a:buSzTx/>
              <a:buFontTx/>
              <a:buNone/>
              <a:tabLst/>
              <a:defRPr b="1" cap="all" baseline="0">
                <a:solidFill>
                  <a:schemeClr val="bg2"/>
                </a:solidFill>
                <a:latin typeface="+mj-lt"/>
              </a:defRPr>
            </a:lvl1pPr>
          </a:lstStyle>
          <a:p>
            <a:r>
              <a:rPr lang="de-DE"/>
              <a:t>FUßZeile (Projekttitel etc.)</a:t>
            </a:r>
          </a:p>
        </p:txBody>
      </p:sp>
      <p:cxnSp>
        <p:nvCxnSpPr>
          <p:cNvPr id="14" name="Gerade Verbindung 13"/>
          <p:cNvCxnSpPr/>
          <p:nvPr userDrawn="1"/>
        </p:nvCxnSpPr>
        <p:spPr>
          <a:xfrm>
            <a:off x="474134" y="6356350"/>
            <a:ext cx="9117503" cy="0"/>
          </a:xfrm>
          <a:prstGeom prst="line">
            <a:avLst/>
          </a:prstGeom>
          <a:ln w="6350">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6" name="Bild 15" descr="iwm_logo_rgb-neu.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68465" y="6144469"/>
            <a:ext cx="1848699" cy="535150"/>
          </a:xfrm>
          <a:prstGeom prst="rect">
            <a:avLst/>
          </a:prstGeom>
        </p:spPr>
      </p:pic>
    </p:spTree>
    <p:extLst>
      <p:ext uri="{BB962C8B-B14F-4D97-AF65-F5344CB8AC3E}">
        <p14:creationId xmlns:p14="http://schemas.microsoft.com/office/powerpoint/2010/main" val="431122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609600" y="274638"/>
            <a:ext cx="10972800" cy="1143000"/>
          </a:xfrm>
          <a:prstGeom prst="rect">
            <a:avLst/>
          </a:prstGeom>
        </p:spPr>
        <p:txBody>
          <a:bodyPr vert="horz" lIns="91440" tIns="45720" rIns="91440" bIns="0" rtlCol="0" anchor="ctr">
            <a:normAutofit/>
          </a:bodyPr>
          <a:lstStyle/>
          <a:p>
            <a:r>
              <a:rPr lang="de-DE"/>
              <a:t>Mastertitelformat bearbeiten</a:t>
            </a:r>
          </a:p>
        </p:txBody>
      </p:sp>
      <p:sp>
        <p:nvSpPr>
          <p:cNvPr id="3" name="Textplatzhalter 2"/>
          <p:cNvSpPr>
            <a:spLocks noGrp="1"/>
          </p:cNvSpPr>
          <p:nvPr>
            <p:ph type="body" idx="1"/>
          </p:nvPr>
        </p:nvSpPr>
        <p:spPr>
          <a:xfrm>
            <a:off x="609600" y="1600201"/>
            <a:ext cx="10972800" cy="4525963"/>
          </a:xfrm>
          <a:prstGeom prst="rect">
            <a:avLst/>
          </a:prstGeom>
        </p:spPr>
        <p:txBody>
          <a:bodyPr vert="horz" lIns="91440" tIns="45720" rIns="91440" bIns="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609600" y="6356351"/>
            <a:ext cx="2844800" cy="365125"/>
          </a:xfrm>
          <a:prstGeom prst="rect">
            <a:avLst/>
          </a:prstGeom>
        </p:spPr>
        <p:txBody>
          <a:bodyPr vert="horz" lIns="91440" tIns="45720" rIns="91440" bIns="0" rtlCol="0" anchor="ctr"/>
          <a:lstStyle>
            <a:lvl1pPr algn="l">
              <a:defRPr sz="1200">
                <a:solidFill>
                  <a:schemeClr val="tx1">
                    <a:tint val="75000"/>
                  </a:schemeClr>
                </a:solidFill>
                <a:latin typeface="Open Sans"/>
                <a:cs typeface="Open Sans"/>
              </a:defRPr>
            </a:lvl1pPr>
          </a:lstStyle>
          <a:p>
            <a:endParaRPr lang="de-DE"/>
          </a:p>
        </p:txBody>
      </p:sp>
      <p:sp>
        <p:nvSpPr>
          <p:cNvPr id="5" name="Fußzeilenplatzhalter 4"/>
          <p:cNvSpPr>
            <a:spLocks noGrp="1"/>
          </p:cNvSpPr>
          <p:nvPr>
            <p:ph type="ftr" sz="quarter" idx="3"/>
          </p:nvPr>
        </p:nvSpPr>
        <p:spPr>
          <a:xfrm>
            <a:off x="4165600" y="6356351"/>
            <a:ext cx="3860800" cy="365125"/>
          </a:xfrm>
          <a:prstGeom prst="rect">
            <a:avLst/>
          </a:prstGeom>
        </p:spPr>
        <p:txBody>
          <a:bodyPr vert="horz" lIns="91440" tIns="45720" rIns="91440" bIns="0" rtlCol="0" anchor="ctr"/>
          <a:lstStyle>
            <a:lvl1pPr algn="ctr">
              <a:defRPr sz="1200">
                <a:solidFill>
                  <a:schemeClr val="tx1">
                    <a:tint val="75000"/>
                  </a:schemeClr>
                </a:solidFill>
                <a:latin typeface="Open Sans"/>
                <a:cs typeface="Open Sans"/>
              </a:defRPr>
            </a:lvl1pPr>
          </a:lstStyle>
          <a:p>
            <a:r>
              <a:rPr lang="de-DE"/>
              <a:t>DFG-PROJEKT MATHE MIT DER MATTE</a:t>
            </a:r>
          </a:p>
        </p:txBody>
      </p:sp>
      <p:sp>
        <p:nvSpPr>
          <p:cNvPr id="6" name="Foliennummernplatzhalter 5"/>
          <p:cNvSpPr>
            <a:spLocks noGrp="1"/>
          </p:cNvSpPr>
          <p:nvPr>
            <p:ph type="sldNum" sz="quarter" idx="4"/>
          </p:nvPr>
        </p:nvSpPr>
        <p:spPr>
          <a:xfrm>
            <a:off x="8737600" y="6356351"/>
            <a:ext cx="2844800" cy="365125"/>
          </a:xfrm>
          <a:prstGeom prst="rect">
            <a:avLst/>
          </a:prstGeom>
        </p:spPr>
        <p:txBody>
          <a:bodyPr vert="horz" lIns="91440" tIns="45720" rIns="91440" bIns="0" rtlCol="0" anchor="ctr"/>
          <a:lstStyle>
            <a:lvl1pPr algn="r">
              <a:defRPr sz="1200">
                <a:solidFill>
                  <a:schemeClr val="tx1">
                    <a:tint val="75000"/>
                  </a:schemeClr>
                </a:solidFill>
                <a:latin typeface="Open Sans"/>
                <a:cs typeface="Open Sans"/>
              </a:defRPr>
            </a:lvl1pPr>
          </a:lstStyle>
          <a:p>
            <a:fld id="{EAE2E0A4-D19A-6240-A8D7-E2EA989D2D00}" type="slidenum">
              <a:rPr lang="de-DE" smtClean="0"/>
              <a:pPr/>
              <a:t>‹Nr.›</a:t>
            </a:fld>
            <a:endParaRPr lang="de-DE"/>
          </a:p>
        </p:txBody>
      </p:sp>
    </p:spTree>
    <p:extLst>
      <p:ext uri="{BB962C8B-B14F-4D97-AF65-F5344CB8AC3E}">
        <p14:creationId xmlns:p14="http://schemas.microsoft.com/office/powerpoint/2010/main" val="38351012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1" r:id="rId7"/>
    <p:sldLayoutId id="2147483667" r:id="rId8"/>
    <p:sldLayoutId id="2147483668" r:id="rId9"/>
    <p:sldLayoutId id="2147483669" r:id="rId10"/>
    <p:sldLayoutId id="2147483670" r:id="rId11"/>
  </p:sldLayoutIdLst>
  <p:hf hdr="0" dt="0"/>
  <p:txStyles>
    <p:titleStyle>
      <a:lvl1pPr algn="ctr" defTabSz="457200" rtl="0" eaLnBrk="1" latinLnBrk="0" hangingPunct="1">
        <a:spcBef>
          <a:spcPct val="0"/>
        </a:spcBef>
        <a:buNone/>
        <a:defRPr sz="4400" kern="1200">
          <a:solidFill>
            <a:schemeClr val="tx2"/>
          </a:solidFill>
          <a:latin typeface="Open Sans"/>
          <a:ea typeface="+mj-ea"/>
          <a:cs typeface="Open Sans"/>
        </a:defRPr>
      </a:lvl1pPr>
    </p:titleStyle>
    <p:bodyStyle>
      <a:lvl1pPr marL="342900" indent="-342900" algn="l" defTabSz="457200" rtl="0" eaLnBrk="1" latinLnBrk="0" hangingPunct="1">
        <a:spcBef>
          <a:spcPct val="20000"/>
        </a:spcBef>
        <a:buClr>
          <a:schemeClr val="tx2"/>
        </a:buClr>
        <a:buFont typeface="Arial"/>
        <a:buChar char="•"/>
        <a:defRPr sz="2400" kern="1200">
          <a:solidFill>
            <a:schemeClr val="tx2"/>
          </a:solidFill>
          <a:latin typeface="Open Sans"/>
          <a:ea typeface="+mn-ea"/>
          <a:cs typeface="Open Sans"/>
        </a:defRPr>
      </a:lvl1pPr>
      <a:lvl2pPr marL="742950" indent="-285750" algn="l" defTabSz="457200" rtl="0" eaLnBrk="1" latinLnBrk="0" hangingPunct="1">
        <a:spcBef>
          <a:spcPct val="20000"/>
        </a:spcBef>
        <a:buClr>
          <a:schemeClr val="tx2"/>
        </a:buClr>
        <a:buFont typeface="Arial"/>
        <a:buChar char="–"/>
        <a:defRPr sz="2400" kern="1200">
          <a:solidFill>
            <a:schemeClr val="tx2"/>
          </a:solidFill>
          <a:latin typeface="Open Sans"/>
          <a:ea typeface="+mn-ea"/>
          <a:cs typeface="Open Sans"/>
        </a:defRPr>
      </a:lvl2pPr>
      <a:lvl3pPr marL="1143000" indent="-228600" algn="l" defTabSz="457200" rtl="0" eaLnBrk="1" latinLnBrk="0" hangingPunct="1">
        <a:spcBef>
          <a:spcPct val="20000"/>
        </a:spcBef>
        <a:buClr>
          <a:schemeClr val="tx2"/>
        </a:buClr>
        <a:buFont typeface="Arial"/>
        <a:buChar char="•"/>
        <a:defRPr sz="2000" kern="1200">
          <a:solidFill>
            <a:schemeClr val="tx2"/>
          </a:solidFill>
          <a:latin typeface="Open Sans"/>
          <a:ea typeface="+mn-ea"/>
          <a:cs typeface="Open Sans"/>
        </a:defRPr>
      </a:lvl3pPr>
      <a:lvl4pPr marL="1600200" indent="-228600" algn="l" defTabSz="457200" rtl="0" eaLnBrk="1" latinLnBrk="0" hangingPunct="1">
        <a:spcBef>
          <a:spcPct val="20000"/>
        </a:spcBef>
        <a:buClr>
          <a:schemeClr val="tx2"/>
        </a:buClr>
        <a:buFont typeface="Arial"/>
        <a:buChar char="–"/>
        <a:defRPr sz="2000" kern="1200">
          <a:solidFill>
            <a:schemeClr val="tx2"/>
          </a:solidFill>
          <a:latin typeface="Open Sans"/>
          <a:ea typeface="+mn-ea"/>
          <a:cs typeface="Open Sans"/>
        </a:defRPr>
      </a:lvl4pPr>
      <a:lvl5pPr marL="2057400" indent="-228600" algn="l" defTabSz="457200" rtl="0" eaLnBrk="1" latinLnBrk="0" hangingPunct="1">
        <a:spcBef>
          <a:spcPct val="20000"/>
        </a:spcBef>
        <a:buClr>
          <a:schemeClr val="tx2"/>
        </a:buClr>
        <a:buFont typeface="Arial"/>
        <a:buChar char="»"/>
        <a:defRPr sz="1600" kern="1200">
          <a:solidFill>
            <a:schemeClr val="tx2"/>
          </a:solidFill>
          <a:latin typeface="Open Sans"/>
          <a:ea typeface="+mn-ea"/>
          <a:cs typeface="Open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hyperlink" Target="https://bildung.thueringen.de/fileadmin/ministerium/publikationen/Handlungsleitfaden_Umgang_mit_generativen_KI-Modellen.pdf" TargetMode="External"/><Relationship Id="rId2" Type="http://schemas.openxmlformats.org/officeDocument/2006/relationships/hyperlink" Target="https://www.km.bayern.de/schule-digital/orientierungsrahmen-ki-und-schule.html" TargetMode="Externa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hyperlink" Target="https://ai.googleblog.com/2020/06/recent-advances-in-google-translate.html" TargetMode="External"/><Relationship Id="rId2" Type="http://schemas.openxmlformats.org/officeDocument/2006/relationships/hyperlink" Target="https://www.deepl.com/de/blog/how-does-deepl-work" TargetMode="External"/><Relationship Id="rId1" Type="http://schemas.openxmlformats.org/officeDocument/2006/relationships/slideLayout" Target="../slideLayouts/slideLayout7.xml"/><Relationship Id="rId5" Type="http://schemas.openxmlformats.org/officeDocument/2006/relationships/hyperlink" Target="https://openai.com/research/overview" TargetMode="External"/><Relationship Id="rId4" Type="http://schemas.openxmlformats.org/officeDocument/2006/relationships/hyperlink" Target="https://help.jasper.ai/article/454-the-science-of-jasper-ar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a:xfrm>
            <a:off x="1686889" y="2497549"/>
            <a:ext cx="9218301" cy="1365303"/>
          </a:xfrm>
        </p:spPr>
        <p:txBody>
          <a:bodyPr/>
          <a:lstStyle/>
          <a:p>
            <a:pPr>
              <a:spcAft>
                <a:spcPts val="1200"/>
              </a:spcAft>
            </a:pPr>
            <a:r>
              <a:rPr lang="de-DE" sz="3200" spc="150" dirty="0">
                <a:ea typeface="Open Sans SemiBold"/>
                <a:cs typeface="Open Sans SemiBold"/>
              </a:rPr>
              <a:t>künstliche Intelligenz beim kreativen schreiben</a:t>
            </a:r>
            <a:endParaRPr lang="de-DE" sz="3200" dirty="0">
              <a:ea typeface="Open Sans SemiBold"/>
              <a:cs typeface="Open Sans SemiBold"/>
            </a:endParaRPr>
          </a:p>
        </p:txBody>
      </p:sp>
      <p:sp>
        <p:nvSpPr>
          <p:cNvPr id="4" name="Untertitel 3"/>
          <p:cNvSpPr>
            <a:spLocks noGrp="1"/>
          </p:cNvSpPr>
          <p:nvPr>
            <p:ph type="subTitle" idx="1"/>
          </p:nvPr>
        </p:nvSpPr>
        <p:spPr>
          <a:xfrm>
            <a:off x="1686889" y="3862852"/>
            <a:ext cx="8896152" cy="1516449"/>
          </a:xfrm>
        </p:spPr>
        <p:txBody>
          <a:bodyPr>
            <a:normAutofit/>
          </a:bodyPr>
          <a:lstStyle/>
          <a:p>
            <a:r>
              <a:rPr lang="de-DE" b="1" dirty="0">
                <a:solidFill>
                  <a:schemeClr val="bg2">
                    <a:lumMod val="50000"/>
                  </a:schemeClr>
                </a:solidFill>
                <a:latin typeface="Open Sans SemiBold" panose="020B0606030504020204" pitchFamily="34" charset="0"/>
                <a:ea typeface="Open Sans SemiBold" panose="020B0606030504020204" pitchFamily="34" charset="0"/>
                <a:cs typeface="Open Sans SemiBold" panose="020B0606030504020204" pitchFamily="34" charset="0"/>
              </a:rPr>
              <a:t>Vivian Emily Gunser</a:t>
            </a:r>
            <a:endParaRPr lang="de-DE" dirty="0"/>
          </a:p>
          <a:p>
            <a:br>
              <a:rPr lang="de-DE" dirty="0"/>
            </a:br>
            <a:endParaRPr lang="de-DE" dirty="0"/>
          </a:p>
          <a:p>
            <a:endParaRPr lang="de-DE" dirty="0"/>
          </a:p>
          <a:p>
            <a:endParaRPr lang="de-DE" dirty="0"/>
          </a:p>
        </p:txBody>
      </p:sp>
      <p:sp>
        <p:nvSpPr>
          <p:cNvPr id="5" name="Textplatzhalter 4"/>
          <p:cNvSpPr>
            <a:spLocks noGrp="1"/>
          </p:cNvSpPr>
          <p:nvPr>
            <p:ph type="body" sz="quarter" idx="12"/>
          </p:nvPr>
        </p:nvSpPr>
        <p:spPr/>
        <p:txBody>
          <a:bodyPr/>
          <a:lstStyle/>
          <a:p>
            <a:r>
              <a:rPr lang="de-DE"/>
              <a:t>25.05.2023</a:t>
            </a:r>
          </a:p>
        </p:txBody>
      </p:sp>
      <p:sp>
        <p:nvSpPr>
          <p:cNvPr id="7" name="Textplatzhalter 6">
            <a:extLst>
              <a:ext uri="{FF2B5EF4-FFF2-40B4-BE49-F238E27FC236}">
                <a16:creationId xmlns:a16="http://schemas.microsoft.com/office/drawing/2014/main" id="{8D35F2B0-CC3F-C436-6FC7-93F115A6BBE0}"/>
              </a:ext>
            </a:extLst>
          </p:cNvPr>
          <p:cNvSpPr>
            <a:spLocks noGrp="1"/>
          </p:cNvSpPr>
          <p:nvPr>
            <p:ph type="body" sz="quarter" idx="11"/>
          </p:nvPr>
        </p:nvSpPr>
        <p:spPr/>
        <p:txBody>
          <a:bodyPr/>
          <a:lstStyle/>
          <a:p>
            <a:r>
              <a:rPr lang="de-DE" b="0" i="0" dirty="0">
                <a:solidFill>
                  <a:srgbClr val="FFFFFF"/>
                </a:solidFill>
                <a:effectLst/>
              </a:rPr>
              <a:t>Wissenschaftszentrum Kiel</a:t>
            </a:r>
            <a:endParaRPr lang="de-DE" dirty="0"/>
          </a:p>
          <a:p>
            <a:r>
              <a:rPr lang="de-DE" dirty="0" err="1"/>
              <a:t>EduHub</a:t>
            </a:r>
            <a:r>
              <a:rPr lang="de-DE" dirty="0"/>
              <a:t> </a:t>
            </a:r>
            <a:r>
              <a:rPr lang="de-DE" dirty="0" err="1"/>
              <a:t>OpenCampus</a:t>
            </a:r>
            <a:endParaRPr lang="de-DE" dirty="0"/>
          </a:p>
        </p:txBody>
      </p:sp>
      <p:pic>
        <p:nvPicPr>
          <p:cNvPr id="1026" name="Picture 2">
            <a:extLst>
              <a:ext uri="{FF2B5EF4-FFF2-40B4-BE49-F238E27FC236}">
                <a16:creationId xmlns:a16="http://schemas.microsoft.com/office/drawing/2014/main" id="{ADE6452C-DAC6-5CD4-61D7-AF4C8E5A9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8539" y="329582"/>
            <a:ext cx="3657600" cy="790575"/>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id="{5E1F94E2-263B-0CFE-D9AB-E699105AFACE}"/>
              </a:ext>
            </a:extLst>
          </p:cNvPr>
          <p:cNvPicPr>
            <a:picLocks noChangeAspect="1"/>
          </p:cNvPicPr>
          <p:nvPr/>
        </p:nvPicPr>
        <p:blipFill>
          <a:blip r:embed="rId4"/>
          <a:stretch>
            <a:fillRect/>
          </a:stretch>
        </p:blipFill>
        <p:spPr>
          <a:xfrm>
            <a:off x="8009825" y="5078120"/>
            <a:ext cx="3896230" cy="1558491"/>
          </a:xfrm>
          <a:prstGeom prst="rect">
            <a:avLst/>
          </a:prstGeom>
        </p:spPr>
      </p:pic>
    </p:spTree>
    <p:extLst>
      <p:ext uri="{BB962C8B-B14F-4D97-AF65-F5344CB8AC3E}">
        <p14:creationId xmlns:p14="http://schemas.microsoft.com/office/powerpoint/2010/main" val="1176296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19B7BD3-AE87-4B93-B5EF-B855DC248218}"/>
              </a:ext>
            </a:extLst>
          </p:cNvPr>
          <p:cNvSpPr>
            <a:spLocks noGrp="1"/>
          </p:cNvSpPr>
          <p:nvPr>
            <p:ph sz="half" idx="1"/>
          </p:nvPr>
        </p:nvSpPr>
        <p:spPr/>
        <p:txBody>
          <a:bodyPr>
            <a:normAutofit fontScale="77500" lnSpcReduction="20000"/>
          </a:bodyPr>
          <a:lstStyle/>
          <a:p>
            <a:pPr marL="0" indent="0">
              <a:buNone/>
            </a:pPr>
            <a:r>
              <a:rPr lang="de-DE" sz="3100" i="1" dirty="0">
                <a:solidFill>
                  <a:schemeClr val="tx1"/>
                </a:solidFill>
                <a:latin typeface="72"/>
              </a:rPr>
              <a:t>Mit Original-Fortführung:</a:t>
            </a:r>
          </a:p>
          <a:p>
            <a:pPr marL="0" indent="0">
              <a:buNone/>
            </a:pPr>
            <a:endParaRPr lang="de-DE" sz="2100" i="1" dirty="0">
              <a:solidFill>
                <a:schemeClr val="tx1"/>
              </a:solidFill>
              <a:latin typeface="72"/>
            </a:endParaRPr>
          </a:p>
          <a:p>
            <a:pPr marL="0" indent="0" algn="l">
              <a:buNone/>
            </a:pPr>
            <a:r>
              <a:rPr lang="de-DE" sz="2100" b="0" i="0" dirty="0">
                <a:solidFill>
                  <a:schemeClr val="tx1"/>
                </a:solidFill>
                <a:effectLst/>
                <a:latin typeface="72"/>
              </a:rPr>
              <a:t>Ich war steif und kalt, ich war eine Brücke, über einem Abgrund lag ich. Diesseits waren die Fußspitzen, jenseits die Hände eingebohrt, in bröckelndem Lehm habe ich mich festgebissen. Die Schöße meines Rockes wehten zu meinen Seiten. In der Tiefe lärmte der eisige Forellenbach. Kein Tourist verirrte sich zu dieser unwegsamen Höhe, die Brücke war in den Karten noch nicht eingezeichnet. – So lag ich und wartete; ich </a:t>
            </a:r>
            <a:r>
              <a:rPr lang="de-DE" sz="2100" b="0" i="0" dirty="0" err="1">
                <a:solidFill>
                  <a:schemeClr val="tx1"/>
                </a:solidFill>
                <a:effectLst/>
                <a:latin typeface="72"/>
              </a:rPr>
              <a:t>mußte</a:t>
            </a:r>
            <a:r>
              <a:rPr lang="de-DE" sz="2100" b="0" i="0" dirty="0">
                <a:solidFill>
                  <a:schemeClr val="tx1"/>
                </a:solidFill>
                <a:effectLst/>
                <a:latin typeface="72"/>
              </a:rPr>
              <a:t> warten. Ohne einzustürzen kann keine einmal errichtete Brücke aufhören, Brücke zu sein.</a:t>
            </a:r>
            <a:br>
              <a:rPr lang="de-DE" sz="2100" b="0" i="0" dirty="0">
                <a:solidFill>
                  <a:schemeClr val="tx1"/>
                </a:solidFill>
                <a:effectLst/>
                <a:latin typeface="72"/>
              </a:rPr>
            </a:br>
            <a:r>
              <a:rPr lang="de-DE" sz="2100" b="0" i="0" dirty="0">
                <a:solidFill>
                  <a:schemeClr val="tx1"/>
                </a:solidFill>
                <a:effectLst/>
                <a:latin typeface="72"/>
              </a:rPr>
              <a:t>Einmal gegen Abend war es – war es der erste, war es der tausendste, ich weiß nicht, – meine Gedanken gingen immer in einem Wirrwarr und immer in der Runde. Gegen Abend im Sommer, dunkler rauschte der Bach, da hörte ich einen Mannesschritt! </a:t>
            </a:r>
            <a:endParaRPr lang="de-DE" sz="2100" i="1" dirty="0">
              <a:solidFill>
                <a:schemeClr val="tx1"/>
              </a:solidFill>
              <a:latin typeface="72"/>
            </a:endParaRPr>
          </a:p>
          <a:p>
            <a:pPr marL="0" indent="0">
              <a:buNone/>
            </a:pPr>
            <a:br>
              <a:rPr lang="de-DE" dirty="0">
                <a:solidFill>
                  <a:schemeClr val="tx1"/>
                </a:solidFill>
                <a:latin typeface="72"/>
              </a:rPr>
            </a:br>
            <a:br>
              <a:rPr lang="de-DE" dirty="0">
                <a:solidFill>
                  <a:srgbClr val="C00000"/>
                </a:solidFill>
              </a:rPr>
            </a:br>
            <a:r>
              <a:rPr lang="de-DE" b="0" i="0" dirty="0">
                <a:solidFill>
                  <a:srgbClr val="32363A"/>
                </a:solidFill>
                <a:effectLst/>
                <a:latin typeface="72"/>
              </a:rPr>
              <a:t> </a:t>
            </a:r>
            <a:endParaRPr lang="de-DE" dirty="0"/>
          </a:p>
          <a:p>
            <a:endParaRPr lang="de-DE" dirty="0"/>
          </a:p>
        </p:txBody>
      </p:sp>
      <p:sp>
        <p:nvSpPr>
          <p:cNvPr id="3" name="Inhaltsplatzhalter 2">
            <a:extLst>
              <a:ext uri="{FF2B5EF4-FFF2-40B4-BE49-F238E27FC236}">
                <a16:creationId xmlns:a16="http://schemas.microsoft.com/office/drawing/2014/main" id="{BA1440C7-CD0B-47F9-8D7A-EAD8C6921DCC}"/>
              </a:ext>
            </a:extLst>
          </p:cNvPr>
          <p:cNvSpPr>
            <a:spLocks noGrp="1"/>
          </p:cNvSpPr>
          <p:nvPr>
            <p:ph sz="half" idx="2"/>
          </p:nvPr>
        </p:nvSpPr>
        <p:spPr>
          <a:xfrm>
            <a:off x="6289253" y="1417639"/>
            <a:ext cx="5445547" cy="4804052"/>
          </a:xfrm>
        </p:spPr>
        <p:txBody>
          <a:bodyPr>
            <a:normAutofit fontScale="77500" lnSpcReduction="20000"/>
          </a:bodyPr>
          <a:lstStyle/>
          <a:p>
            <a:pPr marL="0" indent="0">
              <a:buNone/>
            </a:pPr>
            <a:r>
              <a:rPr lang="de-DE" sz="3100" i="1" dirty="0">
                <a:solidFill>
                  <a:srgbClr val="00B050"/>
                </a:solidFill>
                <a:effectLst/>
                <a:latin typeface="72"/>
              </a:rPr>
              <a:t>Mit KI-Fortführung (GPT-3):</a:t>
            </a:r>
            <a:br>
              <a:rPr lang="de-DE" sz="3100" i="1" dirty="0">
                <a:solidFill>
                  <a:srgbClr val="00B050"/>
                </a:solidFill>
                <a:effectLst/>
                <a:latin typeface="72"/>
              </a:rPr>
            </a:br>
            <a:endParaRPr lang="de-DE" sz="3100" i="1" dirty="0">
              <a:solidFill>
                <a:srgbClr val="00B050"/>
              </a:solidFill>
              <a:effectLst/>
              <a:latin typeface="72"/>
            </a:endParaRPr>
          </a:p>
          <a:p>
            <a:pPr marL="0" indent="0">
              <a:buNone/>
            </a:pPr>
            <a:r>
              <a:rPr lang="de-DE" b="0" i="0" dirty="0">
                <a:solidFill>
                  <a:srgbClr val="00B050"/>
                </a:solidFill>
                <a:effectLst/>
                <a:latin typeface="72"/>
              </a:rPr>
              <a:t>Ich war steif und kalt, ich war eine Brücke, über einem Abgrund lag ich. Diesseits waren die Fußspitzen, jenseits die Hände eingebohrt, in bröckelndem Lehm habe ich mich festgebissen. Die Schöße meines Rockes wehten zu meinen Seiten. In der Tiefe lärmte der eisige Forellenbach.</a:t>
            </a:r>
            <a:br>
              <a:rPr lang="de-DE" dirty="0">
                <a:solidFill>
                  <a:srgbClr val="00B050"/>
                </a:solidFill>
              </a:rPr>
            </a:br>
            <a:br>
              <a:rPr lang="de-DE" dirty="0">
                <a:solidFill>
                  <a:srgbClr val="00B050"/>
                </a:solidFill>
              </a:rPr>
            </a:br>
            <a:r>
              <a:rPr lang="de-DE" b="0" i="0" dirty="0">
                <a:solidFill>
                  <a:srgbClr val="00B050"/>
                </a:solidFill>
                <a:effectLst/>
                <a:latin typeface="72"/>
              </a:rPr>
              <a:t>Ich war eine Brücke, mit einem purpurnen Tuch zugedeckt, darauf hatte ich meine Zehen gesetzt. Die geflochtenen Riemen, mit denen ich mich festhielt, waren weiß und schwarz, sie waren knittrig wie Kautabak und waren unendlich </a:t>
            </a:r>
            <a:br>
              <a:rPr lang="de-DE" dirty="0">
                <a:solidFill>
                  <a:srgbClr val="00B050"/>
                </a:solidFill>
              </a:rPr>
            </a:br>
            <a:r>
              <a:rPr lang="de-DE" b="0" i="0" dirty="0">
                <a:solidFill>
                  <a:srgbClr val="00B050"/>
                </a:solidFill>
                <a:effectLst/>
                <a:latin typeface="72"/>
              </a:rPr>
              <a:t>lang.</a:t>
            </a:r>
            <a:br>
              <a:rPr lang="de-DE" dirty="0">
                <a:solidFill>
                  <a:srgbClr val="00B050"/>
                </a:solidFill>
              </a:rPr>
            </a:br>
            <a:br>
              <a:rPr lang="de-DE" dirty="0">
                <a:solidFill>
                  <a:srgbClr val="00B050"/>
                </a:solidFill>
              </a:rPr>
            </a:br>
            <a:r>
              <a:rPr lang="de-DE" b="0" i="0" dirty="0">
                <a:solidFill>
                  <a:srgbClr val="00B050"/>
                </a:solidFill>
                <a:effectLst/>
                <a:latin typeface="72"/>
              </a:rPr>
              <a:t>Ein Greis mit einem grauen Tuch über dem Kopf hielt sich an meinem linken Fuß. Ich hielt mich an seinem. Ein Mädchen mit blondem Haar und einem weißen Rock hielt sich an meinem rechten. Ich hielt mich an ihrem.</a:t>
            </a:r>
            <a:br>
              <a:rPr lang="de-DE" dirty="0">
                <a:solidFill>
                  <a:srgbClr val="00B050"/>
                </a:solidFill>
              </a:rPr>
            </a:br>
            <a:br>
              <a:rPr lang="de-DE" dirty="0">
                <a:solidFill>
                  <a:srgbClr val="00B050"/>
                </a:solidFill>
              </a:rPr>
            </a:br>
            <a:r>
              <a:rPr lang="de-DE" b="0" i="0" dirty="0">
                <a:solidFill>
                  <a:srgbClr val="00B050"/>
                </a:solidFill>
                <a:effectLst/>
                <a:latin typeface="72"/>
              </a:rPr>
              <a:t>So waren wir drei, ich selbst, der Mann mit dem Tuch, das Mädchen, angebunden in einem Abgrund. Wir waren ein einziges Knäuel.</a:t>
            </a:r>
            <a:endParaRPr lang="de-DE" dirty="0">
              <a:solidFill>
                <a:srgbClr val="00B050"/>
              </a:solidFill>
            </a:endParaRPr>
          </a:p>
        </p:txBody>
      </p:sp>
      <p:sp>
        <p:nvSpPr>
          <p:cNvPr id="4" name="Titel 3">
            <a:extLst>
              <a:ext uri="{FF2B5EF4-FFF2-40B4-BE49-F238E27FC236}">
                <a16:creationId xmlns:a16="http://schemas.microsoft.com/office/drawing/2014/main" id="{45502B13-F724-483E-9660-9978B55AA357}"/>
              </a:ext>
            </a:extLst>
          </p:cNvPr>
          <p:cNvSpPr>
            <a:spLocks noGrp="1"/>
          </p:cNvSpPr>
          <p:nvPr>
            <p:ph type="title"/>
          </p:nvPr>
        </p:nvSpPr>
        <p:spPr>
          <a:xfrm>
            <a:off x="474133" y="274639"/>
            <a:ext cx="11260667" cy="1143000"/>
          </a:xfrm>
        </p:spPr>
        <p:txBody>
          <a:bodyPr/>
          <a:lstStyle/>
          <a:p>
            <a:r>
              <a:rPr lang="de-DE" sz="3200" dirty="0"/>
              <a:t>Text 2 - Franz Kafka: </a:t>
            </a:r>
            <a:r>
              <a:rPr lang="de-DE" dirty="0"/>
              <a:t>Die Brücke</a:t>
            </a:r>
            <a:r>
              <a:rPr lang="de-DE" sz="3200" dirty="0"/>
              <a:t> (KI)</a:t>
            </a:r>
            <a:br>
              <a:rPr lang="de-DE" sz="3200" dirty="0">
                <a:solidFill>
                  <a:srgbClr val="00B050"/>
                </a:solidFill>
              </a:rPr>
            </a:br>
            <a:endParaRPr lang="de-DE" dirty="0"/>
          </a:p>
        </p:txBody>
      </p:sp>
      <p:sp>
        <p:nvSpPr>
          <p:cNvPr id="5" name="Fußzeilenplatzhalter 4">
            <a:extLst>
              <a:ext uri="{FF2B5EF4-FFF2-40B4-BE49-F238E27FC236}">
                <a16:creationId xmlns:a16="http://schemas.microsoft.com/office/drawing/2014/main" id="{D92D2B93-EF65-455C-9FCF-E05E3242AB61}"/>
              </a:ext>
            </a:extLst>
          </p:cNvPr>
          <p:cNvSpPr>
            <a:spLocks noGrp="1"/>
          </p:cNvSpPr>
          <p:nvPr>
            <p:ph type="ftr" sz="quarter" idx="11"/>
          </p:nvPr>
        </p:nvSpPr>
        <p:spPr/>
        <p:txBody>
          <a:bodyPr/>
          <a:lstStyle/>
          <a:p>
            <a:endParaRPr lang="de-DE" dirty="0">
              <a:solidFill>
                <a:schemeClr val="tx1">
                  <a:lumMod val="65000"/>
                  <a:lumOff val="35000"/>
                </a:schemeClr>
              </a:solidFill>
            </a:endParaRPr>
          </a:p>
          <a:p>
            <a:endParaRPr lang="de-DE" dirty="0">
              <a:solidFill>
                <a:schemeClr val="tx1">
                  <a:lumMod val="65000"/>
                  <a:lumOff val="35000"/>
                </a:schemeClr>
              </a:solidFill>
            </a:endParaRPr>
          </a:p>
          <a:p>
            <a:endParaRPr lang="de-DE" dirty="0"/>
          </a:p>
          <a:p>
            <a:endParaRPr lang="de-DE" dirty="0"/>
          </a:p>
          <a:p>
            <a:endParaRPr lang="de-DE" dirty="0"/>
          </a:p>
        </p:txBody>
      </p:sp>
    </p:spTree>
    <p:extLst>
      <p:ext uri="{BB962C8B-B14F-4D97-AF65-F5344CB8AC3E}">
        <p14:creationId xmlns:p14="http://schemas.microsoft.com/office/powerpoint/2010/main" val="3308466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19B7BD3-AE87-4B93-B5EF-B855DC248218}"/>
              </a:ext>
            </a:extLst>
          </p:cNvPr>
          <p:cNvSpPr>
            <a:spLocks noGrp="1"/>
          </p:cNvSpPr>
          <p:nvPr>
            <p:ph sz="half" idx="1"/>
          </p:nvPr>
        </p:nvSpPr>
        <p:spPr>
          <a:xfrm>
            <a:off x="474133" y="1417639"/>
            <a:ext cx="5295071" cy="4538122"/>
          </a:xfrm>
        </p:spPr>
        <p:txBody>
          <a:bodyPr>
            <a:normAutofit fontScale="25000" lnSpcReduction="20000"/>
          </a:bodyPr>
          <a:lstStyle/>
          <a:p>
            <a:pPr marL="0" indent="0">
              <a:buNone/>
            </a:pPr>
            <a:r>
              <a:rPr lang="de-DE" sz="9600" i="1" dirty="0">
                <a:solidFill>
                  <a:schemeClr val="tx1"/>
                </a:solidFill>
                <a:latin typeface="72"/>
              </a:rPr>
              <a:t>Mit Original-Fortführung:</a:t>
            </a:r>
          </a:p>
          <a:p>
            <a:pPr marL="0" indent="0">
              <a:buNone/>
            </a:pPr>
            <a:endParaRPr lang="de-DE" sz="4400" i="1" dirty="0">
              <a:solidFill>
                <a:schemeClr val="tx1"/>
              </a:solidFill>
              <a:latin typeface="72"/>
            </a:endParaRPr>
          </a:p>
          <a:p>
            <a:pPr marL="0" indent="0">
              <a:buNone/>
            </a:pPr>
            <a:endParaRPr lang="de-DE" sz="4400" i="1" dirty="0">
              <a:solidFill>
                <a:schemeClr val="tx1"/>
              </a:solidFill>
              <a:latin typeface="72"/>
            </a:endParaRPr>
          </a:p>
          <a:p>
            <a:pPr marL="0" indent="0">
              <a:buNone/>
            </a:pPr>
            <a:endParaRPr lang="de-DE" sz="7200" b="0" i="0" dirty="0">
              <a:solidFill>
                <a:schemeClr val="tx1"/>
              </a:solidFill>
              <a:effectLst/>
              <a:latin typeface="72"/>
            </a:endParaRPr>
          </a:p>
          <a:p>
            <a:pPr marL="0" indent="0">
              <a:buNone/>
            </a:pPr>
            <a:r>
              <a:rPr lang="de-DE" sz="7200" b="0" i="0" dirty="0">
                <a:solidFill>
                  <a:schemeClr val="tx1"/>
                </a:solidFill>
                <a:effectLst/>
                <a:latin typeface="72"/>
              </a:rPr>
              <a:t>Sonette find ich sowas von beschissen,</a:t>
            </a:r>
            <a:br>
              <a:rPr lang="de-DE" sz="7200" b="0" i="0" dirty="0">
                <a:solidFill>
                  <a:schemeClr val="tx1"/>
                </a:solidFill>
                <a:effectLst/>
                <a:latin typeface="72"/>
              </a:rPr>
            </a:br>
            <a:r>
              <a:rPr lang="de-DE" sz="7200" b="0" i="0" dirty="0">
                <a:solidFill>
                  <a:schemeClr val="tx1"/>
                </a:solidFill>
                <a:effectLst/>
                <a:latin typeface="72"/>
              </a:rPr>
              <a:t>so eng, rigide, irgendwie nicht gut;</a:t>
            </a:r>
            <a:br>
              <a:rPr lang="de-DE" sz="7200" b="0" i="0" dirty="0">
                <a:solidFill>
                  <a:schemeClr val="tx1"/>
                </a:solidFill>
                <a:effectLst/>
                <a:latin typeface="72"/>
              </a:rPr>
            </a:br>
            <a:r>
              <a:rPr lang="de-DE" sz="7200" b="0" i="0" dirty="0">
                <a:solidFill>
                  <a:schemeClr val="tx1"/>
                </a:solidFill>
                <a:effectLst/>
                <a:latin typeface="72"/>
              </a:rPr>
              <a:t>es macht mich ehrlich richtig krank zu wissen,</a:t>
            </a:r>
            <a:br>
              <a:rPr lang="de-DE" sz="7200" b="0" i="0" dirty="0">
                <a:solidFill>
                  <a:schemeClr val="tx1"/>
                </a:solidFill>
                <a:effectLst/>
                <a:latin typeface="72"/>
              </a:rPr>
            </a:br>
            <a:r>
              <a:rPr lang="de-DE" sz="7200" b="0" i="0" dirty="0" err="1">
                <a:solidFill>
                  <a:schemeClr val="tx1"/>
                </a:solidFill>
                <a:effectLst/>
                <a:latin typeface="72"/>
              </a:rPr>
              <a:t>daß</a:t>
            </a:r>
            <a:r>
              <a:rPr lang="de-DE" sz="7200" b="0" i="0" dirty="0">
                <a:solidFill>
                  <a:schemeClr val="tx1"/>
                </a:solidFill>
                <a:effectLst/>
                <a:latin typeface="72"/>
              </a:rPr>
              <a:t> wer Sonette schreibt. </a:t>
            </a:r>
            <a:r>
              <a:rPr lang="de-DE" sz="7200" b="0" i="0" dirty="0" err="1">
                <a:solidFill>
                  <a:schemeClr val="tx1"/>
                </a:solidFill>
                <a:effectLst/>
                <a:latin typeface="72"/>
              </a:rPr>
              <a:t>Daß</a:t>
            </a:r>
            <a:r>
              <a:rPr lang="de-DE" sz="7200" b="0" i="0" dirty="0">
                <a:solidFill>
                  <a:schemeClr val="tx1"/>
                </a:solidFill>
                <a:effectLst/>
                <a:latin typeface="72"/>
              </a:rPr>
              <a:t> wer den Mut</a:t>
            </a:r>
            <a:br>
              <a:rPr lang="de-DE" sz="7200" dirty="0">
                <a:solidFill>
                  <a:schemeClr val="tx1"/>
                </a:solidFill>
              </a:rPr>
            </a:br>
            <a:br>
              <a:rPr lang="de-DE" sz="7200" dirty="0">
                <a:solidFill>
                  <a:schemeClr val="tx1"/>
                </a:solidFill>
              </a:rPr>
            </a:br>
            <a:r>
              <a:rPr lang="de-DE" sz="7200" b="0" i="0" dirty="0">
                <a:solidFill>
                  <a:schemeClr val="tx1"/>
                </a:solidFill>
                <a:effectLst/>
                <a:latin typeface="72"/>
              </a:rPr>
              <a:t>hat, heute noch </a:t>
            </a:r>
            <a:r>
              <a:rPr lang="de-DE" sz="7200" b="0" i="0" dirty="0" err="1">
                <a:solidFill>
                  <a:schemeClr val="tx1"/>
                </a:solidFill>
                <a:effectLst/>
                <a:latin typeface="72"/>
              </a:rPr>
              <a:t>so'n</a:t>
            </a:r>
            <a:r>
              <a:rPr lang="de-DE" sz="7200" b="0" i="0" dirty="0">
                <a:solidFill>
                  <a:schemeClr val="tx1"/>
                </a:solidFill>
                <a:effectLst/>
                <a:latin typeface="72"/>
              </a:rPr>
              <a:t> dumpfen Scheiß zu bauen; </a:t>
            </a:r>
            <a:br>
              <a:rPr lang="de-DE" sz="7200" dirty="0">
                <a:solidFill>
                  <a:schemeClr val="tx1"/>
                </a:solidFill>
              </a:rPr>
            </a:br>
            <a:r>
              <a:rPr lang="de-DE" sz="7200" b="0" i="0" dirty="0">
                <a:solidFill>
                  <a:schemeClr val="tx1"/>
                </a:solidFill>
                <a:effectLst/>
                <a:latin typeface="72"/>
              </a:rPr>
              <a:t>allein der Fakt, </a:t>
            </a:r>
            <a:r>
              <a:rPr lang="de-DE" sz="7200" b="0" i="0" dirty="0" err="1">
                <a:solidFill>
                  <a:schemeClr val="tx1"/>
                </a:solidFill>
                <a:effectLst/>
                <a:latin typeface="72"/>
              </a:rPr>
              <a:t>daß</a:t>
            </a:r>
            <a:r>
              <a:rPr lang="de-DE" sz="7200" b="0" i="0" dirty="0">
                <a:solidFill>
                  <a:schemeClr val="tx1"/>
                </a:solidFill>
                <a:effectLst/>
                <a:latin typeface="72"/>
              </a:rPr>
              <a:t> so ein Typ das tut, </a:t>
            </a:r>
            <a:br>
              <a:rPr lang="de-DE" sz="7200" dirty="0">
                <a:solidFill>
                  <a:schemeClr val="tx1"/>
                </a:solidFill>
              </a:rPr>
            </a:br>
            <a:r>
              <a:rPr lang="de-DE" sz="7200" b="0" i="0" dirty="0">
                <a:solidFill>
                  <a:schemeClr val="tx1"/>
                </a:solidFill>
                <a:effectLst/>
                <a:latin typeface="72"/>
              </a:rPr>
              <a:t>kann mir in echt den ganzen Tag versauen. </a:t>
            </a:r>
            <a:br>
              <a:rPr lang="de-DE" sz="7200" dirty="0">
                <a:solidFill>
                  <a:schemeClr val="tx1"/>
                </a:solidFill>
              </a:rPr>
            </a:br>
            <a:r>
              <a:rPr lang="de-DE" sz="7200" b="0" i="0" dirty="0">
                <a:solidFill>
                  <a:schemeClr val="tx1"/>
                </a:solidFill>
                <a:effectLst/>
                <a:latin typeface="72"/>
              </a:rPr>
              <a:t>Ich hab da eine Sperre. Und die Wut</a:t>
            </a:r>
            <a:br>
              <a:rPr lang="de-DE" sz="7200" dirty="0">
                <a:solidFill>
                  <a:schemeClr val="tx1"/>
                </a:solidFill>
              </a:rPr>
            </a:br>
            <a:br>
              <a:rPr lang="de-DE" sz="7200" dirty="0">
                <a:solidFill>
                  <a:schemeClr val="tx1"/>
                </a:solidFill>
              </a:rPr>
            </a:br>
            <a:r>
              <a:rPr lang="de-DE" sz="7200" b="0" i="0" dirty="0">
                <a:solidFill>
                  <a:schemeClr val="tx1"/>
                </a:solidFill>
                <a:effectLst/>
                <a:latin typeface="72"/>
              </a:rPr>
              <a:t>darüber, </a:t>
            </a:r>
            <a:r>
              <a:rPr lang="de-DE" sz="7200" b="0" i="0" dirty="0" err="1">
                <a:solidFill>
                  <a:schemeClr val="tx1"/>
                </a:solidFill>
                <a:effectLst/>
                <a:latin typeface="72"/>
              </a:rPr>
              <a:t>daß</a:t>
            </a:r>
            <a:r>
              <a:rPr lang="de-DE" sz="7200" b="0" i="0" dirty="0">
                <a:solidFill>
                  <a:schemeClr val="tx1"/>
                </a:solidFill>
                <a:effectLst/>
                <a:latin typeface="72"/>
              </a:rPr>
              <a:t> </a:t>
            </a:r>
            <a:r>
              <a:rPr lang="de-DE" sz="7200" b="0" i="0" dirty="0" err="1">
                <a:solidFill>
                  <a:schemeClr val="tx1"/>
                </a:solidFill>
                <a:effectLst/>
                <a:latin typeface="72"/>
              </a:rPr>
              <a:t>so'n</a:t>
            </a:r>
            <a:r>
              <a:rPr lang="de-DE" sz="7200" b="0" i="0" dirty="0">
                <a:solidFill>
                  <a:schemeClr val="tx1"/>
                </a:solidFill>
                <a:effectLst/>
                <a:latin typeface="72"/>
              </a:rPr>
              <a:t> abgefuckter Kacker </a:t>
            </a:r>
            <a:br>
              <a:rPr lang="de-DE" sz="7200" dirty="0">
                <a:solidFill>
                  <a:schemeClr val="tx1"/>
                </a:solidFill>
              </a:rPr>
            </a:br>
            <a:r>
              <a:rPr lang="de-DE" sz="7200" b="0" i="0" dirty="0">
                <a:solidFill>
                  <a:schemeClr val="tx1"/>
                </a:solidFill>
                <a:effectLst/>
                <a:latin typeface="72"/>
              </a:rPr>
              <a:t>mich mittels seiner </a:t>
            </a:r>
            <a:r>
              <a:rPr lang="de-DE" sz="7200" b="0" i="0" dirty="0" err="1">
                <a:solidFill>
                  <a:schemeClr val="tx1"/>
                </a:solidFill>
                <a:effectLst/>
                <a:latin typeface="72"/>
              </a:rPr>
              <a:t>Wichserein</a:t>
            </a:r>
            <a:r>
              <a:rPr lang="de-DE" sz="7200" b="0" i="0" dirty="0">
                <a:solidFill>
                  <a:schemeClr val="tx1"/>
                </a:solidFill>
                <a:effectLst/>
                <a:latin typeface="72"/>
              </a:rPr>
              <a:t> blockiert, </a:t>
            </a:r>
            <a:br>
              <a:rPr lang="de-DE" sz="7200" dirty="0">
                <a:solidFill>
                  <a:schemeClr val="tx1"/>
                </a:solidFill>
              </a:rPr>
            </a:br>
            <a:r>
              <a:rPr lang="de-DE" sz="7200" b="0" i="0" dirty="0">
                <a:solidFill>
                  <a:schemeClr val="tx1"/>
                </a:solidFill>
                <a:effectLst/>
                <a:latin typeface="72"/>
              </a:rPr>
              <a:t>schafft in mir Aggressionen auf den Macker.</a:t>
            </a:r>
            <a:br>
              <a:rPr lang="de-DE" sz="7200" dirty="0">
                <a:solidFill>
                  <a:schemeClr val="tx1"/>
                </a:solidFill>
              </a:rPr>
            </a:br>
            <a:br>
              <a:rPr lang="de-DE" sz="7200" dirty="0">
                <a:solidFill>
                  <a:schemeClr val="tx1"/>
                </a:solidFill>
              </a:rPr>
            </a:br>
            <a:r>
              <a:rPr lang="de-DE" sz="7200" b="0" i="0" dirty="0">
                <a:solidFill>
                  <a:schemeClr val="tx1"/>
                </a:solidFill>
                <a:effectLst/>
                <a:latin typeface="72"/>
              </a:rPr>
              <a:t>Ich tick nicht, was das Arschloch motiviert.</a:t>
            </a:r>
            <a:br>
              <a:rPr lang="de-DE" sz="7200" dirty="0">
                <a:solidFill>
                  <a:schemeClr val="tx1"/>
                </a:solidFill>
              </a:rPr>
            </a:br>
            <a:r>
              <a:rPr lang="de-DE" sz="7200" b="0" i="0" dirty="0">
                <a:solidFill>
                  <a:schemeClr val="tx1"/>
                </a:solidFill>
                <a:effectLst/>
                <a:latin typeface="72"/>
              </a:rPr>
              <a:t>Ich tick es echt nicht. Und wills echt nicht wissen:</a:t>
            </a:r>
            <a:br>
              <a:rPr lang="de-DE" sz="7200" dirty="0">
                <a:solidFill>
                  <a:schemeClr val="tx1"/>
                </a:solidFill>
              </a:rPr>
            </a:br>
            <a:r>
              <a:rPr lang="de-DE" sz="7200" b="0" i="0" dirty="0">
                <a:solidFill>
                  <a:schemeClr val="tx1"/>
                </a:solidFill>
                <a:effectLst/>
                <a:latin typeface="72"/>
              </a:rPr>
              <a:t>Ich find Sonette unheimlich beschissen.</a:t>
            </a:r>
            <a:endParaRPr lang="de-DE" sz="7200" i="1" dirty="0">
              <a:solidFill>
                <a:schemeClr val="tx1"/>
              </a:solidFill>
              <a:latin typeface="72"/>
            </a:endParaRPr>
          </a:p>
          <a:p>
            <a:pPr marL="0" indent="0">
              <a:buNone/>
            </a:pPr>
            <a:br>
              <a:rPr lang="de-DE" sz="7200" dirty="0">
                <a:solidFill>
                  <a:schemeClr val="tx1"/>
                </a:solidFill>
                <a:latin typeface="72"/>
              </a:rPr>
            </a:br>
            <a:br>
              <a:rPr lang="de-DE" sz="7200" dirty="0">
                <a:solidFill>
                  <a:srgbClr val="C00000"/>
                </a:solidFill>
              </a:rPr>
            </a:br>
            <a:r>
              <a:rPr lang="de-DE" sz="7200" b="0" i="0" dirty="0">
                <a:solidFill>
                  <a:srgbClr val="32363A"/>
                </a:solidFill>
                <a:effectLst/>
                <a:latin typeface="72"/>
              </a:rPr>
              <a:t> </a:t>
            </a:r>
            <a:endParaRPr lang="de-DE" sz="7200" dirty="0"/>
          </a:p>
        </p:txBody>
      </p:sp>
      <p:sp>
        <p:nvSpPr>
          <p:cNvPr id="3" name="Inhaltsplatzhalter 2">
            <a:extLst>
              <a:ext uri="{FF2B5EF4-FFF2-40B4-BE49-F238E27FC236}">
                <a16:creationId xmlns:a16="http://schemas.microsoft.com/office/drawing/2014/main" id="{BA1440C7-CD0B-47F9-8D7A-EAD8C6921DCC}"/>
              </a:ext>
            </a:extLst>
          </p:cNvPr>
          <p:cNvSpPr>
            <a:spLocks noGrp="1"/>
          </p:cNvSpPr>
          <p:nvPr>
            <p:ph sz="half" idx="2"/>
          </p:nvPr>
        </p:nvSpPr>
        <p:spPr>
          <a:xfrm>
            <a:off x="6289253" y="1417639"/>
            <a:ext cx="5445547" cy="4804052"/>
          </a:xfrm>
        </p:spPr>
        <p:txBody>
          <a:bodyPr>
            <a:normAutofit/>
          </a:bodyPr>
          <a:lstStyle/>
          <a:p>
            <a:pPr marL="0" indent="0">
              <a:buNone/>
            </a:pPr>
            <a:r>
              <a:rPr lang="de-DE" sz="2400" i="1" dirty="0">
                <a:solidFill>
                  <a:srgbClr val="00B050"/>
                </a:solidFill>
                <a:effectLst/>
                <a:latin typeface="72"/>
              </a:rPr>
              <a:t>Mit KI-Fortführung (GPT-3):</a:t>
            </a:r>
          </a:p>
          <a:p>
            <a:pPr marL="0" indent="0">
              <a:buNone/>
            </a:pPr>
            <a:br>
              <a:rPr lang="de-DE" sz="2400" i="1" dirty="0">
                <a:solidFill>
                  <a:srgbClr val="00B050"/>
                </a:solidFill>
                <a:effectLst/>
                <a:latin typeface="72"/>
              </a:rPr>
            </a:br>
            <a:r>
              <a:rPr lang="de-DE" sz="1800" b="0" i="0" dirty="0">
                <a:solidFill>
                  <a:srgbClr val="00B050"/>
                </a:solidFill>
                <a:effectLst/>
                <a:latin typeface="72"/>
              </a:rPr>
              <a:t>Sonette find ich sowas von beschissen, </a:t>
            </a:r>
            <a:br>
              <a:rPr lang="de-DE" sz="1800" b="0" i="0" dirty="0">
                <a:solidFill>
                  <a:srgbClr val="00B050"/>
                </a:solidFill>
                <a:effectLst/>
                <a:latin typeface="72"/>
              </a:rPr>
            </a:br>
            <a:r>
              <a:rPr lang="de-DE" sz="1800" b="0" i="0" dirty="0">
                <a:solidFill>
                  <a:srgbClr val="00B050"/>
                </a:solidFill>
                <a:effectLst/>
                <a:latin typeface="72"/>
              </a:rPr>
              <a:t>so eng, rigide, irgendwie nicht gut; </a:t>
            </a:r>
            <a:br>
              <a:rPr lang="de-DE" sz="1800" b="0" i="0" dirty="0">
                <a:solidFill>
                  <a:srgbClr val="00B050"/>
                </a:solidFill>
                <a:effectLst/>
                <a:latin typeface="72"/>
              </a:rPr>
            </a:br>
            <a:r>
              <a:rPr lang="de-DE" sz="1800" b="0" i="0" dirty="0">
                <a:solidFill>
                  <a:srgbClr val="00B050"/>
                </a:solidFill>
                <a:effectLst/>
                <a:latin typeface="72"/>
              </a:rPr>
              <a:t>es macht mich ehrlich richtig krank zu wissen, </a:t>
            </a:r>
            <a:br>
              <a:rPr lang="de-DE" sz="1800" b="0" i="0" dirty="0">
                <a:solidFill>
                  <a:srgbClr val="00B050"/>
                </a:solidFill>
                <a:effectLst/>
                <a:latin typeface="72"/>
              </a:rPr>
            </a:br>
            <a:r>
              <a:rPr lang="de-DE" sz="1800" b="0" i="0" dirty="0" err="1">
                <a:solidFill>
                  <a:srgbClr val="00B050"/>
                </a:solidFill>
                <a:effectLst/>
                <a:latin typeface="72"/>
              </a:rPr>
              <a:t>daß</a:t>
            </a:r>
            <a:r>
              <a:rPr lang="de-DE" sz="1800" b="0" i="0" dirty="0">
                <a:solidFill>
                  <a:srgbClr val="00B050"/>
                </a:solidFill>
                <a:effectLst/>
                <a:latin typeface="72"/>
              </a:rPr>
              <a:t> wer Sonette schreibt.</a:t>
            </a:r>
            <a:br>
              <a:rPr lang="de-DE" sz="1800" dirty="0">
                <a:solidFill>
                  <a:srgbClr val="00B050"/>
                </a:solidFill>
              </a:rPr>
            </a:br>
            <a:r>
              <a:rPr lang="de-DE" sz="1800" b="0" i="0" dirty="0">
                <a:solidFill>
                  <a:srgbClr val="00B050"/>
                </a:solidFill>
                <a:effectLst/>
                <a:latin typeface="72"/>
              </a:rPr>
              <a:t>angemessen blöde sein </a:t>
            </a:r>
            <a:r>
              <a:rPr lang="de-DE" sz="1800" b="0" i="0" dirty="0" err="1">
                <a:solidFill>
                  <a:srgbClr val="00B050"/>
                </a:solidFill>
                <a:effectLst/>
                <a:latin typeface="72"/>
              </a:rPr>
              <a:t>muß</a:t>
            </a:r>
            <a:r>
              <a:rPr lang="de-DE" sz="1800" b="0" i="0" dirty="0">
                <a:solidFill>
                  <a:srgbClr val="00B050"/>
                </a:solidFill>
                <a:effectLst/>
                <a:latin typeface="72"/>
              </a:rPr>
              <a:t>.</a:t>
            </a:r>
            <a:br>
              <a:rPr lang="de-DE" sz="1800" dirty="0">
                <a:solidFill>
                  <a:srgbClr val="00B050"/>
                </a:solidFill>
              </a:rPr>
            </a:br>
            <a:r>
              <a:rPr lang="de-DE" sz="1800" b="0" i="0" dirty="0">
                <a:solidFill>
                  <a:srgbClr val="00B050"/>
                </a:solidFill>
                <a:effectLst/>
                <a:latin typeface="72"/>
              </a:rPr>
              <a:t>Ich hab’ hier mal einen ganzen Haufen </a:t>
            </a:r>
            <a:br>
              <a:rPr lang="de-DE" sz="1800" dirty="0">
                <a:solidFill>
                  <a:srgbClr val="00B050"/>
                </a:solidFill>
              </a:rPr>
            </a:br>
            <a:r>
              <a:rPr lang="de-DE" sz="1800" b="0" i="0" dirty="0">
                <a:solidFill>
                  <a:srgbClr val="00B050"/>
                </a:solidFill>
                <a:effectLst/>
                <a:latin typeface="72"/>
              </a:rPr>
              <a:t>ausprobiert, aber ehrlich gesagt </a:t>
            </a:r>
            <a:br>
              <a:rPr lang="de-DE" sz="1800" dirty="0">
                <a:solidFill>
                  <a:srgbClr val="00B050"/>
                </a:solidFill>
              </a:rPr>
            </a:br>
            <a:r>
              <a:rPr lang="de-DE" sz="1800" b="0" i="0" dirty="0">
                <a:solidFill>
                  <a:srgbClr val="00B050"/>
                </a:solidFill>
                <a:effectLst/>
                <a:latin typeface="72"/>
              </a:rPr>
              <a:t>haben mich die immer krank gemacht, </a:t>
            </a:r>
            <a:br>
              <a:rPr lang="de-DE" sz="1800" dirty="0">
                <a:solidFill>
                  <a:srgbClr val="00B050"/>
                </a:solidFill>
              </a:rPr>
            </a:br>
            <a:r>
              <a:rPr lang="de-DE" sz="1800" b="0" i="0" dirty="0">
                <a:solidFill>
                  <a:srgbClr val="00B050"/>
                </a:solidFill>
                <a:effectLst/>
                <a:latin typeface="72"/>
              </a:rPr>
              <a:t>vielleicht, weil ich nicht in Worte fassen </a:t>
            </a:r>
            <a:br>
              <a:rPr lang="de-DE" sz="1800" dirty="0">
                <a:solidFill>
                  <a:srgbClr val="00B050"/>
                </a:solidFill>
              </a:rPr>
            </a:br>
            <a:r>
              <a:rPr lang="de-DE" sz="1800" b="0" i="0" dirty="0">
                <a:solidFill>
                  <a:srgbClr val="00B050"/>
                </a:solidFill>
                <a:effectLst/>
                <a:latin typeface="72"/>
              </a:rPr>
              <a:t>kann, was in mir drin ist, und deshalb </a:t>
            </a:r>
            <a:br>
              <a:rPr lang="de-DE" sz="1800" dirty="0">
                <a:solidFill>
                  <a:srgbClr val="00B050"/>
                </a:solidFill>
              </a:rPr>
            </a:br>
            <a:r>
              <a:rPr lang="de-DE" sz="1800" b="0" i="0" dirty="0">
                <a:solidFill>
                  <a:srgbClr val="00B050"/>
                </a:solidFill>
                <a:effectLst/>
                <a:latin typeface="72"/>
              </a:rPr>
              <a:t>weiß ich nicht, wie ich die Stücke kürzen </a:t>
            </a:r>
            <a:br>
              <a:rPr lang="de-DE" sz="1800" dirty="0">
                <a:solidFill>
                  <a:srgbClr val="00B050"/>
                </a:solidFill>
              </a:rPr>
            </a:br>
            <a:r>
              <a:rPr lang="de-DE" sz="1800" b="0" i="0" dirty="0">
                <a:solidFill>
                  <a:srgbClr val="00B050"/>
                </a:solidFill>
                <a:effectLst/>
                <a:latin typeface="72"/>
              </a:rPr>
              <a:t>soll. – und dann die Regeln. es gibt </a:t>
            </a:r>
            <a:br>
              <a:rPr lang="de-DE" sz="1800" dirty="0">
                <a:solidFill>
                  <a:srgbClr val="00B050"/>
                </a:solidFill>
              </a:rPr>
            </a:br>
            <a:r>
              <a:rPr lang="de-DE" sz="1800" b="0" i="0" dirty="0">
                <a:solidFill>
                  <a:srgbClr val="00B050"/>
                </a:solidFill>
                <a:effectLst/>
                <a:latin typeface="72"/>
              </a:rPr>
              <a:t>Regeln für Sonette?! – ich meine, </a:t>
            </a:r>
            <a:br>
              <a:rPr lang="de-DE" sz="1800" dirty="0">
                <a:solidFill>
                  <a:srgbClr val="00B050"/>
                </a:solidFill>
              </a:rPr>
            </a:br>
            <a:r>
              <a:rPr lang="de-DE" sz="1800" b="0" i="0" dirty="0">
                <a:solidFill>
                  <a:srgbClr val="00B050"/>
                </a:solidFill>
                <a:effectLst/>
                <a:latin typeface="72"/>
              </a:rPr>
              <a:t>warum nicht für Dönerbuden?</a:t>
            </a:r>
            <a:endParaRPr lang="de-DE" sz="1800" i="1" dirty="0">
              <a:solidFill>
                <a:srgbClr val="00B050"/>
              </a:solidFill>
              <a:effectLst/>
              <a:latin typeface="72"/>
            </a:endParaRPr>
          </a:p>
        </p:txBody>
      </p:sp>
      <p:sp>
        <p:nvSpPr>
          <p:cNvPr id="4" name="Titel 3">
            <a:extLst>
              <a:ext uri="{FF2B5EF4-FFF2-40B4-BE49-F238E27FC236}">
                <a16:creationId xmlns:a16="http://schemas.microsoft.com/office/drawing/2014/main" id="{45502B13-F724-483E-9660-9978B55AA357}"/>
              </a:ext>
            </a:extLst>
          </p:cNvPr>
          <p:cNvSpPr>
            <a:spLocks noGrp="1"/>
          </p:cNvSpPr>
          <p:nvPr>
            <p:ph type="title"/>
          </p:nvPr>
        </p:nvSpPr>
        <p:spPr>
          <a:xfrm>
            <a:off x="474133" y="274639"/>
            <a:ext cx="11260667" cy="1143000"/>
          </a:xfrm>
        </p:spPr>
        <p:txBody>
          <a:bodyPr/>
          <a:lstStyle/>
          <a:p>
            <a:r>
              <a:rPr lang="de-DE" sz="3200" dirty="0"/>
              <a:t>Text 3 – Robert Gernhardt: Materialien zu einer Kritik (KI)</a:t>
            </a:r>
            <a:br>
              <a:rPr lang="de-DE" sz="3200" dirty="0">
                <a:solidFill>
                  <a:srgbClr val="00B050"/>
                </a:solidFill>
              </a:rPr>
            </a:br>
            <a:endParaRPr lang="de-DE" dirty="0"/>
          </a:p>
        </p:txBody>
      </p:sp>
      <p:sp>
        <p:nvSpPr>
          <p:cNvPr id="5" name="Fußzeilenplatzhalter 4">
            <a:extLst>
              <a:ext uri="{FF2B5EF4-FFF2-40B4-BE49-F238E27FC236}">
                <a16:creationId xmlns:a16="http://schemas.microsoft.com/office/drawing/2014/main" id="{D92D2B93-EF65-455C-9FCF-E05E3242AB61}"/>
              </a:ext>
            </a:extLst>
          </p:cNvPr>
          <p:cNvSpPr>
            <a:spLocks noGrp="1"/>
          </p:cNvSpPr>
          <p:nvPr>
            <p:ph type="ftr" sz="quarter" idx="11"/>
          </p:nvPr>
        </p:nvSpPr>
        <p:spPr/>
        <p:txBody>
          <a:bodyPr/>
          <a:lstStyle/>
          <a:p>
            <a:endParaRPr lang="de-DE" dirty="0">
              <a:solidFill>
                <a:schemeClr val="tx1">
                  <a:lumMod val="65000"/>
                  <a:lumOff val="35000"/>
                </a:schemeClr>
              </a:solidFill>
            </a:endParaRPr>
          </a:p>
          <a:p>
            <a:endParaRPr lang="de-DE" dirty="0">
              <a:solidFill>
                <a:schemeClr val="tx1">
                  <a:lumMod val="65000"/>
                  <a:lumOff val="35000"/>
                </a:schemeClr>
              </a:solidFill>
            </a:endParaRPr>
          </a:p>
          <a:p>
            <a:endParaRPr lang="de-DE" dirty="0"/>
          </a:p>
          <a:p>
            <a:endParaRPr lang="de-DE" dirty="0"/>
          </a:p>
          <a:p>
            <a:endParaRPr lang="de-DE" dirty="0"/>
          </a:p>
        </p:txBody>
      </p:sp>
    </p:spTree>
    <p:extLst>
      <p:ext uri="{BB962C8B-B14F-4D97-AF65-F5344CB8AC3E}">
        <p14:creationId xmlns:p14="http://schemas.microsoft.com/office/powerpoint/2010/main" val="2808232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351AA6-CCF0-5D06-8678-B9F2FFB18425}"/>
              </a:ext>
            </a:extLst>
          </p:cNvPr>
          <p:cNvSpPr>
            <a:spLocks noGrp="1"/>
          </p:cNvSpPr>
          <p:nvPr>
            <p:ph type="title"/>
          </p:nvPr>
        </p:nvSpPr>
        <p:spPr/>
        <p:txBody>
          <a:bodyPr/>
          <a:lstStyle/>
          <a:p>
            <a:r>
              <a:rPr lang="de-DE" dirty="0"/>
              <a:t>Einstieg</a:t>
            </a:r>
          </a:p>
        </p:txBody>
      </p:sp>
      <p:sp>
        <p:nvSpPr>
          <p:cNvPr id="3" name="Inhaltsplatzhalter 2">
            <a:extLst>
              <a:ext uri="{FF2B5EF4-FFF2-40B4-BE49-F238E27FC236}">
                <a16:creationId xmlns:a16="http://schemas.microsoft.com/office/drawing/2014/main" id="{AECCA4EA-081F-2692-DA18-415D46863D62}"/>
              </a:ext>
            </a:extLst>
          </p:cNvPr>
          <p:cNvSpPr>
            <a:spLocks noGrp="1"/>
          </p:cNvSpPr>
          <p:nvPr>
            <p:ph idx="1"/>
          </p:nvPr>
        </p:nvSpPr>
        <p:spPr>
          <a:xfrm>
            <a:off x="474133" y="1417638"/>
            <a:ext cx="8242164" cy="4538122"/>
          </a:xfrm>
        </p:spPr>
        <p:txBody>
          <a:bodyPr vert="horz" lIns="0" tIns="0" rIns="0" bIns="0" rtlCol="0" anchor="t">
            <a:normAutofit/>
          </a:bodyPr>
          <a:lstStyle/>
          <a:p>
            <a:r>
              <a:rPr lang="de-DE" sz="2000" dirty="0"/>
              <a:t>Nutzung von </a:t>
            </a:r>
            <a:r>
              <a:rPr lang="de-DE" sz="2000" dirty="0" err="1"/>
              <a:t>ChatGPT</a:t>
            </a:r>
            <a:r>
              <a:rPr lang="de-DE" sz="2000" dirty="0"/>
              <a:t> kann nicht verhindert werden</a:t>
            </a:r>
            <a:br>
              <a:rPr lang="de-DE" sz="2000" dirty="0"/>
            </a:br>
            <a:endParaRPr lang="de-DE" sz="2000" dirty="0">
              <a:ea typeface="Open Sans"/>
            </a:endParaRPr>
          </a:p>
          <a:p>
            <a:r>
              <a:rPr lang="de-DE" sz="2000" dirty="0"/>
              <a:t>Frage ist weniger, wie es unterbunden werden kann, sondern wie es eingebunden werden kann, um förderlich für Lehrer*innen und Schüler*innen zu sein!</a:t>
            </a:r>
            <a:br>
              <a:rPr lang="de-DE" sz="2000" dirty="0"/>
            </a:br>
            <a:endParaRPr lang="de-DE" sz="2000" dirty="0"/>
          </a:p>
          <a:p>
            <a:r>
              <a:rPr lang="en-US" sz="2000" dirty="0" err="1"/>
              <a:t>Fütterer</a:t>
            </a:r>
            <a:r>
              <a:rPr lang="en-US" sz="2000" dirty="0"/>
              <a:t> et al. 2023 "ChatGPT in Education: Global Reactions to AI Innovations" </a:t>
            </a:r>
            <a:br>
              <a:rPr lang="en-US" sz="2000" dirty="0"/>
            </a:br>
            <a:r>
              <a:rPr lang="en-US" sz="2000" dirty="0"/>
              <a:t>-&gt; </a:t>
            </a:r>
            <a:r>
              <a:rPr lang="de-DE" sz="2000" dirty="0"/>
              <a:t>Twitter-Daten (16.830.997 Tweets von 5.541.457Nutzern)</a:t>
            </a:r>
          </a:p>
          <a:p>
            <a:pPr marL="0" indent="0">
              <a:buNone/>
            </a:pPr>
            <a:r>
              <a:rPr lang="de-DE" sz="2000" dirty="0"/>
              <a:t>     -&gt; </a:t>
            </a:r>
            <a:r>
              <a:rPr lang="de-DE" sz="2000" dirty="0" err="1"/>
              <a:t>ChatGPT</a:t>
            </a:r>
            <a:r>
              <a:rPr lang="de-DE" sz="2000" dirty="0"/>
              <a:t> löste eine massive Reaktion auf Twitter aus, wobei 	</a:t>
            </a:r>
            <a:r>
              <a:rPr lang="de-DE" sz="2000" b="1" dirty="0"/>
              <a:t>Bildung</a:t>
            </a:r>
            <a:r>
              <a:rPr lang="de-DE" sz="2000" dirty="0"/>
              <a:t> das meist getwitterte Thema war</a:t>
            </a:r>
          </a:p>
        </p:txBody>
      </p:sp>
      <p:sp>
        <p:nvSpPr>
          <p:cNvPr id="4" name="Fußzeilenplatzhalter 3">
            <a:extLst>
              <a:ext uri="{FF2B5EF4-FFF2-40B4-BE49-F238E27FC236}">
                <a16:creationId xmlns:a16="http://schemas.microsoft.com/office/drawing/2014/main" id="{3F428CC7-5834-DE47-864A-86F5BF8FFAC5}"/>
              </a:ext>
            </a:extLst>
          </p:cNvPr>
          <p:cNvSpPr>
            <a:spLocks noGrp="1"/>
          </p:cNvSpPr>
          <p:nvPr>
            <p:ph type="ftr" sz="quarter" idx="11"/>
          </p:nvPr>
        </p:nvSpPr>
        <p:spPr/>
        <p:txBody>
          <a:bodyPr/>
          <a:lstStyle/>
          <a:p>
            <a:endParaRPr lang="de-DE" dirty="0"/>
          </a:p>
        </p:txBody>
      </p:sp>
    </p:spTree>
    <p:extLst>
      <p:ext uri="{BB962C8B-B14F-4D97-AF65-F5344CB8AC3E}">
        <p14:creationId xmlns:p14="http://schemas.microsoft.com/office/powerpoint/2010/main" val="578492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39DEFF-5732-6EFD-5B11-F625FECE6545}"/>
              </a:ext>
            </a:extLst>
          </p:cNvPr>
          <p:cNvSpPr>
            <a:spLocks noGrp="1"/>
          </p:cNvSpPr>
          <p:nvPr>
            <p:ph type="title"/>
          </p:nvPr>
        </p:nvSpPr>
        <p:spPr/>
        <p:txBody>
          <a:bodyPr/>
          <a:lstStyle/>
          <a:p>
            <a:r>
              <a:rPr lang="en-US" dirty="0"/>
              <a:t>ChatGPT</a:t>
            </a:r>
            <a:r>
              <a:rPr lang="en-US" sz="3200" dirty="0"/>
              <a:t> in Education: Global Reactions to AI Innovations</a:t>
            </a:r>
            <a:endParaRPr lang="de-DE" dirty="0"/>
          </a:p>
        </p:txBody>
      </p:sp>
      <p:pic>
        <p:nvPicPr>
          <p:cNvPr id="6" name="Inhaltsplatzhalter 5">
            <a:extLst>
              <a:ext uri="{FF2B5EF4-FFF2-40B4-BE49-F238E27FC236}">
                <a16:creationId xmlns:a16="http://schemas.microsoft.com/office/drawing/2014/main" id="{D886B51C-7947-D524-A433-89305A3B1E4B}"/>
              </a:ext>
            </a:extLst>
          </p:cNvPr>
          <p:cNvPicPr>
            <a:picLocks noGrp="1" noChangeAspect="1"/>
          </p:cNvPicPr>
          <p:nvPr>
            <p:ph idx="1"/>
          </p:nvPr>
        </p:nvPicPr>
        <p:blipFill>
          <a:blip r:embed="rId2"/>
          <a:stretch>
            <a:fillRect/>
          </a:stretch>
        </p:blipFill>
        <p:spPr>
          <a:xfrm>
            <a:off x="2020364" y="1217726"/>
            <a:ext cx="7943882" cy="5204613"/>
          </a:xfrm>
        </p:spPr>
      </p:pic>
      <p:sp>
        <p:nvSpPr>
          <p:cNvPr id="4" name="Fußzeilenplatzhalter 3">
            <a:extLst>
              <a:ext uri="{FF2B5EF4-FFF2-40B4-BE49-F238E27FC236}">
                <a16:creationId xmlns:a16="http://schemas.microsoft.com/office/drawing/2014/main" id="{2D058087-58D8-1C63-A429-8FEE88CE221E}"/>
              </a:ext>
            </a:extLst>
          </p:cNvPr>
          <p:cNvSpPr>
            <a:spLocks noGrp="1"/>
          </p:cNvSpPr>
          <p:nvPr>
            <p:ph type="ftr" sz="quarter" idx="11"/>
          </p:nvPr>
        </p:nvSpPr>
        <p:spPr/>
        <p:txBody>
          <a:bodyPr/>
          <a:lstStyle/>
          <a:p>
            <a:r>
              <a:rPr lang="de-DE" b="0" dirty="0"/>
              <a:t>Fütterer et al. 2023</a:t>
            </a:r>
          </a:p>
        </p:txBody>
      </p:sp>
    </p:spTree>
    <p:extLst>
      <p:ext uri="{BB962C8B-B14F-4D97-AF65-F5344CB8AC3E}">
        <p14:creationId xmlns:p14="http://schemas.microsoft.com/office/powerpoint/2010/main" val="3624434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3D5A3B-3AB3-4231-939E-69DCE24F2B19}"/>
              </a:ext>
            </a:extLst>
          </p:cNvPr>
          <p:cNvSpPr>
            <a:spLocks noGrp="1"/>
          </p:cNvSpPr>
          <p:nvPr>
            <p:ph type="title"/>
          </p:nvPr>
        </p:nvSpPr>
        <p:spPr/>
        <p:txBody>
          <a:bodyPr/>
          <a:lstStyle/>
          <a:p>
            <a:r>
              <a:rPr kumimoji="0" lang="de-DE" i="0" u="none" strike="noStrike" kern="1200" cap="all" spc="0" normalizeH="0" baseline="0" noProof="0" dirty="0">
                <a:ln>
                  <a:noFill/>
                </a:ln>
                <a:effectLst/>
                <a:uLnTx/>
                <a:uFillTx/>
                <a:ea typeface="+mj-ea"/>
                <a:cs typeface="Open Sans"/>
              </a:rPr>
              <a:t>Theorie: Frühere Forschungen zum Schreiben narrativer Texte mit KI</a:t>
            </a:r>
            <a:br>
              <a:rPr kumimoji="0" lang="de-DE" sz="1800" i="0" u="none" strike="noStrike" kern="1200" cap="all" spc="0" normalizeH="0" baseline="0" noProof="0" dirty="0">
                <a:ln>
                  <a:noFill/>
                </a:ln>
                <a:effectLst/>
                <a:uLnTx/>
                <a:uFillTx/>
                <a:ea typeface="+mj-ea"/>
                <a:cs typeface="Open Sans"/>
              </a:rPr>
            </a:br>
            <a:br>
              <a:rPr kumimoji="0" lang="de-DE" sz="1200" b="0" i="0" u="none" strike="noStrike" kern="1200" cap="all" spc="0" normalizeH="0" baseline="0" noProof="0" dirty="0">
                <a:ln>
                  <a:noFill/>
                </a:ln>
                <a:solidFill>
                  <a:srgbClr val="222222"/>
                </a:solidFill>
                <a:effectLst/>
                <a:uLnTx/>
                <a:uFillTx/>
                <a:latin typeface="Arial" panose="020B0604020202020204" pitchFamily="34" charset="0"/>
                <a:ea typeface="+mj-ea"/>
                <a:cs typeface="Open Sans"/>
              </a:rPr>
            </a:br>
            <a:endParaRPr lang="de-DE" dirty="0"/>
          </a:p>
        </p:txBody>
      </p:sp>
      <p:sp>
        <p:nvSpPr>
          <p:cNvPr id="3" name="Inhaltsplatzhalter 2">
            <a:extLst>
              <a:ext uri="{FF2B5EF4-FFF2-40B4-BE49-F238E27FC236}">
                <a16:creationId xmlns:a16="http://schemas.microsoft.com/office/drawing/2014/main" id="{0706E5BF-E518-49CF-B05D-647EBA33BCAF}"/>
              </a:ext>
            </a:extLst>
          </p:cNvPr>
          <p:cNvSpPr>
            <a:spLocks noGrp="1"/>
          </p:cNvSpPr>
          <p:nvPr>
            <p:ph idx="1"/>
          </p:nvPr>
        </p:nvSpPr>
        <p:spPr>
          <a:xfrm>
            <a:off x="474133" y="1417638"/>
            <a:ext cx="11260667" cy="5165723"/>
          </a:xfrm>
        </p:spPr>
        <p:txBody>
          <a:bodyPr>
            <a:noAutofit/>
          </a:bodyPr>
          <a:lstStyle/>
          <a:p>
            <a:r>
              <a:rPr lang="de-DE" sz="2000" dirty="0"/>
              <a:t>Bisher: Fokus auf die Maschinerie - Wie man selbstlernende Algorithmen entwickelt, um mit KI kreative Texte zu schreiben </a:t>
            </a:r>
            <a:r>
              <a:rPr lang="en-GB" sz="1200" dirty="0"/>
              <a:t>(Boden, 2009; for an overview see Oliveira, 2009) </a:t>
            </a:r>
            <a:br>
              <a:rPr lang="en-GB" sz="2000" dirty="0"/>
            </a:br>
            <a:endParaRPr lang="en-GB" sz="2000" dirty="0"/>
          </a:p>
          <a:p>
            <a:r>
              <a:rPr lang="de-DE" sz="2000" dirty="0"/>
              <a:t>Die Forschung über die </a:t>
            </a:r>
            <a:r>
              <a:rPr lang="de-DE" sz="2000" b="1" dirty="0"/>
              <a:t>menschliche Wahrnehmung </a:t>
            </a:r>
            <a:r>
              <a:rPr lang="de-DE" sz="2000" dirty="0"/>
              <a:t>und die </a:t>
            </a:r>
            <a:r>
              <a:rPr lang="de-DE" sz="2000" b="1" dirty="0"/>
              <a:t>Verhaltensreaktionen</a:t>
            </a:r>
            <a:r>
              <a:rPr lang="de-DE" sz="2000" dirty="0"/>
              <a:t> der Menschen auf solche Algorithmen ist weit weniger entwickelt </a:t>
            </a:r>
            <a:r>
              <a:rPr lang="en-GB" sz="1200" dirty="0"/>
              <a:t>(Köbis &amp; </a:t>
            </a:r>
            <a:r>
              <a:rPr lang="en-GB" sz="1200" dirty="0" err="1"/>
              <a:t>Mossink</a:t>
            </a:r>
            <a:r>
              <a:rPr lang="en-GB" sz="1200" dirty="0"/>
              <a:t>, 2021)</a:t>
            </a:r>
          </a:p>
          <a:p>
            <a:pPr marL="0" indent="0">
              <a:buNone/>
            </a:pPr>
            <a:endParaRPr lang="en-GB" sz="2000" dirty="0"/>
          </a:p>
          <a:p>
            <a:r>
              <a:rPr lang="de-DE" sz="2000" dirty="0">
                <a:latin typeface="+mj-lt"/>
              </a:rPr>
              <a:t>Im </a:t>
            </a:r>
            <a:r>
              <a:rPr lang="de-DE" sz="2000" b="1" dirty="0">
                <a:latin typeface="+mj-lt"/>
              </a:rPr>
              <a:t>Jahr 2000 </a:t>
            </a:r>
            <a:r>
              <a:rPr lang="de-DE" sz="2000" dirty="0">
                <a:latin typeface="+mj-lt"/>
              </a:rPr>
              <a:t>-&gt; Buch über </a:t>
            </a:r>
            <a:r>
              <a:rPr lang="de-DE" sz="2000" b="1" dirty="0">
                <a:latin typeface="+mj-lt"/>
              </a:rPr>
              <a:t>BRUTUS, eine Geschichten </a:t>
            </a:r>
            <a:br>
              <a:rPr lang="de-DE" sz="2000" b="1" dirty="0">
                <a:latin typeface="+mj-lt"/>
              </a:rPr>
            </a:br>
            <a:r>
              <a:rPr lang="de-DE" sz="2000" b="1" dirty="0">
                <a:latin typeface="+mj-lt"/>
              </a:rPr>
              <a:t>erzählende Maschine</a:t>
            </a:r>
            <a:r>
              <a:rPr lang="de-DE" sz="2000" dirty="0">
                <a:latin typeface="+mj-lt"/>
              </a:rPr>
              <a:t>, die noch nicht in der Lage war, </a:t>
            </a:r>
            <a:br>
              <a:rPr lang="de-DE" sz="2000" dirty="0">
                <a:latin typeface="+mj-lt"/>
              </a:rPr>
            </a:br>
            <a:r>
              <a:rPr lang="de-DE" sz="2000" dirty="0">
                <a:latin typeface="+mj-lt"/>
              </a:rPr>
              <a:t>vollständige Geschichten zu produzieren, um es mit den </a:t>
            </a:r>
            <a:br>
              <a:rPr lang="de-DE" sz="2000" dirty="0">
                <a:latin typeface="+mj-lt"/>
              </a:rPr>
            </a:br>
            <a:r>
              <a:rPr lang="de-DE" sz="2000" dirty="0">
                <a:latin typeface="+mj-lt"/>
              </a:rPr>
              <a:t>menschlichen Kreativitätsbewertungen aufzunehmen </a:t>
            </a:r>
            <a:br>
              <a:rPr lang="de-DE" sz="2000" dirty="0">
                <a:latin typeface="+mj-lt"/>
              </a:rPr>
            </a:br>
            <a:r>
              <a:rPr lang="en-GB" sz="1200" dirty="0">
                <a:latin typeface="+mj-lt"/>
              </a:rPr>
              <a:t>(Bringsjord and </a:t>
            </a:r>
            <a:r>
              <a:rPr lang="en-GB" sz="1200" dirty="0" err="1">
                <a:latin typeface="+mj-lt"/>
              </a:rPr>
              <a:t>Ferrucci</a:t>
            </a:r>
            <a:r>
              <a:rPr lang="en-GB" sz="1200" dirty="0">
                <a:latin typeface="+mj-lt"/>
              </a:rPr>
              <a:t>, 2000)</a:t>
            </a:r>
            <a:br>
              <a:rPr lang="en-GB" sz="2000" dirty="0">
                <a:latin typeface="+mj-lt"/>
              </a:rPr>
            </a:br>
            <a:endParaRPr lang="en-GB" sz="2000" dirty="0">
              <a:latin typeface="+mj-lt"/>
            </a:endParaRPr>
          </a:p>
          <a:p>
            <a:r>
              <a:rPr lang="de-DE" sz="2000" dirty="0">
                <a:latin typeface="+mj-lt"/>
              </a:rPr>
              <a:t>Turing-Test: Standard, mit dem untersucht wird, ob KI </a:t>
            </a:r>
            <a:br>
              <a:rPr lang="de-DE" sz="2000" dirty="0">
                <a:latin typeface="+mj-lt"/>
              </a:rPr>
            </a:br>
            <a:r>
              <a:rPr lang="de-DE" sz="2000" dirty="0">
                <a:latin typeface="+mj-lt"/>
              </a:rPr>
              <a:t>generiertes Verhalten von Menschen erkannt werden kann, </a:t>
            </a:r>
            <a:br>
              <a:rPr lang="de-DE" sz="2000" dirty="0">
                <a:latin typeface="+mj-lt"/>
              </a:rPr>
            </a:br>
            <a:r>
              <a:rPr lang="de-DE" sz="2000" dirty="0">
                <a:latin typeface="+mj-lt"/>
              </a:rPr>
              <a:t>wenn es mit von Menschen generiertem Verhalten verglichen wird</a:t>
            </a:r>
            <a:endParaRPr lang="en-GB" sz="2000" dirty="0"/>
          </a:p>
        </p:txBody>
      </p:sp>
      <p:sp>
        <p:nvSpPr>
          <p:cNvPr id="4" name="Fußzeilenplatzhalter 3">
            <a:extLst>
              <a:ext uri="{FF2B5EF4-FFF2-40B4-BE49-F238E27FC236}">
                <a16:creationId xmlns:a16="http://schemas.microsoft.com/office/drawing/2014/main" id="{3AC30034-01EE-4452-928E-29BE7CA2EE94}"/>
              </a:ext>
            </a:extLst>
          </p:cNvPr>
          <p:cNvSpPr>
            <a:spLocks noGrp="1"/>
          </p:cNvSpPr>
          <p:nvPr>
            <p:ph type="ftr" sz="quarter" idx="11"/>
          </p:nvPr>
        </p:nvSpPr>
        <p:spPr>
          <a:xfrm>
            <a:off x="474133" y="6400798"/>
            <a:ext cx="9117503" cy="365125"/>
          </a:xfrm>
        </p:spPr>
        <p:txBody>
          <a:bodyPr/>
          <a:lstStyle/>
          <a:p>
            <a:endParaRPr lang="de-DE" dirty="0"/>
          </a:p>
        </p:txBody>
      </p:sp>
      <p:pic>
        <p:nvPicPr>
          <p:cNvPr id="6" name="Inhaltsplatzhalter 4">
            <a:extLst>
              <a:ext uri="{FF2B5EF4-FFF2-40B4-BE49-F238E27FC236}">
                <a16:creationId xmlns:a16="http://schemas.microsoft.com/office/drawing/2014/main" id="{1B530185-992E-4CB6-B05F-6D16A77AE84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56096" y="3233932"/>
            <a:ext cx="3305189" cy="2206430"/>
          </a:xfrm>
          <a:prstGeom prst="rect">
            <a:avLst/>
          </a:prstGeom>
        </p:spPr>
      </p:pic>
    </p:spTree>
    <p:extLst>
      <p:ext uri="{BB962C8B-B14F-4D97-AF65-F5344CB8AC3E}">
        <p14:creationId xmlns:p14="http://schemas.microsoft.com/office/powerpoint/2010/main" val="365753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05A727-7A9F-42D2-BBA3-2EA9A347EADF}"/>
              </a:ext>
            </a:extLst>
          </p:cNvPr>
          <p:cNvSpPr>
            <a:spLocks noGrp="1"/>
          </p:cNvSpPr>
          <p:nvPr>
            <p:ph type="title"/>
          </p:nvPr>
        </p:nvSpPr>
        <p:spPr>
          <a:xfrm>
            <a:off x="474133" y="298861"/>
            <a:ext cx="11260667" cy="1369683"/>
          </a:xfrm>
        </p:spPr>
        <p:txBody>
          <a:bodyPr/>
          <a:lstStyle/>
          <a:p>
            <a:br>
              <a:rPr lang="en-GB" sz="1200" b="0" dirty="0"/>
            </a:br>
            <a:r>
              <a:rPr lang="de-DE" sz="2000" dirty="0"/>
              <a:t>Künstliche Intelligenz gegen Maya </a:t>
            </a:r>
            <a:r>
              <a:rPr lang="de-DE" sz="2000" dirty="0" err="1"/>
              <a:t>Angelou</a:t>
            </a:r>
            <a:r>
              <a:rPr lang="de-DE" sz="2000" dirty="0"/>
              <a:t>: Experimentelle Beweise dafür, dass Menschen nicht zwischen KI-generierter und von Menschen geschriebener Poesie unterscheiden können</a:t>
            </a:r>
            <a:r>
              <a:rPr lang="en-GB" sz="1200" b="0" dirty="0">
                <a:solidFill>
                  <a:schemeClr val="tx1"/>
                </a:solidFill>
              </a:rPr>
              <a:t> </a:t>
            </a:r>
            <a:r>
              <a:rPr lang="en-GB" sz="1200" b="0" dirty="0" err="1">
                <a:solidFill>
                  <a:schemeClr val="tx1"/>
                </a:solidFill>
              </a:rPr>
              <a:t>nils</a:t>
            </a:r>
            <a:r>
              <a:rPr lang="en-GB" sz="1200" b="0" dirty="0">
                <a:solidFill>
                  <a:schemeClr val="tx1"/>
                </a:solidFill>
              </a:rPr>
              <a:t> Köbis &amp; Luca </a:t>
            </a:r>
            <a:r>
              <a:rPr lang="en-GB" sz="1200" b="0" dirty="0" err="1">
                <a:solidFill>
                  <a:schemeClr val="tx1"/>
                </a:solidFill>
              </a:rPr>
              <a:t>Mossink</a:t>
            </a:r>
            <a:r>
              <a:rPr lang="en-GB" sz="1200" b="0" dirty="0">
                <a:solidFill>
                  <a:schemeClr val="tx1"/>
                </a:solidFill>
              </a:rPr>
              <a:t> (2021)</a:t>
            </a:r>
            <a:endParaRPr lang="de-DE" b="0" dirty="0">
              <a:solidFill>
                <a:schemeClr val="tx1"/>
              </a:solidFill>
            </a:endParaRPr>
          </a:p>
        </p:txBody>
      </p:sp>
      <p:sp>
        <p:nvSpPr>
          <p:cNvPr id="4" name="Fußzeilenplatzhalter 3">
            <a:extLst>
              <a:ext uri="{FF2B5EF4-FFF2-40B4-BE49-F238E27FC236}">
                <a16:creationId xmlns:a16="http://schemas.microsoft.com/office/drawing/2014/main" id="{197ECA2E-E059-4739-9B31-1D5ACCCA3E6B}"/>
              </a:ext>
            </a:extLst>
          </p:cNvPr>
          <p:cNvSpPr>
            <a:spLocks noGrp="1"/>
          </p:cNvSpPr>
          <p:nvPr>
            <p:ph type="ftr" sz="quarter" idx="11"/>
          </p:nvPr>
        </p:nvSpPr>
        <p:spPr/>
        <p:txBody>
          <a:bodyPr/>
          <a:lstStyle/>
          <a:p>
            <a:r>
              <a:rPr lang="de-DE" b="0" dirty="0"/>
              <a:t>Köbis &amp; </a:t>
            </a:r>
            <a:r>
              <a:rPr lang="de-DE" b="0" dirty="0" err="1"/>
              <a:t>Mossink</a:t>
            </a:r>
            <a:r>
              <a:rPr lang="de-DE" b="0" dirty="0"/>
              <a:t> (2021) </a:t>
            </a:r>
          </a:p>
        </p:txBody>
      </p:sp>
      <p:sp>
        <p:nvSpPr>
          <p:cNvPr id="7" name="Inhaltsplatzhalter 6">
            <a:extLst>
              <a:ext uri="{FF2B5EF4-FFF2-40B4-BE49-F238E27FC236}">
                <a16:creationId xmlns:a16="http://schemas.microsoft.com/office/drawing/2014/main" id="{E526C149-EA9C-4C59-8672-E99BA00C3FB1}"/>
              </a:ext>
            </a:extLst>
          </p:cNvPr>
          <p:cNvSpPr>
            <a:spLocks noGrp="1"/>
          </p:cNvSpPr>
          <p:nvPr>
            <p:ph idx="1"/>
          </p:nvPr>
        </p:nvSpPr>
        <p:spPr>
          <a:xfrm>
            <a:off x="556181" y="1417639"/>
            <a:ext cx="11178619" cy="4813480"/>
          </a:xfrm>
        </p:spPr>
        <p:txBody>
          <a:bodyPr vert="horz" lIns="0" tIns="0" rIns="0" bIns="0" rtlCol="0" anchor="t">
            <a:normAutofit fontScale="25000" lnSpcReduction="20000"/>
          </a:bodyPr>
          <a:lstStyle/>
          <a:p>
            <a:pPr marL="0" indent="0">
              <a:buNone/>
            </a:pPr>
            <a:endParaRPr lang="en-GB" sz="8000" dirty="0"/>
          </a:p>
          <a:p>
            <a:r>
              <a:rPr lang="de-DE" sz="8000" dirty="0"/>
              <a:t>Literatur-Laien können KI-generierte Gedichte nicht mehr perfekt von rein von Menschen geschriebenen Gedichten unterscheiden</a:t>
            </a:r>
            <a:br>
              <a:rPr lang="en-GB" sz="8000" dirty="0"/>
            </a:br>
            <a:endParaRPr lang="en-GB" sz="8000" dirty="0"/>
          </a:p>
          <a:p>
            <a:pPr marL="0" indent="0">
              <a:buNone/>
            </a:pPr>
            <a:r>
              <a:rPr lang="en-GB" sz="8000" dirty="0"/>
              <a:t> 	- </a:t>
            </a:r>
            <a:r>
              <a:rPr lang="de-DE" sz="8000" dirty="0"/>
              <a:t>Rein von den Teilnehmer*innen geschriebener Text-&gt; Der korrekte Ursprung der  	Gedichte wurde von den Teilnehmer*innen mit einer durchschnittlichen Genauigkeit von 	50,21% erkannt.</a:t>
            </a:r>
            <a:br>
              <a:rPr lang="en-GB" sz="8000" dirty="0"/>
            </a:br>
            <a:endParaRPr lang="en-GB" sz="8000" dirty="0"/>
          </a:p>
          <a:p>
            <a:pPr marL="0" indent="0">
              <a:buNone/>
            </a:pPr>
            <a:r>
              <a:rPr lang="en-GB" sz="8000" dirty="0"/>
              <a:t>	- </a:t>
            </a:r>
            <a:r>
              <a:rPr lang="de-DE" sz="8000" dirty="0"/>
              <a:t>Für Maya </a:t>
            </a:r>
            <a:r>
              <a:rPr lang="de-DE" sz="8000" err="1"/>
              <a:t>Angelou</a:t>
            </a:r>
            <a:r>
              <a:rPr lang="de-DE" sz="8000" dirty="0"/>
              <a:t> und Hermann Hesse -&gt; korrekte Herkunft der Gedichte wurden von 	den Teilnehmer*innen im HOTL-Treatment über dem Zufall identifiziert, aber nicht im 	HITL-Treatment (</a:t>
            </a:r>
            <a:r>
              <a:rPr lang="de-DE" sz="8000" i="1" dirty="0"/>
              <a:t>b</a:t>
            </a:r>
            <a:r>
              <a:rPr lang="de-DE" sz="8000" dirty="0"/>
              <a:t>= 0,10, </a:t>
            </a:r>
            <a:r>
              <a:rPr lang="de-DE" sz="8000" i="1" dirty="0"/>
              <a:t>SE </a:t>
            </a:r>
            <a:r>
              <a:rPr lang="de-DE" sz="8000" dirty="0"/>
              <a:t>= 0,09, </a:t>
            </a:r>
            <a:r>
              <a:rPr lang="de-DE" sz="8000" i="1" dirty="0"/>
              <a:t>Z </a:t>
            </a:r>
            <a:r>
              <a:rPr lang="de-DE" sz="8000" dirty="0"/>
              <a:t>= 1,06, </a:t>
            </a:r>
            <a:r>
              <a:rPr lang="de-DE" sz="8000" i="1" dirty="0"/>
              <a:t>p </a:t>
            </a:r>
            <a:r>
              <a:rPr lang="de-DE" sz="8000" dirty="0"/>
              <a:t>= 0,26)</a:t>
            </a:r>
          </a:p>
          <a:p>
            <a:pPr marL="0" indent="0">
              <a:buNone/>
            </a:pPr>
            <a:endParaRPr lang="en-GB" sz="8000" dirty="0"/>
          </a:p>
          <a:p>
            <a:r>
              <a:rPr lang="de-DE" sz="8000" dirty="0" err="1"/>
              <a:t>Forced</a:t>
            </a:r>
            <a:r>
              <a:rPr lang="de-DE" sz="8000" dirty="0"/>
              <a:t>-</a:t>
            </a:r>
            <a:r>
              <a:rPr lang="de-DE" sz="8000" dirty="0" err="1"/>
              <a:t>choice</a:t>
            </a:r>
            <a:r>
              <a:rPr lang="de-DE" sz="8000" dirty="0"/>
              <a:t>-Format -&gt; Weil die Teilnehmer*innen wussten, dass in jedem Paar ein Gedicht von einem menschlichen Autor und das andere von GPT-2 stammte</a:t>
            </a:r>
          </a:p>
          <a:p>
            <a:endParaRPr lang="de-DE" sz="8000" dirty="0"/>
          </a:p>
          <a:p>
            <a:r>
              <a:rPr lang="de-DE" sz="8000" dirty="0"/>
              <a:t>Die Teilnehmer*innen wurden für den Turing-Test bezahlt (0,50 Euro für einen richtig identifizierten Text)</a:t>
            </a:r>
            <a:br>
              <a:rPr lang="en-GB" sz="8000" dirty="0"/>
            </a:br>
            <a:endParaRPr lang="en-GB" sz="8000" dirty="0"/>
          </a:p>
          <a:p>
            <a:endParaRPr lang="en-GB" dirty="0"/>
          </a:p>
          <a:p>
            <a:endParaRPr lang="de-DE" dirty="0"/>
          </a:p>
        </p:txBody>
      </p:sp>
    </p:spTree>
    <p:extLst>
      <p:ext uri="{BB962C8B-B14F-4D97-AF65-F5344CB8AC3E}">
        <p14:creationId xmlns:p14="http://schemas.microsoft.com/office/powerpoint/2010/main" val="41376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7853137D-2AF7-429C-89A4-0BD0AC9929F5}"/>
              </a:ext>
            </a:extLst>
          </p:cNvPr>
          <p:cNvSpPr>
            <a:spLocks noGrp="1"/>
          </p:cNvSpPr>
          <p:nvPr>
            <p:ph type="ftr" sz="quarter" idx="11"/>
          </p:nvPr>
        </p:nvSpPr>
        <p:spPr/>
        <p:txBody>
          <a:bodyPr/>
          <a:lstStyle/>
          <a:p>
            <a:r>
              <a:rPr lang="de-DE" b="0" dirty="0" err="1">
                <a:ea typeface="Open Sans"/>
              </a:rPr>
              <a:t>Gunser</a:t>
            </a:r>
            <a:r>
              <a:rPr lang="de-DE" b="0" dirty="0">
                <a:ea typeface="Open Sans"/>
              </a:rPr>
              <a:t> et al. (2022)</a:t>
            </a:r>
          </a:p>
        </p:txBody>
      </p:sp>
      <p:sp>
        <p:nvSpPr>
          <p:cNvPr id="9" name="Titel 1">
            <a:extLst>
              <a:ext uri="{FF2B5EF4-FFF2-40B4-BE49-F238E27FC236}">
                <a16:creationId xmlns:a16="http://schemas.microsoft.com/office/drawing/2014/main" id="{786DF0B2-C551-53E5-738B-7E735E98EA97}"/>
              </a:ext>
            </a:extLst>
          </p:cNvPr>
          <p:cNvSpPr>
            <a:spLocks noGrp="1"/>
          </p:cNvSpPr>
          <p:nvPr>
            <p:ph type="title"/>
          </p:nvPr>
        </p:nvSpPr>
        <p:spPr>
          <a:xfrm>
            <a:off x="474133" y="274638"/>
            <a:ext cx="11260667" cy="909585"/>
          </a:xfrm>
        </p:spPr>
        <p:txBody>
          <a:bodyPr/>
          <a:lstStyle/>
          <a:p>
            <a:r>
              <a:rPr lang="de-DE" sz="2000" i="0" dirty="0">
                <a:effectLst/>
              </a:rPr>
              <a:t>Der Dichter: Wie gut sind die subjektive Glaubwürdigkeit und die stilistische Qualität literarischer Kurztexte, die mit einem Werkzeug der künstlichen Intelligenz geschrieben wurden, im Vergleich zu Texten, die von menschlichen Autoren verfasst wurden?</a:t>
            </a:r>
            <a:br>
              <a:rPr lang="de-DE" sz="1200" b="0" i="0" dirty="0">
                <a:solidFill>
                  <a:srgbClr val="222222"/>
                </a:solidFill>
                <a:effectLst/>
                <a:latin typeface="Arial" panose="020B0604020202020204" pitchFamily="34" charset="0"/>
              </a:rPr>
            </a:br>
            <a:r>
              <a:rPr lang="de-DE" sz="1200" b="0" i="0" dirty="0">
                <a:solidFill>
                  <a:srgbClr val="222222"/>
                </a:solidFill>
                <a:effectLst/>
                <a:latin typeface="Arial" panose="020B0604020202020204" pitchFamily="34" charset="0"/>
              </a:rPr>
              <a:t>Vivian Emily Gunser, Steffen Gottschling, Birgit Brucker, Sandra Richter, Dîlan Canan Çakir &amp; Peter Gerjets (2022)</a:t>
            </a:r>
            <a:endParaRPr lang="de-DE" sz="2000" dirty="0"/>
          </a:p>
        </p:txBody>
      </p:sp>
      <p:grpSp>
        <p:nvGrpSpPr>
          <p:cNvPr id="13" name="Gruppieren 12">
            <a:extLst>
              <a:ext uri="{FF2B5EF4-FFF2-40B4-BE49-F238E27FC236}">
                <a16:creationId xmlns:a16="http://schemas.microsoft.com/office/drawing/2014/main" id="{C25E0DB4-E2FD-A88B-8436-956B830C5641}"/>
              </a:ext>
            </a:extLst>
          </p:cNvPr>
          <p:cNvGrpSpPr/>
          <p:nvPr/>
        </p:nvGrpSpPr>
        <p:grpSpPr>
          <a:xfrm>
            <a:off x="474133" y="2158562"/>
            <a:ext cx="7004445" cy="3941855"/>
            <a:chOff x="360631" y="4825688"/>
            <a:chExt cx="3330542" cy="1874312"/>
          </a:xfrm>
        </p:grpSpPr>
        <p:pic>
          <p:nvPicPr>
            <p:cNvPr id="14" name="Grafik 13">
              <a:extLst>
                <a:ext uri="{FF2B5EF4-FFF2-40B4-BE49-F238E27FC236}">
                  <a16:creationId xmlns:a16="http://schemas.microsoft.com/office/drawing/2014/main" id="{1C2193D3-D10A-BD5A-89B7-6F715E61E3C0}"/>
                </a:ext>
              </a:extLst>
            </p:cNvPr>
            <p:cNvPicPr>
              <a:picLocks noChangeAspect="1"/>
            </p:cNvPicPr>
            <p:nvPr/>
          </p:nvPicPr>
          <p:blipFill rotWithShape="1">
            <a:blip r:embed="rId3"/>
            <a:srcRect t="12995"/>
            <a:stretch/>
          </p:blipFill>
          <p:spPr>
            <a:xfrm>
              <a:off x="360631" y="5075836"/>
              <a:ext cx="3330542" cy="1624164"/>
            </a:xfrm>
            <a:prstGeom prst="rect">
              <a:avLst/>
            </a:prstGeom>
          </p:spPr>
        </p:pic>
        <p:sp>
          <p:nvSpPr>
            <p:cNvPr id="15" name="Textfeld 14">
              <a:extLst>
                <a:ext uri="{FF2B5EF4-FFF2-40B4-BE49-F238E27FC236}">
                  <a16:creationId xmlns:a16="http://schemas.microsoft.com/office/drawing/2014/main" id="{4CBD96DF-81C7-98B9-DBEB-0281FF015859}"/>
                </a:ext>
              </a:extLst>
            </p:cNvPr>
            <p:cNvSpPr txBox="1"/>
            <p:nvPr/>
          </p:nvSpPr>
          <p:spPr>
            <a:xfrm>
              <a:off x="402621" y="4825688"/>
              <a:ext cx="1044000" cy="227475"/>
            </a:xfrm>
            <a:prstGeom prst="rect">
              <a:avLst/>
            </a:prstGeom>
            <a:solidFill>
              <a:schemeClr val="bg1"/>
            </a:solidFill>
          </p:spPr>
          <p:txBody>
            <a:bodyPr wrap="square" lIns="0" tIns="0" rIns="0" bIns="0" rtlCol="0">
              <a:spAutoFit/>
            </a:bodyPr>
            <a:lstStyle/>
            <a:p>
              <a:pPr>
                <a:lnSpc>
                  <a:spcPct val="114000"/>
                </a:lnSpc>
                <a:spcAft>
                  <a:spcPts val="300"/>
                </a:spcAft>
              </a:pPr>
              <a:r>
                <a:rPr lang="de-DE" sz="1600" b="1" dirty="0">
                  <a:solidFill>
                    <a:srgbClr val="0070C0"/>
                  </a:solidFill>
                  <a:latin typeface="Open Sans SemiBold" panose="020B0606030504020204" pitchFamily="34" charset="0"/>
                  <a:ea typeface="Open Sans SemiBold" panose="020B0606030504020204" pitchFamily="34" charset="0"/>
                  <a:cs typeface="Open Sans SemiBold" panose="020B0606030504020204" pitchFamily="34" charset="0"/>
                </a:rPr>
                <a:t>Original-Fortsetzung</a:t>
              </a:r>
              <a:r>
                <a:rPr lang="de-DE" sz="1400" b="1" dirty="0">
                  <a:solidFill>
                    <a:schemeClr val="tx2"/>
                  </a:solidFill>
                  <a:latin typeface="Open Sans"/>
                  <a:cs typeface="Open Sans"/>
                </a:rPr>
                <a:t> </a:t>
              </a:r>
              <a:r>
                <a:rPr lang="de-DE" sz="1200" dirty="0">
                  <a:solidFill>
                    <a:schemeClr val="tx2"/>
                  </a:solidFill>
                  <a:latin typeface="Open Sans"/>
                  <a:cs typeface="Open Sans"/>
                </a:rPr>
                <a:t>(Studie 2)</a:t>
              </a:r>
              <a:endParaRPr lang="de-DE" sz="1400" dirty="0">
                <a:solidFill>
                  <a:schemeClr val="tx2"/>
                </a:solidFill>
                <a:latin typeface="Open Sans"/>
                <a:cs typeface="Open Sans"/>
              </a:endParaRPr>
            </a:p>
          </p:txBody>
        </p:sp>
        <p:sp>
          <p:nvSpPr>
            <p:cNvPr id="16" name="Textfeld 15">
              <a:extLst>
                <a:ext uri="{FF2B5EF4-FFF2-40B4-BE49-F238E27FC236}">
                  <a16:creationId xmlns:a16="http://schemas.microsoft.com/office/drawing/2014/main" id="{4D6C4D72-0233-C7C1-D38E-AF2B8C748DFD}"/>
                </a:ext>
              </a:extLst>
            </p:cNvPr>
            <p:cNvSpPr txBox="1"/>
            <p:nvPr/>
          </p:nvSpPr>
          <p:spPr>
            <a:xfrm>
              <a:off x="1541069" y="4835913"/>
              <a:ext cx="1044000" cy="204882"/>
            </a:xfrm>
            <a:prstGeom prst="rect">
              <a:avLst/>
            </a:prstGeom>
            <a:solidFill>
              <a:schemeClr val="bg1"/>
            </a:solidFill>
          </p:spPr>
          <p:txBody>
            <a:bodyPr wrap="square" lIns="0" tIns="0" rIns="0" bIns="0" rtlCol="0">
              <a:spAutoFit/>
            </a:bodyPr>
            <a:lstStyle>
              <a:defPPr>
                <a:defRPr lang="de-DE"/>
              </a:defPPr>
              <a:lvl1pPr>
                <a:lnSpc>
                  <a:spcPct val="130000"/>
                </a:lnSpc>
                <a:spcAft>
                  <a:spcPts val="300"/>
                </a:spcAft>
                <a:defRPr sz="700" b="1">
                  <a:solidFill>
                    <a:schemeClr val="tx2"/>
                  </a:solidFill>
                  <a:latin typeface="Open Sans"/>
                  <a:cs typeface="Open Sans"/>
                </a:defRPr>
              </a:lvl1pPr>
            </a:lstStyle>
            <a:p>
              <a:pPr>
                <a:lnSpc>
                  <a:spcPct val="100000"/>
                </a:lnSpc>
                <a:spcAft>
                  <a:spcPts val="100"/>
                </a:spcAft>
              </a:pPr>
              <a:r>
                <a:rPr lang="de-DE" sz="1600" dirty="0">
                  <a:latin typeface="Open Sans SemiBold" panose="020B0606030504020204" pitchFamily="34" charset="0"/>
                  <a:ea typeface="Open Sans SemiBold" panose="020B0606030504020204" pitchFamily="34" charset="0"/>
                  <a:cs typeface="Open Sans SemiBold" panose="020B0606030504020204" pitchFamily="34" charset="0"/>
                </a:rPr>
                <a:t>Amateur Fortsetzung </a:t>
              </a:r>
              <a:r>
                <a:rPr lang="de-DE" sz="1200" b="0" dirty="0"/>
                <a:t>(Studie 1)</a:t>
              </a:r>
              <a:endParaRPr lang="de-DE" sz="1400" b="0" dirty="0"/>
            </a:p>
          </p:txBody>
        </p:sp>
        <p:sp>
          <p:nvSpPr>
            <p:cNvPr id="17" name="Textfeld 16">
              <a:extLst>
                <a:ext uri="{FF2B5EF4-FFF2-40B4-BE49-F238E27FC236}">
                  <a16:creationId xmlns:a16="http://schemas.microsoft.com/office/drawing/2014/main" id="{8FF96EE2-A9EB-45F4-8505-A6105C6F0BB3}"/>
                </a:ext>
              </a:extLst>
            </p:cNvPr>
            <p:cNvSpPr txBox="1"/>
            <p:nvPr/>
          </p:nvSpPr>
          <p:spPr>
            <a:xfrm>
              <a:off x="2672163" y="4834800"/>
              <a:ext cx="1000468" cy="125308"/>
            </a:xfrm>
            <a:prstGeom prst="rect">
              <a:avLst/>
            </a:prstGeom>
            <a:solidFill>
              <a:schemeClr val="bg1"/>
            </a:solidFill>
          </p:spPr>
          <p:txBody>
            <a:bodyPr wrap="square" lIns="0" tIns="0" rIns="0" bIns="0" rtlCol="0">
              <a:spAutoFit/>
            </a:bodyPr>
            <a:lstStyle>
              <a:defPPr>
                <a:defRPr lang="de-DE"/>
              </a:defPPr>
              <a:lvl1pPr>
                <a:lnSpc>
                  <a:spcPct val="130000"/>
                </a:lnSpc>
                <a:spcAft>
                  <a:spcPts val="300"/>
                </a:spcAft>
                <a:defRPr sz="700" b="1">
                  <a:solidFill>
                    <a:schemeClr val="tx2"/>
                  </a:solidFill>
                  <a:latin typeface="Open Sans"/>
                  <a:cs typeface="Open Sans"/>
                </a:defRPr>
              </a:lvl1pPr>
            </a:lstStyle>
            <a:p>
              <a:pPr>
                <a:lnSpc>
                  <a:spcPct val="114000"/>
                </a:lnSpc>
              </a:pPr>
              <a:r>
                <a:rPr lang="de-DE" sz="1600">
                  <a:solidFill>
                    <a:srgbClr val="7030A0"/>
                  </a:solidFill>
                  <a:latin typeface="Open Sans SemiBold" panose="020B0606030504020204" pitchFamily="34" charset="0"/>
                  <a:ea typeface="Open Sans SemiBold" panose="020B0606030504020204" pitchFamily="34" charset="0"/>
                  <a:cs typeface="Open Sans SemiBold" panose="020B0606030504020204" pitchFamily="34" charset="0"/>
                </a:rPr>
                <a:t>KI- Fortsetzung</a:t>
              </a:r>
            </a:p>
          </p:txBody>
        </p:sp>
      </p:grpSp>
      <p:grpSp>
        <p:nvGrpSpPr>
          <p:cNvPr id="25" name="Gruppieren 24">
            <a:extLst>
              <a:ext uri="{FF2B5EF4-FFF2-40B4-BE49-F238E27FC236}">
                <a16:creationId xmlns:a16="http://schemas.microsoft.com/office/drawing/2014/main" id="{07C2FC56-0AF7-6BE4-6455-CA103819EA85}"/>
              </a:ext>
            </a:extLst>
          </p:cNvPr>
          <p:cNvGrpSpPr/>
          <p:nvPr/>
        </p:nvGrpSpPr>
        <p:grpSpPr>
          <a:xfrm>
            <a:off x="8017654" y="2158562"/>
            <a:ext cx="3147963" cy="3900416"/>
            <a:chOff x="667252" y="1989832"/>
            <a:chExt cx="3147963" cy="3900416"/>
          </a:xfrm>
        </p:grpSpPr>
        <p:grpSp>
          <p:nvGrpSpPr>
            <p:cNvPr id="18" name="Gruppieren 17">
              <a:extLst>
                <a:ext uri="{FF2B5EF4-FFF2-40B4-BE49-F238E27FC236}">
                  <a16:creationId xmlns:a16="http://schemas.microsoft.com/office/drawing/2014/main" id="{65D5EB48-06C4-7025-C093-1AFB73BFD566}"/>
                </a:ext>
              </a:extLst>
            </p:cNvPr>
            <p:cNvGrpSpPr/>
            <p:nvPr/>
          </p:nvGrpSpPr>
          <p:grpSpPr>
            <a:xfrm>
              <a:off x="667252" y="1989832"/>
              <a:ext cx="3147963" cy="3900416"/>
              <a:chOff x="941341" y="3336275"/>
              <a:chExt cx="3147963" cy="3900416"/>
            </a:xfrm>
          </p:grpSpPr>
          <p:sp>
            <p:nvSpPr>
              <p:cNvPr id="19" name="Rechteck: abgerundete Ecken 28">
                <a:extLst>
                  <a:ext uri="{FF2B5EF4-FFF2-40B4-BE49-F238E27FC236}">
                    <a16:creationId xmlns:a16="http://schemas.microsoft.com/office/drawing/2014/main" id="{664CE5A4-63DF-41B6-3666-4BB8BA52E28F}"/>
                  </a:ext>
                </a:extLst>
              </p:cNvPr>
              <p:cNvSpPr/>
              <p:nvPr/>
            </p:nvSpPr>
            <p:spPr>
              <a:xfrm>
                <a:off x="941341" y="3336275"/>
                <a:ext cx="3147963" cy="1107796"/>
              </a:xfrm>
              <a:prstGeom prst="roundRect">
                <a:avLst/>
              </a:prstGeom>
              <a:solidFill>
                <a:srgbClr val="FFC499"/>
              </a:solidFill>
              <a:ln w="12700">
                <a:noFill/>
              </a:ln>
              <a:effectLst/>
            </p:spPr>
            <p:style>
              <a:lnRef idx="1">
                <a:schemeClr val="accent1"/>
              </a:lnRef>
              <a:fillRef idx="3">
                <a:schemeClr val="accent1"/>
              </a:fillRef>
              <a:effectRef idx="2">
                <a:schemeClr val="accent1"/>
              </a:effectRef>
              <a:fontRef idx="minor">
                <a:schemeClr val="lt1"/>
              </a:fontRef>
            </p:style>
            <p:txBody>
              <a:bodyPr lIns="22827" tIns="0" rIns="22827" bIns="11414" rtlCol="0" anchor="ctr" anchorCtr="0"/>
              <a:lstStyle/>
              <a:p>
                <a:pPr algn="ctr"/>
                <a:r>
                  <a:rPr lang="de-DE" sz="1600" b="1" dirty="0">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rPr>
                  <a:t>Fortsetzung in korrekte Kategorie einordnen</a:t>
                </a:r>
              </a:p>
              <a:p>
                <a:pPr algn="ctr"/>
                <a:r>
                  <a:rPr lang="de-DE" sz="1600" dirty="0">
                    <a:solidFill>
                      <a:schemeClr val="tx2"/>
                    </a:solidFill>
                  </a:rPr>
                  <a:t>(Amateur/Original/KI)</a:t>
                </a:r>
              </a:p>
            </p:txBody>
          </p:sp>
          <p:sp>
            <p:nvSpPr>
              <p:cNvPr id="20" name="Pfeil: nach rechts 34">
                <a:extLst>
                  <a:ext uri="{FF2B5EF4-FFF2-40B4-BE49-F238E27FC236}">
                    <a16:creationId xmlns:a16="http://schemas.microsoft.com/office/drawing/2014/main" id="{5CEF7C83-0000-DD64-5090-2AC994AB4DDD}"/>
                  </a:ext>
                </a:extLst>
              </p:cNvPr>
              <p:cNvSpPr/>
              <p:nvPr/>
            </p:nvSpPr>
            <p:spPr>
              <a:xfrm rot="5400000">
                <a:off x="2326994" y="5907732"/>
                <a:ext cx="376655" cy="435295"/>
              </a:xfrm>
              <a:prstGeom prst="rightArrow">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lIns="22827" tIns="11414" rIns="22827" bIns="11414" rtlCol="0" anchor="ctr"/>
              <a:lstStyle/>
              <a:p>
                <a:pPr algn="ctr"/>
                <a:endParaRPr lang="de-DE"/>
              </a:p>
            </p:txBody>
          </p:sp>
          <p:sp>
            <p:nvSpPr>
              <p:cNvPr id="21" name="Rechteck: abgerundete Ecken 67">
                <a:extLst>
                  <a:ext uri="{FF2B5EF4-FFF2-40B4-BE49-F238E27FC236}">
                    <a16:creationId xmlns:a16="http://schemas.microsoft.com/office/drawing/2014/main" id="{C8CEBC79-010E-1B3C-A834-66B3E1FF5F7D}"/>
                  </a:ext>
                </a:extLst>
              </p:cNvPr>
              <p:cNvSpPr/>
              <p:nvPr/>
            </p:nvSpPr>
            <p:spPr>
              <a:xfrm>
                <a:off x="941341" y="5014068"/>
                <a:ext cx="3147962" cy="826313"/>
              </a:xfrm>
              <a:prstGeom prst="roundRect">
                <a:avLst/>
              </a:prstGeom>
              <a:solidFill>
                <a:srgbClr val="FFC499"/>
              </a:solidFill>
              <a:ln w="12700">
                <a:noFill/>
              </a:ln>
              <a:effectLst/>
            </p:spPr>
            <p:style>
              <a:lnRef idx="1">
                <a:schemeClr val="accent1"/>
              </a:lnRef>
              <a:fillRef idx="3">
                <a:schemeClr val="accent1"/>
              </a:fillRef>
              <a:effectRef idx="2">
                <a:schemeClr val="accent1"/>
              </a:effectRef>
              <a:fontRef idx="minor">
                <a:schemeClr val="lt1"/>
              </a:fontRef>
            </p:style>
            <p:txBody>
              <a:bodyPr lIns="22827" tIns="0" rIns="22827" bIns="11414" rtlCol="0" anchor="ctr" anchorCtr="0"/>
              <a:lstStyle/>
              <a:p>
                <a:pPr algn="ctr"/>
                <a:r>
                  <a:rPr lang="de-DE" sz="1600" b="1" dirty="0">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rPr>
                  <a:t>Zuversicht in Entscheidung </a:t>
                </a:r>
                <a:r>
                  <a:rPr lang="de-DE" sz="1600" dirty="0">
                    <a:solidFill>
                      <a:schemeClr val="tx2"/>
                    </a:solidFill>
                  </a:rPr>
                  <a:t>(Amateur/Original/KI)</a:t>
                </a:r>
              </a:p>
            </p:txBody>
          </p:sp>
          <p:sp>
            <p:nvSpPr>
              <p:cNvPr id="22" name="Rechteck: abgerundete Ecken 69">
                <a:extLst>
                  <a:ext uri="{FF2B5EF4-FFF2-40B4-BE49-F238E27FC236}">
                    <a16:creationId xmlns:a16="http://schemas.microsoft.com/office/drawing/2014/main" id="{5646DEBE-94A9-D400-D15D-D60F29FA99CE}"/>
                  </a:ext>
                </a:extLst>
              </p:cNvPr>
              <p:cNvSpPr/>
              <p:nvPr/>
            </p:nvSpPr>
            <p:spPr>
              <a:xfrm>
                <a:off x="941342" y="6410378"/>
                <a:ext cx="3147962" cy="826313"/>
              </a:xfrm>
              <a:prstGeom prst="roundRect">
                <a:avLst/>
              </a:prstGeom>
              <a:solidFill>
                <a:srgbClr val="FFC499"/>
              </a:solidFill>
              <a:ln w="12700">
                <a:noFill/>
              </a:ln>
              <a:effectLst/>
            </p:spPr>
            <p:style>
              <a:lnRef idx="1">
                <a:schemeClr val="accent1"/>
              </a:lnRef>
              <a:fillRef idx="3">
                <a:schemeClr val="accent1"/>
              </a:fillRef>
              <a:effectRef idx="2">
                <a:schemeClr val="accent1"/>
              </a:effectRef>
              <a:fontRef idx="minor">
                <a:schemeClr val="lt1"/>
              </a:fontRef>
            </p:style>
            <p:txBody>
              <a:bodyPr lIns="22827" tIns="0" rIns="22827" bIns="11414" rtlCol="0" anchor="ctr" anchorCtr="0"/>
              <a:lstStyle/>
              <a:p>
                <a:pPr algn="ctr"/>
                <a:r>
                  <a:rPr lang="de-DE" sz="1600" b="1">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rPr>
                  <a:t>Bewertung der </a:t>
                </a:r>
              </a:p>
              <a:p>
                <a:pPr algn="ctr"/>
                <a:r>
                  <a:rPr lang="de-DE" sz="1600" b="1">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rPr>
                  <a:t>stilistischen Qualität</a:t>
                </a:r>
              </a:p>
            </p:txBody>
          </p:sp>
        </p:grpSp>
        <p:sp>
          <p:nvSpPr>
            <p:cNvPr id="24" name="Pfeil: nach rechts 34">
              <a:extLst>
                <a:ext uri="{FF2B5EF4-FFF2-40B4-BE49-F238E27FC236}">
                  <a16:creationId xmlns:a16="http://schemas.microsoft.com/office/drawing/2014/main" id="{95B7207F-507B-F312-3812-92AFD2A4024A}"/>
                </a:ext>
              </a:extLst>
            </p:cNvPr>
            <p:cNvSpPr/>
            <p:nvPr/>
          </p:nvSpPr>
          <p:spPr>
            <a:xfrm rot="5400000">
              <a:off x="2052905" y="3172202"/>
              <a:ext cx="376655" cy="435295"/>
            </a:xfrm>
            <a:prstGeom prst="rightArrow">
              <a:avLst/>
            </a:prstGeom>
            <a:solidFill>
              <a:schemeClr val="bg2"/>
            </a:solidFill>
            <a:ln w="12700">
              <a:noFill/>
            </a:ln>
            <a:effectLst/>
          </p:spPr>
          <p:style>
            <a:lnRef idx="1">
              <a:schemeClr val="accent1"/>
            </a:lnRef>
            <a:fillRef idx="3">
              <a:schemeClr val="accent1"/>
            </a:fillRef>
            <a:effectRef idx="2">
              <a:schemeClr val="accent1"/>
            </a:effectRef>
            <a:fontRef idx="minor">
              <a:schemeClr val="lt1"/>
            </a:fontRef>
          </p:style>
          <p:txBody>
            <a:bodyPr lIns="22827" tIns="11414" rIns="22827" bIns="11414" rtlCol="0" anchor="ctr"/>
            <a:lstStyle/>
            <a:p>
              <a:pPr algn="ctr"/>
              <a:endParaRPr lang="de-DE"/>
            </a:p>
          </p:txBody>
        </p:sp>
      </p:grpSp>
    </p:spTree>
    <p:extLst>
      <p:ext uri="{BB962C8B-B14F-4D97-AF65-F5344CB8AC3E}">
        <p14:creationId xmlns:p14="http://schemas.microsoft.com/office/powerpoint/2010/main" val="4120508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7853137D-2AF7-429C-89A4-0BD0AC9929F5}"/>
              </a:ext>
            </a:extLst>
          </p:cNvPr>
          <p:cNvSpPr>
            <a:spLocks noGrp="1"/>
          </p:cNvSpPr>
          <p:nvPr>
            <p:ph type="ftr" sz="quarter" idx="11"/>
          </p:nvPr>
        </p:nvSpPr>
        <p:spPr/>
        <p:txBody>
          <a:bodyPr/>
          <a:lstStyle/>
          <a:p>
            <a:r>
              <a:rPr lang="de-DE" b="0" dirty="0" err="1">
                <a:ea typeface="Open Sans"/>
              </a:rPr>
              <a:t>Gunser</a:t>
            </a:r>
            <a:r>
              <a:rPr lang="de-DE" b="0" dirty="0">
                <a:ea typeface="Open Sans"/>
              </a:rPr>
              <a:t> Et. Al (2022)</a:t>
            </a:r>
            <a:endParaRPr lang="de-DE" dirty="0">
              <a:ea typeface="Open Sans"/>
            </a:endParaRPr>
          </a:p>
        </p:txBody>
      </p:sp>
      <p:sp>
        <p:nvSpPr>
          <p:cNvPr id="2" name="Inhaltsplatzhalter 2">
            <a:extLst>
              <a:ext uri="{FF2B5EF4-FFF2-40B4-BE49-F238E27FC236}">
                <a16:creationId xmlns:a16="http://schemas.microsoft.com/office/drawing/2014/main" id="{5ED412A8-DE9F-FB64-0AC6-374F3851B648}"/>
              </a:ext>
            </a:extLst>
          </p:cNvPr>
          <p:cNvSpPr>
            <a:spLocks noGrp="1"/>
          </p:cNvSpPr>
          <p:nvPr>
            <p:ph idx="1"/>
          </p:nvPr>
        </p:nvSpPr>
        <p:spPr>
          <a:xfrm>
            <a:off x="474133" y="1184223"/>
            <a:ext cx="10103152" cy="4538122"/>
          </a:xfrm>
        </p:spPr>
        <p:txBody>
          <a:bodyPr>
            <a:normAutofit/>
          </a:bodyPr>
          <a:lstStyle/>
          <a:p>
            <a:pPr>
              <a:lnSpc>
                <a:spcPct val="110000"/>
              </a:lnSpc>
              <a:spcBef>
                <a:spcPts val="0"/>
              </a:spcBef>
              <a:spcAft>
                <a:spcPts val="600"/>
              </a:spcAft>
            </a:pPr>
            <a:r>
              <a:rPr lang="de-DE" sz="1800" dirty="0"/>
              <a:t>Amateur- und originale Fortsetzungen wurden als besser geschrieben, interessanter, faszinierender, inspirierender und ästhetischer wahrgenommen. (</a:t>
            </a:r>
            <a:r>
              <a:rPr lang="de-DE" sz="1800" i="1" dirty="0"/>
              <a:t>p</a:t>
            </a:r>
            <a:r>
              <a:rPr lang="de-DE" sz="1800" dirty="0"/>
              <a:t> &lt; .001 für alle Kriterien)</a:t>
            </a:r>
          </a:p>
          <a:p>
            <a:pPr>
              <a:lnSpc>
                <a:spcPct val="110000"/>
              </a:lnSpc>
              <a:spcBef>
                <a:spcPts val="0"/>
              </a:spcBef>
              <a:spcAft>
                <a:spcPts val="600"/>
              </a:spcAft>
            </a:pPr>
            <a:r>
              <a:rPr lang="de-DE" sz="1800" dirty="0"/>
              <a:t>hohe Verwechslungsrate von </a:t>
            </a:r>
            <a:r>
              <a:rPr lang="de-DE" sz="1800" b="1" dirty="0">
                <a:latin typeface="Open Sans SemiBold" panose="020B0606030504020204" pitchFamily="34" charset="0"/>
                <a:ea typeface="Open Sans SemiBold" panose="020B0606030504020204" pitchFamily="34" charset="0"/>
                <a:cs typeface="Open Sans SemiBold" panose="020B0606030504020204" pitchFamily="34" charset="0"/>
              </a:rPr>
              <a:t>ca. 40% </a:t>
            </a:r>
            <a:r>
              <a:rPr lang="de-DE" sz="1800" dirty="0"/>
              <a:t>und niedrige Confidence (</a:t>
            </a:r>
            <a:r>
              <a:rPr lang="de-DE" sz="1800" b="1" dirty="0">
                <a:latin typeface="Open Sans SemiBold" panose="020B0606030504020204" pitchFamily="34" charset="0"/>
                <a:ea typeface="Open Sans SemiBold" panose="020B0606030504020204" pitchFamily="34" charset="0"/>
                <a:cs typeface="Open Sans SemiBold" panose="020B0606030504020204" pitchFamily="34" charset="0"/>
              </a:rPr>
              <a:t>Turing Test</a:t>
            </a:r>
            <a:r>
              <a:rPr lang="de-DE" sz="1800" dirty="0"/>
              <a:t>) </a:t>
            </a:r>
          </a:p>
          <a:p>
            <a:pPr>
              <a:lnSpc>
                <a:spcPct val="110000"/>
              </a:lnSpc>
              <a:spcBef>
                <a:spcPts val="0"/>
              </a:spcBef>
              <a:spcAft>
                <a:spcPts val="600"/>
              </a:spcAft>
            </a:pPr>
            <a:r>
              <a:rPr lang="de-DE" sz="1800" dirty="0"/>
              <a:t>Teilnehmer*innen konnten ihre Performance </a:t>
            </a:r>
            <a:br>
              <a:rPr lang="de-DE" sz="1800" dirty="0"/>
            </a:br>
            <a:r>
              <a:rPr lang="de-DE" sz="1800" dirty="0"/>
              <a:t>bei KI-basierten Fortsetzungen schlechter </a:t>
            </a:r>
            <a:br>
              <a:rPr lang="de-DE" sz="1800" dirty="0"/>
            </a:br>
            <a:r>
              <a:rPr lang="de-DE" sz="1800" dirty="0"/>
              <a:t>einschätzen als bei Originalen</a:t>
            </a:r>
          </a:p>
          <a:p>
            <a:pPr>
              <a:lnSpc>
                <a:spcPct val="110000"/>
              </a:lnSpc>
              <a:spcBef>
                <a:spcPts val="0"/>
              </a:spcBef>
              <a:spcAft>
                <a:spcPts val="600"/>
              </a:spcAft>
            </a:pPr>
            <a:endParaRPr lang="de-DE" sz="1800" dirty="0"/>
          </a:p>
          <a:p>
            <a:pPr>
              <a:lnSpc>
                <a:spcPct val="110000"/>
              </a:lnSpc>
              <a:spcBef>
                <a:spcPts val="0"/>
              </a:spcBef>
              <a:spcAft>
                <a:spcPts val="600"/>
              </a:spcAft>
              <a:buFont typeface="Wingdings" pitchFamily="2" charset="2"/>
              <a:buChar char="Ø"/>
            </a:pPr>
            <a:r>
              <a:rPr lang="de-DE" sz="1800" b="1" dirty="0">
                <a:latin typeface="Open Sans SemiBold" panose="020B0606030504020204" pitchFamily="34" charset="0"/>
                <a:ea typeface="Open Sans SemiBold" panose="020B0606030504020204" pitchFamily="34" charset="0"/>
                <a:cs typeface="Open Sans SemiBold" panose="020B0606030504020204" pitchFamily="34" charset="0"/>
              </a:rPr>
              <a:t>KI-generierte und von Menschen verfasste </a:t>
            </a:r>
            <a:br>
              <a:rPr lang="de-DE" sz="1800" b="1" dirty="0">
                <a:latin typeface="Open Sans SemiBold" panose="020B0606030504020204" pitchFamily="34" charset="0"/>
                <a:ea typeface="Open Sans SemiBold" panose="020B0606030504020204" pitchFamily="34" charset="0"/>
                <a:cs typeface="Open Sans SemiBold" panose="020B0606030504020204" pitchFamily="34" charset="0"/>
              </a:rPr>
            </a:br>
            <a:r>
              <a:rPr lang="de-DE" sz="1800" b="1" dirty="0">
                <a:latin typeface="Open Sans SemiBold" panose="020B0606030504020204" pitchFamily="34" charset="0"/>
                <a:ea typeface="Open Sans SemiBold" panose="020B0606030504020204" pitchFamily="34" charset="0"/>
                <a:cs typeface="Open Sans SemiBold" panose="020B0606030504020204" pitchFamily="34" charset="0"/>
              </a:rPr>
              <a:t>Texte oft schwer auseinanderzuhalten</a:t>
            </a:r>
          </a:p>
          <a:p>
            <a:pPr>
              <a:lnSpc>
                <a:spcPct val="110000"/>
              </a:lnSpc>
              <a:spcBef>
                <a:spcPts val="0"/>
              </a:spcBef>
              <a:spcAft>
                <a:spcPts val="600"/>
              </a:spcAft>
              <a:buFont typeface="Wingdings" pitchFamily="2" charset="2"/>
              <a:buChar char="Ø"/>
            </a:pPr>
            <a:endParaRPr lang="de-DE" sz="1800" dirty="0"/>
          </a:p>
          <a:p>
            <a:pPr>
              <a:lnSpc>
                <a:spcPct val="110000"/>
              </a:lnSpc>
              <a:spcBef>
                <a:spcPts val="0"/>
              </a:spcBef>
              <a:spcAft>
                <a:spcPts val="600"/>
              </a:spcAft>
            </a:pPr>
            <a:endParaRPr lang="de-DE" sz="1800" dirty="0"/>
          </a:p>
          <a:p>
            <a:pPr>
              <a:lnSpc>
                <a:spcPct val="110000"/>
              </a:lnSpc>
              <a:spcBef>
                <a:spcPts val="0"/>
              </a:spcBef>
              <a:spcAft>
                <a:spcPts val="600"/>
              </a:spcAft>
            </a:pPr>
            <a:endParaRPr lang="de-DE" sz="2000" dirty="0"/>
          </a:p>
          <a:p>
            <a:pPr>
              <a:lnSpc>
                <a:spcPct val="110000"/>
              </a:lnSpc>
              <a:spcBef>
                <a:spcPts val="0"/>
              </a:spcBef>
              <a:spcAft>
                <a:spcPts val="600"/>
              </a:spcAft>
            </a:pPr>
            <a:endParaRPr lang="de-DE" sz="1800" dirty="0"/>
          </a:p>
        </p:txBody>
      </p:sp>
      <p:sp>
        <p:nvSpPr>
          <p:cNvPr id="3" name="Textplatzhalter 1">
            <a:extLst>
              <a:ext uri="{FF2B5EF4-FFF2-40B4-BE49-F238E27FC236}">
                <a16:creationId xmlns:a16="http://schemas.microsoft.com/office/drawing/2014/main" id="{17D97284-526A-5552-53FC-C7BE30F0F08B}"/>
              </a:ext>
            </a:extLst>
          </p:cNvPr>
          <p:cNvSpPr txBox="1">
            <a:spLocks/>
          </p:cNvSpPr>
          <p:nvPr/>
        </p:nvSpPr>
        <p:spPr>
          <a:xfrm>
            <a:off x="5919599" y="2709880"/>
            <a:ext cx="6272401" cy="263598"/>
          </a:xfrm>
          <a:prstGeom prst="rect">
            <a:avLst/>
          </a:prstGeom>
        </p:spPr>
        <p:txBody>
          <a:bodyPr wrap="square" lIns="0" tIns="0" rIns="0" bIns="0">
            <a:spAutoFit/>
          </a:bodyPr>
          <a:lstStyle>
            <a:lvl1pPr marL="0" indent="0" algn="l" defTabSz="521302" rtl="0" eaLnBrk="1" latinLnBrk="0" hangingPunct="1">
              <a:lnSpc>
                <a:spcPct val="114000"/>
              </a:lnSpc>
              <a:spcBef>
                <a:spcPts val="0"/>
              </a:spcBef>
              <a:spcAft>
                <a:spcPts val="300"/>
              </a:spcAft>
              <a:buFont typeface="Arial"/>
              <a:buNone/>
              <a:defRPr sz="1000" b="0" kern="1200">
                <a:solidFill>
                  <a:schemeClr val="tx2"/>
                </a:solidFill>
                <a:latin typeface="Open Sans"/>
                <a:ea typeface="+mn-ea"/>
                <a:cs typeface="Open Sans"/>
              </a:defRPr>
            </a:lvl1pPr>
            <a:lvl2pPr marL="847116" indent="-325814" algn="l" defTabSz="521302" rtl="0" eaLnBrk="1" latinLnBrk="0" hangingPunct="1">
              <a:spcBef>
                <a:spcPct val="20000"/>
              </a:spcBef>
              <a:buFont typeface="Arial"/>
              <a:buChar char="–"/>
              <a:defRPr sz="1200" kern="1200">
                <a:solidFill>
                  <a:schemeClr val="tx1"/>
                </a:solidFill>
                <a:latin typeface="Open Sans"/>
                <a:ea typeface="+mn-ea"/>
                <a:cs typeface="Open Sans"/>
              </a:defRPr>
            </a:lvl2pPr>
            <a:lvl3pPr marL="1303256" indent="-260651" algn="l" defTabSz="521302" rtl="0" eaLnBrk="1" latinLnBrk="0" hangingPunct="1">
              <a:spcBef>
                <a:spcPct val="20000"/>
              </a:spcBef>
              <a:buFont typeface="Arial"/>
              <a:buChar char="•"/>
              <a:defRPr sz="1200" kern="1200">
                <a:solidFill>
                  <a:schemeClr val="tx1"/>
                </a:solidFill>
                <a:latin typeface="Open Sans"/>
                <a:ea typeface="+mn-ea"/>
                <a:cs typeface="Open Sans"/>
              </a:defRPr>
            </a:lvl3pPr>
            <a:lvl4pPr marL="1824558" indent="-260651" algn="l" defTabSz="521302" rtl="0" eaLnBrk="1" latinLnBrk="0" hangingPunct="1">
              <a:spcBef>
                <a:spcPct val="20000"/>
              </a:spcBef>
              <a:buFont typeface="Arial"/>
              <a:buChar char="–"/>
              <a:defRPr sz="1200" kern="1200">
                <a:solidFill>
                  <a:schemeClr val="tx1"/>
                </a:solidFill>
                <a:latin typeface="Open Sans"/>
                <a:ea typeface="+mn-ea"/>
                <a:cs typeface="Open Sans"/>
              </a:defRPr>
            </a:lvl4pPr>
            <a:lvl5pPr marL="2345860" indent="-260651" algn="l" defTabSz="521302" rtl="0" eaLnBrk="1" latinLnBrk="0" hangingPunct="1">
              <a:spcBef>
                <a:spcPct val="20000"/>
              </a:spcBef>
              <a:buFont typeface="Arial"/>
              <a:buChar char="»"/>
              <a:defRPr sz="1200" kern="1200">
                <a:solidFill>
                  <a:schemeClr val="tx1"/>
                </a:solidFill>
                <a:latin typeface="Open Sans"/>
                <a:ea typeface="+mn-ea"/>
                <a:cs typeface="Open Sans"/>
              </a:defRPr>
            </a:lvl5pPr>
            <a:lvl6pPr marL="2867163" indent="-260651" algn="l" defTabSz="521302" rtl="0" eaLnBrk="1" latinLnBrk="0" hangingPunct="1">
              <a:spcBef>
                <a:spcPct val="20000"/>
              </a:spcBef>
              <a:buFont typeface="Arial"/>
              <a:buChar char="•"/>
              <a:defRPr sz="2300" kern="1200">
                <a:solidFill>
                  <a:schemeClr val="tx1"/>
                </a:solidFill>
                <a:latin typeface="+mn-lt"/>
                <a:ea typeface="+mn-ea"/>
                <a:cs typeface="+mn-cs"/>
              </a:defRPr>
            </a:lvl6pPr>
            <a:lvl7pPr marL="3388465" indent="-260651" algn="l" defTabSz="521302" rtl="0" eaLnBrk="1" latinLnBrk="0" hangingPunct="1">
              <a:spcBef>
                <a:spcPct val="20000"/>
              </a:spcBef>
              <a:buFont typeface="Arial"/>
              <a:buChar char="•"/>
              <a:defRPr sz="2300" kern="1200">
                <a:solidFill>
                  <a:schemeClr val="tx1"/>
                </a:solidFill>
                <a:latin typeface="+mn-lt"/>
                <a:ea typeface="+mn-ea"/>
                <a:cs typeface="+mn-cs"/>
              </a:defRPr>
            </a:lvl7pPr>
            <a:lvl8pPr marL="3909766" indent="-260651" algn="l" defTabSz="521302" rtl="0" eaLnBrk="1" latinLnBrk="0" hangingPunct="1">
              <a:spcBef>
                <a:spcPct val="20000"/>
              </a:spcBef>
              <a:buFont typeface="Arial"/>
              <a:buChar char="•"/>
              <a:defRPr sz="2300" kern="1200">
                <a:solidFill>
                  <a:schemeClr val="tx1"/>
                </a:solidFill>
                <a:latin typeface="+mn-lt"/>
                <a:ea typeface="+mn-ea"/>
                <a:cs typeface="+mn-cs"/>
              </a:defRPr>
            </a:lvl8pPr>
            <a:lvl9pPr marL="4431070" indent="-260651" algn="l" defTabSz="521302" rtl="0" eaLnBrk="1" latinLnBrk="0" hangingPunct="1">
              <a:spcBef>
                <a:spcPct val="20000"/>
              </a:spcBef>
              <a:buFont typeface="Arial"/>
              <a:buChar char="•"/>
              <a:defRPr sz="2300" kern="1200">
                <a:solidFill>
                  <a:schemeClr val="tx1"/>
                </a:solidFill>
                <a:latin typeface="+mn-lt"/>
                <a:ea typeface="+mn-ea"/>
                <a:cs typeface="+mn-cs"/>
              </a:defRPr>
            </a:lvl9pPr>
          </a:lstStyle>
          <a:p>
            <a:r>
              <a:rPr lang="en-US" sz="1600" b="1" dirty="0" err="1"/>
              <a:t>Tabelle</a:t>
            </a:r>
            <a:r>
              <a:rPr lang="en-US" sz="1600" b="1" dirty="0"/>
              <a:t> 1. </a:t>
            </a:r>
            <a:r>
              <a:rPr lang="de-DE" sz="1600" dirty="0"/>
              <a:t>Fehlklassifizierungsraten</a:t>
            </a:r>
            <a:r>
              <a:rPr lang="en-US" sz="1600" dirty="0"/>
              <a:t> (bold: </a:t>
            </a:r>
            <a:r>
              <a:rPr lang="en-US" sz="1600" dirty="0" err="1"/>
              <a:t>fehlerhaft</a:t>
            </a:r>
            <a:r>
              <a:rPr lang="en-US" sz="1600" dirty="0"/>
              <a:t>)</a:t>
            </a:r>
            <a:r>
              <a:rPr lang="en-US" sz="1600" b="1" dirty="0"/>
              <a:t> </a:t>
            </a:r>
            <a:endParaRPr lang="de-DE" sz="1600" b="1" dirty="0"/>
          </a:p>
        </p:txBody>
      </p:sp>
      <p:graphicFrame>
        <p:nvGraphicFramePr>
          <p:cNvPr id="5" name="Tabelle 4">
            <a:extLst>
              <a:ext uri="{FF2B5EF4-FFF2-40B4-BE49-F238E27FC236}">
                <a16:creationId xmlns:a16="http://schemas.microsoft.com/office/drawing/2014/main" id="{6D6C6EAC-93FC-9BBB-3353-8E92B5B29F20}"/>
              </a:ext>
            </a:extLst>
          </p:cNvPr>
          <p:cNvGraphicFramePr>
            <a:graphicFrameLocks noGrp="1"/>
          </p:cNvGraphicFramePr>
          <p:nvPr>
            <p:extLst>
              <p:ext uri="{D42A27DB-BD31-4B8C-83A1-F6EECF244321}">
                <p14:modId xmlns:p14="http://schemas.microsoft.com/office/powerpoint/2010/main" val="4211007319"/>
              </p:ext>
            </p:extLst>
          </p:nvPr>
        </p:nvGraphicFramePr>
        <p:xfrm>
          <a:off x="5919599" y="3092697"/>
          <a:ext cx="5714146" cy="1375648"/>
        </p:xfrm>
        <a:graphic>
          <a:graphicData uri="http://schemas.openxmlformats.org/drawingml/2006/table">
            <a:tbl>
              <a:tblPr/>
              <a:tblGrid>
                <a:gridCol w="484286">
                  <a:extLst>
                    <a:ext uri="{9D8B030D-6E8A-4147-A177-3AD203B41FA5}">
                      <a16:colId xmlns:a16="http://schemas.microsoft.com/office/drawing/2014/main" val="3260850238"/>
                    </a:ext>
                  </a:extLst>
                </a:gridCol>
                <a:gridCol w="1990722">
                  <a:extLst>
                    <a:ext uri="{9D8B030D-6E8A-4147-A177-3AD203B41FA5}">
                      <a16:colId xmlns:a16="http://schemas.microsoft.com/office/drawing/2014/main" val="2522780631"/>
                    </a:ext>
                  </a:extLst>
                </a:gridCol>
                <a:gridCol w="1887688">
                  <a:extLst>
                    <a:ext uri="{9D8B030D-6E8A-4147-A177-3AD203B41FA5}">
                      <a16:colId xmlns:a16="http://schemas.microsoft.com/office/drawing/2014/main" val="4016052836"/>
                    </a:ext>
                  </a:extLst>
                </a:gridCol>
                <a:gridCol w="1351450">
                  <a:extLst>
                    <a:ext uri="{9D8B030D-6E8A-4147-A177-3AD203B41FA5}">
                      <a16:colId xmlns:a16="http://schemas.microsoft.com/office/drawing/2014/main" val="2712720643"/>
                    </a:ext>
                  </a:extLst>
                </a:gridCol>
              </a:tblGrid>
              <a:tr h="250953">
                <a:tc rowSpan="4">
                  <a:txBody>
                    <a:bodyPr/>
                    <a:lstStyle/>
                    <a:p>
                      <a:pPr algn="ctr" fontAlgn="b"/>
                      <a:r>
                        <a:rPr lang="de-DE" sz="1600" b="0" i="0" u="none" strike="noStrike">
                          <a:solidFill>
                            <a:schemeClr val="tx2"/>
                          </a:solidFill>
                          <a:effectLst/>
                          <a:latin typeface="+mn-lt"/>
                        </a:rPr>
                        <a:t>Studie 1</a:t>
                      </a:r>
                    </a:p>
                  </a:txBody>
                  <a:tcPr marL="68731" marR="18185" marT="18185" marB="18185"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499"/>
                    </a:solidFill>
                  </a:tcPr>
                </a:tc>
                <a:tc rowSpan="2">
                  <a:txBody>
                    <a:bodyPr/>
                    <a:lstStyle/>
                    <a:p>
                      <a:pPr algn="l" fontAlgn="b"/>
                      <a:r>
                        <a:rPr lang="de-DE" sz="1600" b="0" i="0" u="none" strike="noStrike">
                          <a:solidFill>
                            <a:schemeClr val="tx2"/>
                          </a:solidFill>
                          <a:effectLst/>
                          <a:latin typeface="+mn-lt"/>
                        </a:rPr>
                        <a:t>Klassifizierung der</a:t>
                      </a:r>
                    </a:p>
                    <a:p>
                      <a:pPr algn="l" fontAlgn="b"/>
                      <a:r>
                        <a:rPr lang="de-DE" sz="1600" b="0" i="0" u="none" strike="noStrike">
                          <a:solidFill>
                            <a:schemeClr val="tx2"/>
                          </a:solidFill>
                          <a:effectLst/>
                          <a:latin typeface="+mn-lt"/>
                        </a:rPr>
                        <a:t>Teilnehmer*innen</a:t>
                      </a:r>
                    </a:p>
                  </a:txBody>
                  <a:tcPr marL="68731" marR="18185" marT="18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de-DE" sz="1600" b="0" i="0" u="none" strike="noStrike">
                          <a:solidFill>
                            <a:schemeClr val="tx2"/>
                          </a:solidFill>
                          <a:effectLst/>
                          <a:latin typeface="Open Sans" panose="020B0606030504020204" pitchFamily="34" charset="0"/>
                          <a:ea typeface="Open Sans" panose="020B0606030504020204" pitchFamily="34" charset="0"/>
                          <a:cs typeface="Open Sans" panose="020B0606030504020204" pitchFamily="34" charset="0"/>
                        </a:rPr>
                        <a:t>tatsächlicher Fortsetzungstyp</a:t>
                      </a:r>
                    </a:p>
                  </a:txBody>
                  <a:tcPr marL="174576" marR="174576" marT="87288" marB="87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de-DE"/>
                    </a:p>
                  </a:txBody>
                  <a:tcPr/>
                </a:tc>
                <a:extLst>
                  <a:ext uri="{0D108BD9-81ED-4DB2-BD59-A6C34878D82A}">
                    <a16:rowId xmlns:a16="http://schemas.microsoft.com/office/drawing/2014/main" val="2342654341"/>
                  </a:ext>
                </a:extLst>
              </a:tr>
              <a:tr h="343654">
                <a:tc vMerge="1">
                  <a:txBody>
                    <a:bodyPr/>
                    <a:lstStyle/>
                    <a:p>
                      <a:endParaRPr lang="de-DE"/>
                    </a:p>
                  </a:txBody>
                  <a:tcPr/>
                </a:tc>
                <a:tc vMerge="1">
                  <a:txBody>
                    <a:bodyPr/>
                    <a:lstStyle/>
                    <a:p>
                      <a:pPr algn="l" fontAlgn="b"/>
                      <a:r>
                        <a:rPr lang="de-DE" sz="800" b="0" i="0" u="none" strike="noStrike">
                          <a:solidFill>
                            <a:schemeClr val="tx2"/>
                          </a:solidFill>
                          <a:effectLst/>
                          <a:latin typeface="+mn-lt"/>
                        </a:rPr>
                        <a:t>Teilnehmer*innen</a:t>
                      </a:r>
                    </a:p>
                  </a:txBody>
                  <a:tcPr marL="360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de-DE" sz="1600" b="0" i="1" u="none" strike="noStrike">
                          <a:solidFill>
                            <a:schemeClr val="tx2"/>
                          </a:solidFill>
                          <a:effectLst/>
                          <a:latin typeface="Open Sans" panose="020B0606030504020204" pitchFamily="34" charset="0"/>
                          <a:ea typeface="Open Sans" panose="020B0606030504020204" pitchFamily="34" charset="0"/>
                          <a:cs typeface="Open Sans" panose="020B0606030504020204" pitchFamily="34" charset="0"/>
                        </a:rPr>
                        <a:t>Amateur</a:t>
                      </a:r>
                      <a:r>
                        <a:rPr lang="de-DE" sz="1600" b="0" i="0" u="none" strike="noStrike">
                          <a:solidFill>
                            <a:schemeClr val="tx2"/>
                          </a:solidFill>
                          <a:effectLst/>
                          <a:latin typeface="+mn-lt"/>
                        </a:rPr>
                        <a:t> </a:t>
                      </a:r>
                    </a:p>
                  </a:txBody>
                  <a:tcPr marL="68731" marR="18185" marT="1818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521302" rtl="0" eaLnBrk="1" fontAlgn="b" latinLnBrk="0" hangingPunct="1">
                        <a:lnSpc>
                          <a:spcPct val="100000"/>
                        </a:lnSpc>
                        <a:spcBef>
                          <a:spcPts val="0"/>
                        </a:spcBef>
                        <a:spcAft>
                          <a:spcPts val="0"/>
                        </a:spcAft>
                        <a:buClrTx/>
                        <a:buSzTx/>
                        <a:buFontTx/>
                        <a:buNone/>
                        <a:tabLst/>
                        <a:defRPr/>
                      </a:pPr>
                      <a:r>
                        <a:rPr lang="de-DE" sz="1600" b="0" i="1" u="none" strike="noStrike">
                          <a:solidFill>
                            <a:schemeClr val="tx2"/>
                          </a:solidFill>
                          <a:effectLst/>
                          <a:latin typeface="Open Sans" panose="020B0606030504020204" pitchFamily="34" charset="0"/>
                          <a:ea typeface="Open Sans" panose="020B0606030504020204" pitchFamily="34" charset="0"/>
                          <a:cs typeface="Open Sans" panose="020B0606030504020204" pitchFamily="34" charset="0"/>
                        </a:rPr>
                        <a:t>KI-basiert</a:t>
                      </a:r>
                      <a:endParaRPr lang="de-DE" sz="1600" b="0" i="0" u="none" strike="noStrike">
                        <a:solidFill>
                          <a:schemeClr val="tx2"/>
                        </a:solidFill>
                        <a:effectLst/>
                        <a:latin typeface="+mn-lt"/>
                      </a:endParaRPr>
                    </a:p>
                  </a:txBody>
                  <a:tcPr marL="68731" marR="18185" marT="1818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0598751"/>
                  </a:ext>
                </a:extLst>
              </a:tr>
              <a:tr h="306789">
                <a:tc vMerge="1">
                  <a:txBody>
                    <a:bodyPr/>
                    <a:lstStyle/>
                    <a:p>
                      <a:pPr algn="l" fontAlgn="b"/>
                      <a:endParaRPr lang="de-DE" sz="800" b="0" i="0" u="none" strike="noStrike">
                        <a:solidFill>
                          <a:schemeClr val="tx2"/>
                        </a:solidFill>
                        <a:effectLst/>
                        <a:latin typeface="+mn-lt"/>
                      </a:endParaRPr>
                    </a:p>
                  </a:txBody>
                  <a:tcPr marL="36000" marR="9525" marT="9525" marB="9525" anchor="b">
                    <a:lnL w="6350" cap="flat" cmpd="sng" algn="ctr">
                      <a:solidFill>
                        <a:srgbClr val="000000"/>
                      </a:solidFill>
                      <a:prstDash val="solid"/>
                      <a:round/>
                      <a:headEnd type="none" w="med" len="med"/>
                      <a:tailEnd type="none" w="med" len="med"/>
                    </a:lnL>
                    <a:lnR w="9525" cap="flat" cmpd="sng" algn="ctr">
                      <a:solidFill>
                        <a:schemeClr val="tx2"/>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de-DE" sz="1600" b="0" i="1" u="none" strike="noStrike">
                          <a:solidFill>
                            <a:schemeClr val="tx2"/>
                          </a:solidFill>
                          <a:effectLst/>
                          <a:latin typeface="Open Sans" panose="020B0606030504020204" pitchFamily="34" charset="0"/>
                          <a:ea typeface="Open Sans" panose="020B0606030504020204" pitchFamily="34" charset="0"/>
                          <a:cs typeface="Open Sans" panose="020B0606030504020204" pitchFamily="34" charset="0"/>
                        </a:rPr>
                        <a:t>Amateur</a:t>
                      </a:r>
                      <a:endParaRPr lang="de-DE" sz="1600" b="0" i="0" u="none" strike="noStrike">
                        <a:solidFill>
                          <a:schemeClr val="tx2"/>
                        </a:solidFill>
                        <a:effectLst/>
                        <a:latin typeface="+mn-lt"/>
                      </a:endParaRPr>
                    </a:p>
                  </a:txBody>
                  <a:tcPr marL="103096" marR="18185" marT="18185" marB="18185" anchor="b">
                    <a:lnL w="9525" cap="flat" cmpd="sng" algn="ctr">
                      <a:solidFill>
                        <a:schemeClr val="tx2"/>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de-DE" sz="1600" b="0" i="0" u="none" strike="noStrike">
                          <a:solidFill>
                            <a:schemeClr val="tx2"/>
                          </a:solidFill>
                          <a:effectLst/>
                          <a:latin typeface="Open Sans" panose="020B0606030504020204" pitchFamily="34" charset="0"/>
                          <a:ea typeface="Open Sans" panose="020B0606030504020204" pitchFamily="34" charset="0"/>
                          <a:cs typeface="Open Sans" panose="020B0606030504020204" pitchFamily="34" charset="0"/>
                        </a:rPr>
                        <a:t>59.72 %</a:t>
                      </a:r>
                    </a:p>
                  </a:txBody>
                  <a:tcPr marL="68731" marR="18185" marT="1818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de-DE" sz="1600" b="1" i="0" u="none" strike="noStrike">
                          <a:solidFill>
                            <a:schemeClr val="tx2"/>
                          </a:solidFill>
                          <a:effectLst/>
                          <a:latin typeface="Open Sans" panose="020B0606030504020204" pitchFamily="34" charset="0"/>
                          <a:ea typeface="Open Sans" panose="020B0606030504020204" pitchFamily="34" charset="0"/>
                          <a:cs typeface="Open Sans" panose="020B0606030504020204" pitchFamily="34" charset="0"/>
                        </a:rPr>
                        <a:t>42.04 %</a:t>
                      </a:r>
                    </a:p>
                  </a:txBody>
                  <a:tcPr marL="68731" marR="18185" marT="18185" marB="18185"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351823792"/>
                  </a:ext>
                </a:extLst>
              </a:tr>
              <a:tr h="306789">
                <a:tc vMerge="1">
                  <a:txBody>
                    <a:bodyPr/>
                    <a:lstStyle/>
                    <a:p>
                      <a:pPr algn="l" fontAlgn="b"/>
                      <a:endParaRPr lang="de-DE" sz="800" b="0" i="0" u="none" strike="noStrike">
                        <a:solidFill>
                          <a:schemeClr val="tx2"/>
                        </a:solidFill>
                        <a:effectLst/>
                        <a:latin typeface="+mn-lt"/>
                      </a:endParaRPr>
                    </a:p>
                  </a:txBody>
                  <a:tcPr marL="36000" marR="9525" marT="9525" marB="9525" anchor="b">
                    <a:lnL w="6350" cap="flat" cmpd="sng" algn="ctr">
                      <a:solidFill>
                        <a:srgbClr val="000000"/>
                      </a:solidFill>
                      <a:prstDash val="solid"/>
                      <a:round/>
                      <a:headEnd type="none" w="med" len="med"/>
                      <a:tailEnd type="none" w="med" len="med"/>
                    </a:lnL>
                    <a:lnR w="9525" cap="flat" cmpd="sng" algn="ctr">
                      <a:solidFill>
                        <a:schemeClr val="tx2"/>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de-DE" sz="1600" b="0" i="1" u="none" strike="noStrike">
                          <a:solidFill>
                            <a:schemeClr val="tx2"/>
                          </a:solidFill>
                          <a:effectLst/>
                          <a:latin typeface="Open Sans" panose="020B0606030504020204" pitchFamily="34" charset="0"/>
                          <a:ea typeface="Open Sans" panose="020B0606030504020204" pitchFamily="34" charset="0"/>
                          <a:cs typeface="Open Sans" panose="020B0606030504020204" pitchFamily="34" charset="0"/>
                        </a:rPr>
                        <a:t>KI-basiert</a:t>
                      </a:r>
                      <a:endParaRPr lang="de-DE" sz="1600" b="0" i="0" u="none" strike="noStrike">
                        <a:solidFill>
                          <a:schemeClr val="tx2"/>
                        </a:solidFill>
                        <a:effectLst/>
                        <a:latin typeface="+mn-lt"/>
                      </a:endParaRPr>
                    </a:p>
                  </a:txBody>
                  <a:tcPr marL="103096" marR="18185" marT="18185" marB="18185" anchor="b">
                    <a:lnL w="9525" cap="flat" cmpd="sng" algn="ctr">
                      <a:solidFill>
                        <a:schemeClr val="tx2"/>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de-DE" sz="1600" b="1" i="0" u="none" strike="noStrike">
                          <a:solidFill>
                            <a:schemeClr val="tx2"/>
                          </a:solidFill>
                          <a:effectLst/>
                          <a:latin typeface="Open Sans" panose="020B0606030504020204" pitchFamily="34" charset="0"/>
                          <a:ea typeface="Open Sans" panose="020B0606030504020204" pitchFamily="34" charset="0"/>
                          <a:cs typeface="Open Sans" panose="020B0606030504020204" pitchFamily="34" charset="0"/>
                        </a:rPr>
                        <a:t>40.28 %</a:t>
                      </a:r>
                    </a:p>
                  </a:txBody>
                  <a:tcPr marL="68731" marR="18185" marT="1818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chemeClr val="tx2"/>
                          </a:solidFill>
                          <a:effectLst/>
                          <a:latin typeface="Open Sans" panose="020B0606030504020204" pitchFamily="34" charset="0"/>
                          <a:ea typeface="Open Sans" panose="020B0606030504020204" pitchFamily="34" charset="0"/>
                          <a:cs typeface="Open Sans" panose="020B0606030504020204" pitchFamily="34" charset="0"/>
                        </a:rPr>
                        <a:t>57.96 %</a:t>
                      </a:r>
                    </a:p>
                  </a:txBody>
                  <a:tcPr marL="68731" marR="18185" marT="18185" marB="18185"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211897"/>
                  </a:ext>
                </a:extLst>
              </a:tr>
            </a:tbl>
          </a:graphicData>
        </a:graphic>
      </p:graphicFrame>
      <p:graphicFrame>
        <p:nvGraphicFramePr>
          <p:cNvPr id="6" name="Tabelle 5">
            <a:extLst>
              <a:ext uri="{FF2B5EF4-FFF2-40B4-BE49-F238E27FC236}">
                <a16:creationId xmlns:a16="http://schemas.microsoft.com/office/drawing/2014/main" id="{B620A9A9-B2D2-C44B-0272-04933B16D6B9}"/>
              </a:ext>
            </a:extLst>
          </p:cNvPr>
          <p:cNvGraphicFramePr>
            <a:graphicFrameLocks noGrp="1"/>
          </p:cNvGraphicFramePr>
          <p:nvPr>
            <p:extLst>
              <p:ext uri="{D42A27DB-BD31-4B8C-83A1-F6EECF244321}">
                <p14:modId xmlns:p14="http://schemas.microsoft.com/office/powerpoint/2010/main" val="4090805348"/>
              </p:ext>
            </p:extLst>
          </p:nvPr>
        </p:nvGraphicFramePr>
        <p:xfrm>
          <a:off x="5919599" y="4636724"/>
          <a:ext cx="5714146" cy="1375648"/>
        </p:xfrm>
        <a:graphic>
          <a:graphicData uri="http://schemas.openxmlformats.org/drawingml/2006/table">
            <a:tbl>
              <a:tblPr/>
              <a:tblGrid>
                <a:gridCol w="484286">
                  <a:extLst>
                    <a:ext uri="{9D8B030D-6E8A-4147-A177-3AD203B41FA5}">
                      <a16:colId xmlns:a16="http://schemas.microsoft.com/office/drawing/2014/main" val="3260850238"/>
                    </a:ext>
                  </a:extLst>
                </a:gridCol>
                <a:gridCol w="1990722">
                  <a:extLst>
                    <a:ext uri="{9D8B030D-6E8A-4147-A177-3AD203B41FA5}">
                      <a16:colId xmlns:a16="http://schemas.microsoft.com/office/drawing/2014/main" val="2522780631"/>
                    </a:ext>
                  </a:extLst>
                </a:gridCol>
                <a:gridCol w="1887688">
                  <a:extLst>
                    <a:ext uri="{9D8B030D-6E8A-4147-A177-3AD203B41FA5}">
                      <a16:colId xmlns:a16="http://schemas.microsoft.com/office/drawing/2014/main" val="4016052836"/>
                    </a:ext>
                  </a:extLst>
                </a:gridCol>
                <a:gridCol w="1351450">
                  <a:extLst>
                    <a:ext uri="{9D8B030D-6E8A-4147-A177-3AD203B41FA5}">
                      <a16:colId xmlns:a16="http://schemas.microsoft.com/office/drawing/2014/main" val="2712720643"/>
                    </a:ext>
                  </a:extLst>
                </a:gridCol>
              </a:tblGrid>
              <a:tr h="232768">
                <a:tc rowSpan="4">
                  <a:txBody>
                    <a:bodyPr/>
                    <a:lstStyle/>
                    <a:p>
                      <a:pPr algn="ctr" fontAlgn="b"/>
                      <a:r>
                        <a:rPr lang="de-DE" sz="1600" b="0" i="0" u="none" strike="noStrike">
                          <a:solidFill>
                            <a:schemeClr val="tx2"/>
                          </a:solidFill>
                          <a:effectLst/>
                          <a:latin typeface="+mn-lt"/>
                        </a:rPr>
                        <a:t>Studie 2</a:t>
                      </a:r>
                    </a:p>
                  </a:txBody>
                  <a:tcPr marL="68731" marR="18185" marT="18185" marB="18185" vert="vert27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499"/>
                    </a:solidFill>
                  </a:tcPr>
                </a:tc>
                <a:tc rowSpan="2">
                  <a:txBody>
                    <a:bodyPr/>
                    <a:lstStyle/>
                    <a:p>
                      <a:pPr algn="l" fontAlgn="b"/>
                      <a:r>
                        <a:rPr lang="de-DE" sz="1600" b="0" i="0" u="none" strike="noStrike">
                          <a:solidFill>
                            <a:schemeClr val="tx2"/>
                          </a:solidFill>
                          <a:effectLst/>
                          <a:latin typeface="+mn-lt"/>
                        </a:rPr>
                        <a:t>Klassifizierung der</a:t>
                      </a:r>
                    </a:p>
                    <a:p>
                      <a:pPr algn="l" fontAlgn="b"/>
                      <a:r>
                        <a:rPr lang="de-DE" sz="1600" b="0" i="0" u="none" strike="noStrike">
                          <a:solidFill>
                            <a:schemeClr val="tx2"/>
                          </a:solidFill>
                          <a:effectLst/>
                          <a:latin typeface="+mn-lt"/>
                        </a:rPr>
                        <a:t>Teilnehmer*innen</a:t>
                      </a:r>
                    </a:p>
                  </a:txBody>
                  <a:tcPr marL="68731" marR="18185" marT="181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de-DE" sz="1600" b="0" i="0" u="none" strike="noStrike">
                          <a:solidFill>
                            <a:schemeClr val="tx2"/>
                          </a:solidFill>
                          <a:effectLst/>
                          <a:latin typeface="Open Sans" panose="020B0606030504020204" pitchFamily="34" charset="0"/>
                          <a:ea typeface="Open Sans" panose="020B0606030504020204" pitchFamily="34" charset="0"/>
                          <a:cs typeface="Open Sans" panose="020B0606030504020204" pitchFamily="34" charset="0"/>
                        </a:rPr>
                        <a:t>tatsächlicher Fortsetzungstyp</a:t>
                      </a:r>
                    </a:p>
                  </a:txBody>
                  <a:tcPr marL="174576" marR="174576" marT="87288" marB="87288"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de-DE"/>
                    </a:p>
                  </a:txBody>
                  <a:tcPr/>
                </a:tc>
                <a:extLst>
                  <a:ext uri="{0D108BD9-81ED-4DB2-BD59-A6C34878D82A}">
                    <a16:rowId xmlns:a16="http://schemas.microsoft.com/office/drawing/2014/main" val="2342654341"/>
                  </a:ext>
                </a:extLst>
              </a:tr>
              <a:tr h="343654">
                <a:tc vMerge="1">
                  <a:txBody>
                    <a:bodyPr/>
                    <a:lstStyle/>
                    <a:p>
                      <a:endParaRPr lang="de-DE"/>
                    </a:p>
                  </a:txBody>
                  <a:tcPr/>
                </a:tc>
                <a:tc vMerge="1">
                  <a:txBody>
                    <a:bodyPr/>
                    <a:lstStyle/>
                    <a:p>
                      <a:pPr algn="l" fontAlgn="b"/>
                      <a:r>
                        <a:rPr lang="de-DE" sz="800" b="0" i="0" u="none" strike="noStrike">
                          <a:solidFill>
                            <a:schemeClr val="tx2"/>
                          </a:solidFill>
                          <a:effectLst/>
                          <a:latin typeface="+mn-lt"/>
                        </a:rPr>
                        <a:t>Teilnehmer*innen</a:t>
                      </a:r>
                    </a:p>
                  </a:txBody>
                  <a:tcPr marL="36000"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de-DE" sz="1600" b="0" i="1" u="none" strike="noStrike">
                          <a:solidFill>
                            <a:schemeClr val="tx2"/>
                          </a:solidFill>
                          <a:effectLst/>
                          <a:latin typeface="Open Sans" panose="020B0606030504020204" pitchFamily="34" charset="0"/>
                          <a:ea typeface="Open Sans" panose="020B0606030504020204" pitchFamily="34" charset="0"/>
                          <a:cs typeface="Open Sans" panose="020B0606030504020204" pitchFamily="34" charset="0"/>
                        </a:rPr>
                        <a:t>Original</a:t>
                      </a:r>
                      <a:r>
                        <a:rPr lang="de-DE" sz="1600" b="0" i="0" u="none" strike="noStrike">
                          <a:solidFill>
                            <a:schemeClr val="tx2"/>
                          </a:solidFill>
                          <a:effectLst/>
                          <a:latin typeface="+mn-lt"/>
                        </a:rPr>
                        <a:t> </a:t>
                      </a:r>
                    </a:p>
                  </a:txBody>
                  <a:tcPr marL="68731" marR="18185"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521302" rtl="0" eaLnBrk="1" fontAlgn="b" latinLnBrk="0" hangingPunct="1">
                        <a:lnSpc>
                          <a:spcPct val="100000"/>
                        </a:lnSpc>
                        <a:spcBef>
                          <a:spcPts val="0"/>
                        </a:spcBef>
                        <a:spcAft>
                          <a:spcPts val="0"/>
                        </a:spcAft>
                        <a:buClrTx/>
                        <a:buSzTx/>
                        <a:buFontTx/>
                        <a:buNone/>
                        <a:tabLst/>
                        <a:defRPr/>
                      </a:pPr>
                      <a:r>
                        <a:rPr lang="de-DE" sz="1600" b="0" i="1" u="none" strike="noStrike">
                          <a:solidFill>
                            <a:schemeClr val="tx2"/>
                          </a:solidFill>
                          <a:effectLst/>
                          <a:latin typeface="Open Sans" panose="020B0606030504020204" pitchFamily="34" charset="0"/>
                          <a:ea typeface="Open Sans" panose="020B0606030504020204" pitchFamily="34" charset="0"/>
                          <a:cs typeface="Open Sans" panose="020B0606030504020204" pitchFamily="34" charset="0"/>
                        </a:rPr>
                        <a:t>KI-basiert</a:t>
                      </a:r>
                      <a:endParaRPr lang="de-DE" sz="1600" b="0" i="0" u="none" strike="noStrike">
                        <a:solidFill>
                          <a:schemeClr val="tx2"/>
                        </a:solidFill>
                        <a:effectLst/>
                        <a:latin typeface="+mn-lt"/>
                      </a:endParaRPr>
                    </a:p>
                  </a:txBody>
                  <a:tcPr marL="68731" marR="18185"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0598751"/>
                  </a:ext>
                </a:extLst>
              </a:tr>
              <a:tr h="306789">
                <a:tc vMerge="1">
                  <a:txBody>
                    <a:bodyPr/>
                    <a:lstStyle/>
                    <a:p>
                      <a:pPr algn="l" fontAlgn="b"/>
                      <a:endParaRPr lang="de-DE" sz="800" b="0" i="0" u="none" strike="noStrike">
                        <a:solidFill>
                          <a:schemeClr val="tx2"/>
                        </a:solidFill>
                        <a:effectLst/>
                        <a:latin typeface="+mn-lt"/>
                      </a:endParaRPr>
                    </a:p>
                  </a:txBody>
                  <a:tcPr marL="36000" marR="9525" marT="9525" marB="9525" anchor="b">
                    <a:lnL w="6350" cap="flat" cmpd="sng" algn="ctr">
                      <a:solidFill>
                        <a:srgbClr val="000000"/>
                      </a:solidFill>
                      <a:prstDash val="solid"/>
                      <a:round/>
                      <a:headEnd type="none" w="med" len="med"/>
                      <a:tailEnd type="none" w="med" len="med"/>
                    </a:lnL>
                    <a:lnR w="9525" cap="flat" cmpd="sng" algn="ctr">
                      <a:solidFill>
                        <a:schemeClr val="tx2"/>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de-DE" sz="1600" b="0" i="1" u="none" strike="noStrike">
                          <a:solidFill>
                            <a:schemeClr val="tx2"/>
                          </a:solidFill>
                          <a:effectLst/>
                          <a:latin typeface="Open Sans" panose="020B0606030504020204" pitchFamily="34" charset="0"/>
                          <a:ea typeface="Open Sans" panose="020B0606030504020204" pitchFamily="34" charset="0"/>
                          <a:cs typeface="Open Sans" panose="020B0606030504020204" pitchFamily="34" charset="0"/>
                        </a:rPr>
                        <a:t>Original</a:t>
                      </a:r>
                      <a:endParaRPr lang="de-DE" sz="1600" b="0" i="0" u="none" strike="noStrike">
                        <a:solidFill>
                          <a:schemeClr val="tx2"/>
                        </a:solidFill>
                        <a:effectLst/>
                        <a:latin typeface="+mn-lt"/>
                      </a:endParaRPr>
                    </a:p>
                  </a:txBody>
                  <a:tcPr marL="103096" marR="18185" marT="18185" marB="18185" anchor="b">
                    <a:lnL w="9525" cap="flat" cmpd="sng" algn="ctr">
                      <a:solidFill>
                        <a:schemeClr val="tx2"/>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de-DE" sz="1600" b="0" i="0" u="none" strike="noStrike">
                          <a:solidFill>
                            <a:schemeClr val="tx2"/>
                          </a:solidFill>
                          <a:effectLst/>
                          <a:latin typeface="+mn-lt"/>
                        </a:rPr>
                        <a:t>66.48 %</a:t>
                      </a:r>
                    </a:p>
                  </a:txBody>
                  <a:tcPr marL="68731" marR="18185" marT="18185" marB="18185"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de-DE" sz="1600" b="1" i="0" u="none" strike="noStrike">
                          <a:solidFill>
                            <a:schemeClr val="tx2"/>
                          </a:solidFill>
                          <a:effectLst/>
                          <a:latin typeface="+mn-lt"/>
                        </a:rPr>
                        <a:t>40.22 %</a:t>
                      </a:r>
                    </a:p>
                  </a:txBody>
                  <a:tcPr marL="68731" marR="18185" marT="18185" marB="18185"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351823792"/>
                  </a:ext>
                </a:extLst>
              </a:tr>
              <a:tr h="306789">
                <a:tc vMerge="1">
                  <a:txBody>
                    <a:bodyPr/>
                    <a:lstStyle/>
                    <a:p>
                      <a:pPr algn="l" fontAlgn="b"/>
                      <a:endParaRPr lang="de-DE" sz="800" b="0" i="0" u="none" strike="noStrike">
                        <a:solidFill>
                          <a:schemeClr val="tx2"/>
                        </a:solidFill>
                        <a:effectLst/>
                        <a:latin typeface="+mn-lt"/>
                      </a:endParaRPr>
                    </a:p>
                  </a:txBody>
                  <a:tcPr marL="36000" marR="9525" marT="9525" marB="9525" anchor="b">
                    <a:lnL w="6350" cap="flat" cmpd="sng" algn="ctr">
                      <a:solidFill>
                        <a:srgbClr val="000000"/>
                      </a:solidFill>
                      <a:prstDash val="solid"/>
                      <a:round/>
                      <a:headEnd type="none" w="med" len="med"/>
                      <a:tailEnd type="none" w="med" len="med"/>
                    </a:lnL>
                    <a:lnR w="9525" cap="flat" cmpd="sng" algn="ctr">
                      <a:solidFill>
                        <a:schemeClr val="tx2"/>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de-DE" sz="1600" b="0" i="1" u="none" strike="noStrike">
                          <a:solidFill>
                            <a:schemeClr val="tx2"/>
                          </a:solidFill>
                          <a:effectLst/>
                          <a:latin typeface="Open Sans" panose="020B0606030504020204" pitchFamily="34" charset="0"/>
                          <a:ea typeface="Open Sans" panose="020B0606030504020204" pitchFamily="34" charset="0"/>
                          <a:cs typeface="Open Sans" panose="020B0606030504020204" pitchFamily="34" charset="0"/>
                        </a:rPr>
                        <a:t>KI-basiert</a:t>
                      </a:r>
                      <a:endParaRPr lang="de-DE" sz="1600" b="0" i="0" u="none" strike="noStrike">
                        <a:solidFill>
                          <a:schemeClr val="tx2"/>
                        </a:solidFill>
                        <a:effectLst/>
                        <a:latin typeface="+mn-lt"/>
                      </a:endParaRPr>
                    </a:p>
                  </a:txBody>
                  <a:tcPr marL="103096" marR="18185" marT="18185" marB="18185" anchor="b">
                    <a:lnL w="9525" cap="flat" cmpd="sng" algn="ctr">
                      <a:solidFill>
                        <a:schemeClr val="tx2"/>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de-DE" sz="1600" b="1" i="0" u="none" strike="noStrike">
                          <a:solidFill>
                            <a:schemeClr val="tx2"/>
                          </a:solidFill>
                          <a:effectLst/>
                          <a:latin typeface="+mn-lt"/>
                        </a:rPr>
                        <a:t>33.52 %</a:t>
                      </a:r>
                    </a:p>
                  </a:txBody>
                  <a:tcPr marL="68731" marR="18185" marT="18185" marB="18185"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de-DE" sz="1600" b="0" i="0" u="none" strike="noStrike">
                          <a:solidFill>
                            <a:schemeClr val="tx2"/>
                          </a:solidFill>
                          <a:effectLst/>
                          <a:latin typeface="+mn-lt"/>
                        </a:rPr>
                        <a:t>59.78 %</a:t>
                      </a:r>
                    </a:p>
                  </a:txBody>
                  <a:tcPr marL="68731" marR="18185" marT="18185" marB="18185"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211897"/>
                  </a:ext>
                </a:extLst>
              </a:tr>
            </a:tbl>
          </a:graphicData>
        </a:graphic>
      </p:graphicFrame>
      <p:sp>
        <p:nvSpPr>
          <p:cNvPr id="11" name="Titel 1">
            <a:extLst>
              <a:ext uri="{FF2B5EF4-FFF2-40B4-BE49-F238E27FC236}">
                <a16:creationId xmlns:a16="http://schemas.microsoft.com/office/drawing/2014/main" id="{55EEB0FA-8A03-4D7B-15A7-DD9376C4EB1A}"/>
              </a:ext>
            </a:extLst>
          </p:cNvPr>
          <p:cNvSpPr>
            <a:spLocks noGrp="1"/>
          </p:cNvSpPr>
          <p:nvPr>
            <p:ph type="title"/>
          </p:nvPr>
        </p:nvSpPr>
        <p:spPr>
          <a:xfrm>
            <a:off x="474133" y="274638"/>
            <a:ext cx="11260667" cy="909585"/>
          </a:xfrm>
        </p:spPr>
        <p:txBody>
          <a:bodyPr/>
          <a:lstStyle/>
          <a:p>
            <a:endParaRPr lang="de-DE" sz="2000" dirty="0"/>
          </a:p>
        </p:txBody>
      </p:sp>
    </p:spTree>
    <p:extLst>
      <p:ext uri="{BB962C8B-B14F-4D97-AF65-F5344CB8AC3E}">
        <p14:creationId xmlns:p14="http://schemas.microsoft.com/office/powerpoint/2010/main" val="378282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a:xfrm>
            <a:off x="1818787" y="3015285"/>
            <a:ext cx="9218301" cy="544765"/>
          </a:xfrm>
        </p:spPr>
        <p:txBody>
          <a:bodyPr/>
          <a:lstStyle/>
          <a:p>
            <a:pPr>
              <a:spcAft>
                <a:spcPts val="1200"/>
              </a:spcAft>
            </a:pPr>
            <a:r>
              <a:rPr lang="de-DE" sz="3600" dirty="0"/>
              <a:t>KI Tools beim Kreativen Schreiben?</a:t>
            </a:r>
            <a:endParaRPr lang="de-DE" sz="3200" dirty="0"/>
          </a:p>
        </p:txBody>
      </p:sp>
      <p:sp>
        <p:nvSpPr>
          <p:cNvPr id="5" name="Textplatzhalter 4"/>
          <p:cNvSpPr>
            <a:spLocks noGrp="1"/>
          </p:cNvSpPr>
          <p:nvPr>
            <p:ph type="body" sz="quarter" idx="12"/>
          </p:nvPr>
        </p:nvSpPr>
        <p:spPr/>
        <p:txBody>
          <a:bodyPr/>
          <a:lstStyle/>
          <a:p>
            <a:r>
              <a:rPr lang="de-DE"/>
              <a:t>25.05.2023</a:t>
            </a:r>
          </a:p>
        </p:txBody>
      </p:sp>
      <p:sp>
        <p:nvSpPr>
          <p:cNvPr id="7" name="Textplatzhalter 6">
            <a:extLst>
              <a:ext uri="{FF2B5EF4-FFF2-40B4-BE49-F238E27FC236}">
                <a16:creationId xmlns:a16="http://schemas.microsoft.com/office/drawing/2014/main" id="{8D35F2B0-CC3F-C436-6FC7-93F115A6BBE0}"/>
              </a:ext>
            </a:extLst>
          </p:cNvPr>
          <p:cNvSpPr>
            <a:spLocks noGrp="1"/>
          </p:cNvSpPr>
          <p:nvPr>
            <p:ph type="body" sz="quarter" idx="11"/>
          </p:nvPr>
        </p:nvSpPr>
        <p:spPr/>
        <p:txBody>
          <a:bodyPr/>
          <a:lstStyle/>
          <a:p>
            <a:r>
              <a:rPr lang="de-DE" dirty="0" err="1"/>
              <a:t>EduHub</a:t>
            </a:r>
            <a:r>
              <a:rPr lang="de-DE" dirty="0"/>
              <a:t> </a:t>
            </a:r>
            <a:r>
              <a:rPr lang="de-DE" dirty="0" err="1"/>
              <a:t>OpenCampus</a:t>
            </a:r>
            <a:r>
              <a:rPr lang="de-DE" dirty="0"/>
              <a:t>, Kiel </a:t>
            </a:r>
          </a:p>
        </p:txBody>
      </p:sp>
    </p:spTree>
    <p:extLst>
      <p:ext uri="{BB962C8B-B14F-4D97-AF65-F5344CB8AC3E}">
        <p14:creationId xmlns:p14="http://schemas.microsoft.com/office/powerpoint/2010/main" val="2208737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607F68-1479-4090-B3A2-8FB57C07FB1C}"/>
              </a:ext>
            </a:extLst>
          </p:cNvPr>
          <p:cNvSpPr>
            <a:spLocks noGrp="1"/>
          </p:cNvSpPr>
          <p:nvPr>
            <p:ph type="title"/>
          </p:nvPr>
        </p:nvSpPr>
        <p:spPr>
          <a:xfrm>
            <a:off x="474133" y="274638"/>
            <a:ext cx="11260667" cy="909585"/>
          </a:xfrm>
        </p:spPr>
        <p:txBody>
          <a:bodyPr/>
          <a:lstStyle/>
          <a:p>
            <a:r>
              <a:rPr lang="de-DE" dirty="0"/>
              <a:t>Schreib-tools</a:t>
            </a:r>
          </a:p>
        </p:txBody>
      </p:sp>
      <p:sp>
        <p:nvSpPr>
          <p:cNvPr id="4" name="Fußzeilenplatzhalter 3">
            <a:extLst>
              <a:ext uri="{FF2B5EF4-FFF2-40B4-BE49-F238E27FC236}">
                <a16:creationId xmlns:a16="http://schemas.microsoft.com/office/drawing/2014/main" id="{7853137D-2AF7-429C-89A4-0BD0AC9929F5}"/>
              </a:ext>
            </a:extLst>
          </p:cNvPr>
          <p:cNvSpPr>
            <a:spLocks noGrp="1"/>
          </p:cNvSpPr>
          <p:nvPr>
            <p:ph type="ftr" sz="quarter" idx="11"/>
          </p:nvPr>
        </p:nvSpPr>
        <p:spPr/>
        <p:txBody>
          <a:bodyPr/>
          <a:lstStyle/>
          <a:p>
            <a:r>
              <a:rPr lang="de-DE" b="0" dirty="0">
                <a:solidFill>
                  <a:srgbClr val="F36200"/>
                </a:solidFill>
                <a:ea typeface="Open Sans"/>
              </a:rPr>
              <a:t>Rudolph et al. (2023), </a:t>
            </a:r>
            <a:r>
              <a:rPr lang="de-DE" b="0" err="1">
                <a:solidFill>
                  <a:srgbClr val="F36200"/>
                </a:solidFill>
                <a:ea typeface="Open Sans"/>
              </a:rPr>
              <a:t>Deepl</a:t>
            </a:r>
            <a:r>
              <a:rPr lang="de-DE" b="0" dirty="0">
                <a:solidFill>
                  <a:srgbClr val="F36200"/>
                </a:solidFill>
                <a:ea typeface="Open Sans"/>
              </a:rPr>
              <a:t> (2021), </a:t>
            </a:r>
            <a:r>
              <a:rPr lang="de-DE" b="0" err="1">
                <a:solidFill>
                  <a:srgbClr val="F36200"/>
                </a:solidFill>
                <a:ea typeface="Open Sans"/>
              </a:rPr>
              <a:t>Caswell</a:t>
            </a:r>
            <a:r>
              <a:rPr lang="de-DE" b="0" dirty="0">
                <a:solidFill>
                  <a:srgbClr val="F36200"/>
                </a:solidFill>
                <a:ea typeface="Open Sans"/>
              </a:rPr>
              <a:t> and </a:t>
            </a:r>
            <a:r>
              <a:rPr lang="de-DE" b="0" err="1">
                <a:solidFill>
                  <a:srgbClr val="F36200"/>
                </a:solidFill>
                <a:ea typeface="Open Sans"/>
              </a:rPr>
              <a:t>liang</a:t>
            </a:r>
            <a:r>
              <a:rPr lang="de-DE" b="0" dirty="0">
                <a:solidFill>
                  <a:srgbClr val="F36200"/>
                </a:solidFill>
                <a:ea typeface="Open Sans"/>
              </a:rPr>
              <a:t> (2020), Jasper (2023)</a:t>
            </a:r>
            <a:endParaRPr lang="de-DE" b="0" dirty="0">
              <a:solidFill>
                <a:srgbClr val="F36200"/>
              </a:solidFill>
              <a:highlight>
                <a:srgbClr val="FFFF00"/>
              </a:highlight>
              <a:ea typeface="Open Sans"/>
            </a:endParaRPr>
          </a:p>
        </p:txBody>
      </p:sp>
      <p:sp>
        <p:nvSpPr>
          <p:cNvPr id="5" name="Titel 1">
            <a:extLst>
              <a:ext uri="{FF2B5EF4-FFF2-40B4-BE49-F238E27FC236}">
                <a16:creationId xmlns:a16="http://schemas.microsoft.com/office/drawing/2014/main" id="{01B55313-12E6-7FAA-A599-3668B84035F1}"/>
              </a:ext>
            </a:extLst>
          </p:cNvPr>
          <p:cNvSpPr txBox="1">
            <a:spLocks/>
          </p:cNvSpPr>
          <p:nvPr/>
        </p:nvSpPr>
        <p:spPr>
          <a:xfrm>
            <a:off x="474133" y="838591"/>
            <a:ext cx="11260667" cy="528249"/>
          </a:xfrm>
          <a:prstGeom prst="rect">
            <a:avLst/>
          </a:prstGeom>
        </p:spPr>
        <p:txBody>
          <a:bodyPr vert="horz" lIns="0" tIns="0" rIns="0" bIns="0" rtlCol="0" anchor="t">
            <a:noAutofit/>
          </a:bodyPr>
          <a:lstStyle>
            <a:lvl1pPr algn="l" defTabSz="457200" rtl="0" eaLnBrk="1" latinLnBrk="0" hangingPunct="1">
              <a:spcBef>
                <a:spcPct val="0"/>
              </a:spcBef>
              <a:buNone/>
              <a:defRPr sz="3200" b="1" i="0" kern="1200" cap="all" baseline="0">
                <a:solidFill>
                  <a:schemeClr val="bg2"/>
                </a:solidFill>
                <a:latin typeface="+mj-lt"/>
                <a:ea typeface="+mj-ea"/>
                <a:cs typeface="Open Sans"/>
              </a:defRPr>
            </a:lvl1pPr>
          </a:lstStyle>
          <a:p>
            <a:r>
              <a:rPr lang="de-DE" sz="2000" spc="150">
                <a:latin typeface="Open Sans SemiBold" panose="020B0606030504020204" pitchFamily="34" charset="0"/>
                <a:ea typeface="Open Sans SemiBold" panose="020B0606030504020204" pitchFamily="34" charset="0"/>
                <a:cs typeface="Open Sans SemiBold" panose="020B0606030504020204" pitchFamily="34" charset="0"/>
              </a:rPr>
              <a:t>künstliche Intelligenz beim kreativen schreiben</a:t>
            </a:r>
          </a:p>
        </p:txBody>
      </p:sp>
      <p:sp>
        <p:nvSpPr>
          <p:cNvPr id="8" name="Abgerundetes Rechteck 7">
            <a:extLst>
              <a:ext uri="{FF2B5EF4-FFF2-40B4-BE49-F238E27FC236}">
                <a16:creationId xmlns:a16="http://schemas.microsoft.com/office/drawing/2014/main" id="{E6A6DA63-8035-5823-A2D4-AF53A3987A81}"/>
              </a:ext>
            </a:extLst>
          </p:cNvPr>
          <p:cNvSpPr/>
          <p:nvPr/>
        </p:nvSpPr>
        <p:spPr>
          <a:xfrm>
            <a:off x="4278851" y="1748176"/>
            <a:ext cx="3701143" cy="3537678"/>
          </a:xfrm>
          <a:prstGeom prst="round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tIns="180000" rtlCol="0" anchor="t" anchorCtr="0"/>
          <a:lstStyle/>
          <a:p>
            <a:pPr algn="ctr"/>
            <a:r>
              <a:rPr lang="de-DE" b="1" cap="all" spc="150">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rPr>
              <a:t>Grammarly, </a:t>
            </a:r>
            <a:r>
              <a:rPr lang="de-DE" b="1" cap="all" spc="150" err="1">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rPr>
              <a:t>Wordtune</a:t>
            </a:r>
            <a:r>
              <a:rPr lang="de-DE" b="1" cap="all" spc="150">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rPr>
              <a:t>, Hemingway</a:t>
            </a:r>
          </a:p>
          <a:p>
            <a:pPr algn="ctr"/>
            <a:endParaRPr lang="de-DE" sz="160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pPr algn="ctr"/>
            <a:r>
              <a:rPr lang="de-DE" sz="1600" b="1">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rPr>
              <a:t>Schreibhilfe-Tool</a:t>
            </a:r>
          </a:p>
          <a:p>
            <a:pPr algn="ctr"/>
            <a:endParaRPr lang="de-DE" sz="160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pPr algn="ctr"/>
            <a:r>
              <a:rPr lang="de-DE" sz="1600">
                <a:solidFill>
                  <a:schemeClr val="tx2"/>
                </a:solidFill>
                <a:latin typeface="Open Sans" panose="020B0606030504020204" pitchFamily="34" charset="0"/>
                <a:ea typeface="Open Sans" panose="020B0606030504020204" pitchFamily="34" charset="0"/>
                <a:cs typeface="Open Sans" panose="020B0606030504020204" pitchFamily="34" charset="0"/>
              </a:rPr>
              <a:t>Bestehende Inhalte hinsichtlich Grammatik, Rechtschreibung, Zeichensetzung, Stil und Klarheit überarbeiten</a:t>
            </a:r>
          </a:p>
        </p:txBody>
      </p:sp>
      <p:sp>
        <p:nvSpPr>
          <p:cNvPr id="9" name="Abgerundetes Rechteck 8">
            <a:extLst>
              <a:ext uri="{FF2B5EF4-FFF2-40B4-BE49-F238E27FC236}">
                <a16:creationId xmlns:a16="http://schemas.microsoft.com/office/drawing/2014/main" id="{0DF6D5F2-76E8-0F66-62F5-5B9706C9C354}"/>
              </a:ext>
            </a:extLst>
          </p:cNvPr>
          <p:cNvSpPr/>
          <p:nvPr/>
        </p:nvSpPr>
        <p:spPr>
          <a:xfrm>
            <a:off x="8083569" y="1748176"/>
            <a:ext cx="3701143" cy="3537678"/>
          </a:xfrm>
          <a:prstGeom prst="round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tIns="180000" rtlCol="0" anchor="t" anchorCtr="0"/>
          <a:lstStyle/>
          <a:p>
            <a:pPr algn="ctr"/>
            <a:endParaRPr lang="de-DE" b="1" cap="all" spc="150" dirty="0">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algn="ctr"/>
            <a:r>
              <a:rPr lang="de-DE" b="1" cap="all" spc="150" dirty="0">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rPr>
              <a:t>Chat GPT,</a:t>
            </a:r>
          </a:p>
          <a:p>
            <a:pPr algn="ctr"/>
            <a:r>
              <a:rPr lang="de-DE" b="1" cap="all" spc="150" dirty="0">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rPr>
              <a:t>Jasper</a:t>
            </a:r>
            <a:endParaRPr lang="de-DE" sz="16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pPr algn="ctr"/>
            <a:endParaRPr lang="de-DE" sz="16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pPr algn="ctr"/>
            <a:r>
              <a:rPr lang="de-DE" sz="1600" b="1" dirty="0">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rPr>
              <a:t>Generatives Sprachmodell</a:t>
            </a:r>
          </a:p>
          <a:p>
            <a:pPr algn="ctr"/>
            <a:endParaRPr lang="de-DE" sz="16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pPr algn="ctr"/>
            <a:r>
              <a:rPr lang="de-DE"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Neugenerierung von menschenähnlichen Texten</a:t>
            </a:r>
          </a:p>
          <a:p>
            <a:pPr algn="ctr"/>
            <a:r>
              <a:rPr lang="de-DE" sz="1600" dirty="0">
                <a:solidFill>
                  <a:schemeClr val="tx2"/>
                </a:solidFill>
                <a:latin typeface="Open Sans" panose="020B0606030504020204" pitchFamily="34" charset="0"/>
                <a:ea typeface="Open Sans" panose="020B0606030504020204" pitchFamily="34" charset="0"/>
                <a:cs typeface="Open Sans" panose="020B0606030504020204" pitchFamily="34" charset="0"/>
              </a:rPr>
              <a:t>basierend auf expliziten Anweisungen</a:t>
            </a:r>
          </a:p>
        </p:txBody>
      </p:sp>
      <p:sp>
        <p:nvSpPr>
          <p:cNvPr id="6" name="Abgerundetes Rechteck 5">
            <a:extLst>
              <a:ext uri="{FF2B5EF4-FFF2-40B4-BE49-F238E27FC236}">
                <a16:creationId xmlns:a16="http://schemas.microsoft.com/office/drawing/2014/main" id="{DF039D4A-7DD1-4C81-097F-3B4F2F98AB8B}"/>
              </a:ext>
            </a:extLst>
          </p:cNvPr>
          <p:cNvSpPr/>
          <p:nvPr/>
        </p:nvSpPr>
        <p:spPr>
          <a:xfrm>
            <a:off x="474133" y="1748176"/>
            <a:ext cx="3701143" cy="3537678"/>
          </a:xfrm>
          <a:prstGeom prst="round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40" tIns="180000" rIns="91440" bIns="45720" rtlCol="0" anchor="t" anchorCtr="0"/>
          <a:lstStyle/>
          <a:p>
            <a:pPr algn="ctr"/>
            <a:r>
              <a:rPr lang="de-DE" b="1" cap="all" spc="150" dirty="0">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rPr>
              <a:t>DEEPL,</a:t>
            </a:r>
          </a:p>
          <a:p>
            <a:pPr algn="ctr"/>
            <a:r>
              <a:rPr lang="de-DE" b="1" cap="all" spc="150" dirty="0">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rPr>
              <a:t>Bing </a:t>
            </a:r>
            <a:r>
              <a:rPr lang="de-DE" b="1" cap="all" spc="150" dirty="0" err="1">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rPr>
              <a:t>translator</a:t>
            </a:r>
            <a:r>
              <a:rPr lang="de-DE" b="1" cap="all" spc="150" dirty="0">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rPr>
              <a:t>,</a:t>
            </a:r>
          </a:p>
          <a:p>
            <a:pPr algn="ctr"/>
            <a:r>
              <a:rPr lang="de-DE" b="1" cap="all" spc="150" dirty="0">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rPr>
              <a:t>Google Translator</a:t>
            </a:r>
          </a:p>
          <a:p>
            <a:pPr algn="ctr"/>
            <a:endParaRPr lang="de-DE" sz="16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pPr algn="ctr"/>
            <a:r>
              <a:rPr lang="de-DE" sz="1600" b="1" dirty="0">
                <a:solidFill>
                  <a:schemeClr val="tx2"/>
                </a:solidFill>
                <a:latin typeface="Open Sans SemiBold" panose="020B0606030504020204" pitchFamily="34" charset="0"/>
                <a:ea typeface="Open Sans SemiBold" panose="020B0606030504020204" pitchFamily="34" charset="0"/>
                <a:cs typeface="Open Sans SemiBold" panose="020B0606030504020204" pitchFamily="34" charset="0"/>
              </a:rPr>
              <a:t>Übersetzungs-Tool</a:t>
            </a:r>
          </a:p>
          <a:p>
            <a:pPr algn="ctr"/>
            <a:endParaRPr lang="de-DE" sz="16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pPr algn="ctr"/>
            <a:r>
              <a:rPr lang="de-DE" sz="1600" dirty="0">
                <a:solidFill>
                  <a:schemeClr val="tx2"/>
                </a:solidFill>
                <a:latin typeface="Open Sans"/>
                <a:ea typeface="Open Sans"/>
                <a:cs typeface="Open Sans"/>
              </a:rPr>
              <a:t>Automatische Übersetzung von Texten aus einer Sprache in eine andere Sprache</a:t>
            </a:r>
          </a:p>
        </p:txBody>
      </p:sp>
    </p:spTree>
    <p:extLst>
      <p:ext uri="{BB962C8B-B14F-4D97-AF65-F5344CB8AC3E}">
        <p14:creationId xmlns:p14="http://schemas.microsoft.com/office/powerpoint/2010/main" val="3695802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351AA6-CCF0-5D06-8678-B9F2FFB18425}"/>
              </a:ext>
            </a:extLst>
          </p:cNvPr>
          <p:cNvSpPr>
            <a:spLocks noGrp="1"/>
          </p:cNvSpPr>
          <p:nvPr>
            <p:ph type="title"/>
          </p:nvPr>
        </p:nvSpPr>
        <p:spPr/>
        <p:txBody>
          <a:bodyPr/>
          <a:lstStyle/>
          <a:p>
            <a:r>
              <a:rPr lang="de-DE" dirty="0"/>
              <a:t>Gliederung</a:t>
            </a:r>
          </a:p>
        </p:txBody>
      </p:sp>
      <p:sp>
        <p:nvSpPr>
          <p:cNvPr id="3" name="Inhaltsplatzhalter 2">
            <a:extLst>
              <a:ext uri="{FF2B5EF4-FFF2-40B4-BE49-F238E27FC236}">
                <a16:creationId xmlns:a16="http://schemas.microsoft.com/office/drawing/2014/main" id="{AECCA4EA-081F-2692-DA18-415D46863D62}"/>
              </a:ext>
            </a:extLst>
          </p:cNvPr>
          <p:cNvSpPr>
            <a:spLocks noGrp="1"/>
          </p:cNvSpPr>
          <p:nvPr>
            <p:ph idx="1"/>
          </p:nvPr>
        </p:nvSpPr>
        <p:spPr>
          <a:xfrm>
            <a:off x="474134" y="1417639"/>
            <a:ext cx="8669866" cy="5086856"/>
          </a:xfrm>
        </p:spPr>
        <p:txBody>
          <a:bodyPr vert="horz" lIns="0" tIns="0" rIns="0" bIns="0" rtlCol="0" anchor="t">
            <a:normAutofit fontScale="85000" lnSpcReduction="20000"/>
          </a:bodyPr>
          <a:lstStyle/>
          <a:p>
            <a:r>
              <a:rPr lang="de-DE" sz="2200" dirty="0"/>
              <a:t>Einstieg: Denken sie, dieses Gedicht wurde von einer KI verfasst? </a:t>
            </a:r>
          </a:p>
          <a:p>
            <a:pPr marL="457200" lvl="1" indent="0">
              <a:buNone/>
            </a:pPr>
            <a:r>
              <a:rPr lang="de-DE" sz="2200" dirty="0"/>
              <a:t>2-3 Gedichte </a:t>
            </a:r>
            <a:endParaRPr lang="de-DE" sz="2200">
              <a:ea typeface="Open Sans"/>
            </a:endParaRPr>
          </a:p>
          <a:p>
            <a:r>
              <a:rPr lang="de-DE" sz="2200" dirty="0" err="1"/>
              <a:t>ChatGPT</a:t>
            </a:r>
            <a:r>
              <a:rPr lang="de-DE" sz="2200" dirty="0"/>
              <a:t> in der Bildung</a:t>
            </a:r>
          </a:p>
          <a:p>
            <a:r>
              <a:rPr lang="de-DE" sz="2200" dirty="0"/>
              <a:t>Studien: Gedichte schreiben mit KI </a:t>
            </a:r>
          </a:p>
          <a:p>
            <a:r>
              <a:rPr lang="de-DE" sz="2200" dirty="0"/>
              <a:t>KI beim Kreativen Schreiben</a:t>
            </a:r>
          </a:p>
          <a:p>
            <a:pPr lvl="1"/>
            <a:r>
              <a:rPr lang="de-DE" sz="2200" dirty="0">
                <a:ea typeface="Open Sans"/>
              </a:rPr>
              <a:t>Schreib-Tools</a:t>
            </a:r>
          </a:p>
          <a:p>
            <a:pPr lvl="1"/>
            <a:r>
              <a:rPr lang="de-DE" sz="2200" dirty="0"/>
              <a:t>Bereits existierende Anwendungen (Übersetzer, Schreibhilfetools)</a:t>
            </a:r>
          </a:p>
          <a:p>
            <a:r>
              <a:rPr lang="de-DE" sz="2200" dirty="0"/>
              <a:t>Gefährdet </a:t>
            </a:r>
            <a:r>
              <a:rPr lang="de-DE" sz="2200" dirty="0" err="1"/>
              <a:t>ChatGPT</a:t>
            </a:r>
            <a:r>
              <a:rPr lang="de-DE" sz="2200" dirty="0"/>
              <a:t> die Kreativität?</a:t>
            </a:r>
          </a:p>
          <a:p>
            <a:pPr lvl="1"/>
            <a:r>
              <a:rPr lang="de-DE" sz="2200" dirty="0"/>
              <a:t>Was ist “Kreativität“?</a:t>
            </a:r>
          </a:p>
          <a:p>
            <a:pPr lvl="1"/>
            <a:r>
              <a:rPr lang="de-DE" sz="2200" dirty="0"/>
              <a:t>Mögliche Risiken </a:t>
            </a:r>
          </a:p>
          <a:p>
            <a:r>
              <a:rPr lang="de-DE" sz="2200" dirty="0"/>
              <a:t>Fördert </a:t>
            </a:r>
            <a:r>
              <a:rPr lang="de-DE" sz="2200" dirty="0" err="1"/>
              <a:t>ChatGPT</a:t>
            </a:r>
            <a:r>
              <a:rPr lang="de-DE" sz="2200" dirty="0"/>
              <a:t> die Kreativität?</a:t>
            </a:r>
          </a:p>
          <a:p>
            <a:pPr lvl="1"/>
            <a:r>
              <a:rPr lang="de-DE" sz="2200" dirty="0"/>
              <a:t>Mögliche Chancen</a:t>
            </a:r>
          </a:p>
          <a:p>
            <a:r>
              <a:rPr lang="de-DE" sz="2200" dirty="0"/>
              <a:t>Wie lässt sich </a:t>
            </a:r>
            <a:r>
              <a:rPr lang="de-DE" sz="2200" dirty="0" err="1"/>
              <a:t>ChatGPT</a:t>
            </a:r>
            <a:r>
              <a:rPr lang="de-DE" sz="2200" dirty="0"/>
              <a:t> reguliert in der Lehre einsetzen?</a:t>
            </a:r>
          </a:p>
          <a:p>
            <a:pPr lvl="1"/>
            <a:r>
              <a:rPr lang="de-DE" sz="2200" dirty="0"/>
              <a:t>Ideen für die Unterrichtsgestaltung</a:t>
            </a:r>
            <a:br>
              <a:rPr lang="de-DE" sz="2200" dirty="0"/>
            </a:br>
            <a:endParaRPr lang="de-DE" sz="2200" dirty="0"/>
          </a:p>
          <a:p>
            <a:pPr marL="457200" lvl="1" indent="0">
              <a:buNone/>
            </a:pPr>
            <a:endParaRPr lang="de-DE" sz="2200" dirty="0"/>
          </a:p>
          <a:p>
            <a:pPr marL="457200" lvl="1" indent="0">
              <a:buNone/>
            </a:pPr>
            <a:r>
              <a:rPr lang="de-DE" sz="2200" dirty="0"/>
              <a:t>Assistenz: Emma Dischinger &amp; Nina Fischer</a:t>
            </a:r>
          </a:p>
          <a:p>
            <a:endParaRPr lang="de-DE" sz="2000" dirty="0"/>
          </a:p>
        </p:txBody>
      </p:sp>
      <p:sp>
        <p:nvSpPr>
          <p:cNvPr id="4" name="Fußzeilenplatzhalter 3">
            <a:extLst>
              <a:ext uri="{FF2B5EF4-FFF2-40B4-BE49-F238E27FC236}">
                <a16:creationId xmlns:a16="http://schemas.microsoft.com/office/drawing/2014/main" id="{3F428CC7-5834-DE47-864A-86F5BF8FFAC5}"/>
              </a:ext>
            </a:extLst>
          </p:cNvPr>
          <p:cNvSpPr>
            <a:spLocks noGrp="1"/>
          </p:cNvSpPr>
          <p:nvPr>
            <p:ph type="ftr" sz="quarter" idx="11"/>
          </p:nvPr>
        </p:nvSpPr>
        <p:spPr/>
        <p:txBody>
          <a:bodyPr/>
          <a:lstStyle/>
          <a:p>
            <a:endParaRPr lang="de-DE" dirty="0"/>
          </a:p>
        </p:txBody>
      </p:sp>
    </p:spTree>
    <p:extLst>
      <p:ext uri="{BB962C8B-B14F-4D97-AF65-F5344CB8AC3E}">
        <p14:creationId xmlns:p14="http://schemas.microsoft.com/office/powerpoint/2010/main" val="865726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607F68-1479-4090-B3A2-8FB57C07FB1C}"/>
              </a:ext>
            </a:extLst>
          </p:cNvPr>
          <p:cNvSpPr>
            <a:spLocks noGrp="1"/>
          </p:cNvSpPr>
          <p:nvPr>
            <p:ph type="title"/>
          </p:nvPr>
        </p:nvSpPr>
        <p:spPr>
          <a:xfrm>
            <a:off x="474133" y="274638"/>
            <a:ext cx="11260667" cy="909585"/>
          </a:xfrm>
        </p:spPr>
        <p:txBody>
          <a:bodyPr/>
          <a:lstStyle/>
          <a:p>
            <a:r>
              <a:rPr lang="de-DE"/>
              <a:t>Anwendungen</a:t>
            </a:r>
          </a:p>
        </p:txBody>
      </p:sp>
      <p:sp>
        <p:nvSpPr>
          <p:cNvPr id="3" name="Inhaltsplatzhalter 2">
            <a:extLst>
              <a:ext uri="{FF2B5EF4-FFF2-40B4-BE49-F238E27FC236}">
                <a16:creationId xmlns:a16="http://schemas.microsoft.com/office/drawing/2014/main" id="{A93E2C1D-6FC8-4A2B-989B-7AF82813F7D8}"/>
              </a:ext>
            </a:extLst>
          </p:cNvPr>
          <p:cNvSpPr>
            <a:spLocks noGrp="1"/>
          </p:cNvSpPr>
          <p:nvPr>
            <p:ph idx="1"/>
          </p:nvPr>
        </p:nvSpPr>
        <p:spPr>
          <a:xfrm>
            <a:off x="475200" y="1439999"/>
            <a:ext cx="9923859" cy="4916351"/>
          </a:xfrm>
          <a:ln>
            <a:noFill/>
          </a:ln>
        </p:spPr>
        <p:txBody>
          <a:bodyPr vert="horz" lIns="0" tIns="0" rIns="0" bIns="0" rtlCol="0" anchor="t">
            <a:normAutofit/>
          </a:bodyPr>
          <a:lstStyle/>
          <a:p>
            <a:pPr marL="0" indent="0">
              <a:lnSpc>
                <a:spcPct val="110000"/>
              </a:lnSpc>
              <a:spcBef>
                <a:spcPts val="0"/>
              </a:spcBef>
              <a:spcAft>
                <a:spcPts val="600"/>
              </a:spcAft>
              <a:buNone/>
            </a:pPr>
            <a:r>
              <a:rPr lang="de-DE" sz="1600" b="1" cap="all" spc="150" dirty="0">
                <a:latin typeface="Open Sans SemiBold" panose="020B0606030504020204" pitchFamily="34" charset="0"/>
                <a:ea typeface="Open Sans SemiBold" panose="020B0606030504020204" pitchFamily="34" charset="0"/>
                <a:cs typeface="Open Sans SemiBold" panose="020B0606030504020204" pitchFamily="34" charset="0"/>
              </a:rPr>
              <a:t>KI basierte Übersetzungs-Tools </a:t>
            </a:r>
            <a:r>
              <a:rPr lang="de-DE" sz="1600" dirty="0">
                <a:latin typeface="Open Sans" panose="020B0606030504020204" pitchFamily="34" charset="0"/>
                <a:ea typeface="Open Sans" panose="020B0606030504020204" pitchFamily="34" charset="0"/>
                <a:cs typeface="Open Sans" panose="020B0606030504020204" pitchFamily="34" charset="0"/>
              </a:rPr>
              <a:t>wie </a:t>
            </a:r>
            <a:r>
              <a:rPr lang="de-DE" sz="1600" dirty="0" err="1">
                <a:latin typeface="Open Sans" panose="020B0606030504020204" pitchFamily="34" charset="0"/>
                <a:ea typeface="Open Sans" panose="020B0606030504020204" pitchFamily="34" charset="0"/>
                <a:cs typeface="Open Sans" panose="020B0606030504020204" pitchFamily="34" charset="0"/>
              </a:rPr>
              <a:t>DeepL</a:t>
            </a:r>
            <a:r>
              <a:rPr lang="de-DE" sz="1600" dirty="0">
                <a:latin typeface="Open Sans" panose="020B0606030504020204" pitchFamily="34" charset="0"/>
                <a:ea typeface="Open Sans" panose="020B0606030504020204" pitchFamily="34" charset="0"/>
                <a:cs typeface="Open Sans" panose="020B0606030504020204" pitchFamily="34" charset="0"/>
              </a:rPr>
              <a:t>, Bing Translator oder Google Übersetzer</a:t>
            </a:r>
          </a:p>
          <a:p>
            <a:pPr>
              <a:lnSpc>
                <a:spcPct val="110000"/>
              </a:lnSpc>
              <a:spcBef>
                <a:spcPts val="0"/>
              </a:spcBef>
              <a:spcAft>
                <a:spcPts val="600"/>
              </a:spcAft>
            </a:pPr>
            <a:r>
              <a:rPr lang="de-DE" sz="1600" dirty="0">
                <a:latin typeface="Open Sans" panose="020B0606030504020204" pitchFamily="34" charset="0"/>
                <a:ea typeface="Open Sans" panose="020B0606030504020204" pitchFamily="34" charset="0"/>
                <a:cs typeface="Open Sans" panose="020B0606030504020204" pitchFamily="34" charset="0"/>
              </a:rPr>
              <a:t>basieren auf neuronalen Netzen</a:t>
            </a:r>
          </a:p>
          <a:p>
            <a:pPr>
              <a:lnSpc>
                <a:spcPct val="110000"/>
              </a:lnSpc>
              <a:spcBef>
                <a:spcPts val="0"/>
              </a:spcBef>
              <a:spcAft>
                <a:spcPts val="600"/>
              </a:spcAft>
            </a:pPr>
            <a:r>
              <a:rPr lang="de-DE" sz="1600" dirty="0">
                <a:latin typeface="Open Sans" panose="020B0606030504020204" pitchFamily="34" charset="0"/>
                <a:ea typeface="Open Sans" panose="020B0606030504020204" pitchFamily="34" charset="0"/>
                <a:cs typeface="Open Sans" panose="020B0606030504020204" pitchFamily="34" charset="0"/>
              </a:rPr>
              <a:t>automatische Übersetzung von Texten aus einer Sprache in eine andere Sprache</a:t>
            </a:r>
          </a:p>
          <a:p>
            <a:pPr>
              <a:lnSpc>
                <a:spcPct val="110000"/>
              </a:lnSpc>
              <a:spcBef>
                <a:spcPts val="0"/>
              </a:spcBef>
              <a:spcAft>
                <a:spcPts val="600"/>
              </a:spcAft>
            </a:pPr>
            <a:endParaRPr lang="de-DE" sz="1600" b="1" dirty="0">
              <a:latin typeface="Open Sans" panose="020B0606030504020204" pitchFamily="34" charset="0"/>
              <a:ea typeface="Open Sans" panose="020B0606030504020204" pitchFamily="34" charset="0"/>
              <a:cs typeface="Open Sans" panose="020B0606030504020204" pitchFamily="34" charset="0"/>
            </a:endParaRPr>
          </a:p>
          <a:p>
            <a:pPr marL="0" indent="0">
              <a:lnSpc>
                <a:spcPct val="110000"/>
              </a:lnSpc>
              <a:spcBef>
                <a:spcPts val="0"/>
              </a:spcBef>
              <a:spcAft>
                <a:spcPts val="600"/>
              </a:spcAft>
              <a:buNone/>
            </a:pPr>
            <a:r>
              <a:rPr lang="de-DE" sz="1600" b="1" cap="all" spc="150" dirty="0">
                <a:solidFill>
                  <a:srgbClr val="0070C0"/>
                </a:solidFill>
                <a:latin typeface="Open Sans SemiBold"/>
                <a:ea typeface="Open Sans SemiBold"/>
                <a:cs typeface="Open Sans SemiBold"/>
              </a:rPr>
              <a:t>BLEU:</a:t>
            </a:r>
            <a:r>
              <a:rPr lang="de-DE" sz="1600" b="1" cap="all" spc="150" dirty="0">
                <a:latin typeface="Open Sans SemiBold"/>
                <a:ea typeface="Open Sans SemiBold"/>
                <a:cs typeface="Open Sans SemiBold"/>
              </a:rPr>
              <a:t> a Method </a:t>
            </a:r>
            <a:r>
              <a:rPr lang="de-DE" sz="1600" b="1" cap="all" spc="150" dirty="0" err="1">
                <a:latin typeface="Open Sans SemiBold"/>
                <a:ea typeface="Open Sans SemiBold"/>
                <a:cs typeface="Open Sans SemiBold"/>
              </a:rPr>
              <a:t>for</a:t>
            </a:r>
            <a:r>
              <a:rPr lang="de-DE" sz="1600" b="1" cap="all" spc="150" dirty="0">
                <a:latin typeface="Open Sans SemiBold"/>
                <a:ea typeface="Open Sans SemiBold"/>
                <a:cs typeface="Open Sans SemiBold"/>
              </a:rPr>
              <a:t> </a:t>
            </a:r>
            <a:r>
              <a:rPr lang="de-DE" sz="1600" b="1" cap="all" spc="150" dirty="0" err="1">
                <a:latin typeface="Open Sans SemiBold"/>
                <a:ea typeface="Open Sans SemiBold"/>
                <a:cs typeface="Open Sans SemiBold"/>
              </a:rPr>
              <a:t>Automatic</a:t>
            </a:r>
            <a:r>
              <a:rPr lang="de-DE" sz="1600" b="1" cap="all" spc="150" dirty="0">
                <a:latin typeface="Open Sans SemiBold"/>
                <a:ea typeface="Open Sans SemiBold"/>
                <a:cs typeface="Open Sans SemiBold"/>
              </a:rPr>
              <a:t> Evaluation of </a:t>
            </a:r>
            <a:r>
              <a:rPr lang="de-DE" sz="1600" b="1" cap="all" spc="150" dirty="0" err="1">
                <a:latin typeface="Open Sans SemiBold"/>
                <a:ea typeface="Open Sans SemiBold"/>
                <a:cs typeface="Open Sans SemiBold"/>
              </a:rPr>
              <a:t>Machine</a:t>
            </a:r>
            <a:r>
              <a:rPr lang="de-DE" sz="1600" b="1" cap="all" spc="150" dirty="0">
                <a:latin typeface="Open Sans SemiBold"/>
                <a:ea typeface="Open Sans SemiBold"/>
                <a:cs typeface="Open Sans SemiBold"/>
              </a:rPr>
              <a:t> Translation </a:t>
            </a:r>
            <a:r>
              <a:rPr lang="de-DE" sz="1200" cap="all" spc="150" dirty="0">
                <a:ea typeface="Open Sans SemiBold"/>
                <a:cs typeface="Open Sans SemiBold"/>
              </a:rPr>
              <a:t>(</a:t>
            </a:r>
            <a:r>
              <a:rPr lang="de-DE" sz="1200" dirty="0" err="1"/>
              <a:t>Papineni</a:t>
            </a:r>
            <a:r>
              <a:rPr lang="de-DE" sz="1200" dirty="0"/>
              <a:t> et al. 2002)</a:t>
            </a:r>
            <a:endParaRPr lang="de-DE" sz="1200" dirty="0">
              <a:ea typeface="Open Sans SemiBold" panose="020B0606030504020204" pitchFamily="34" charset="0"/>
              <a:cs typeface="Open Sans SemiBold" panose="020B0606030504020204" pitchFamily="34" charset="0"/>
            </a:endParaRPr>
          </a:p>
          <a:p>
            <a:pPr>
              <a:lnSpc>
                <a:spcPct val="110000"/>
              </a:lnSpc>
              <a:spcBef>
                <a:spcPts val="0"/>
              </a:spcBef>
              <a:spcAft>
                <a:spcPts val="600"/>
              </a:spcAft>
            </a:pPr>
            <a:r>
              <a:rPr lang="de-DE" sz="1600" dirty="0">
                <a:latin typeface="Open Sans" panose="020B0606030504020204" pitchFamily="34" charset="0"/>
                <a:ea typeface="Open Sans" panose="020B0606030504020204" pitchFamily="34" charset="0"/>
                <a:cs typeface="Open Sans" panose="020B0606030504020204" pitchFamily="34" charset="0"/>
              </a:rPr>
              <a:t>BLEU (</a:t>
            </a:r>
            <a:r>
              <a:rPr lang="de-DE" sz="1600" i="1" dirty="0">
                <a:latin typeface="Open Sans" panose="020B0606030504020204" pitchFamily="34" charset="0"/>
                <a:ea typeface="Open Sans" panose="020B0606030504020204" pitchFamily="34" charset="0"/>
                <a:cs typeface="Open Sans" panose="020B0606030504020204" pitchFamily="34" charset="0"/>
              </a:rPr>
              <a:t>Bilingual Evaluation </a:t>
            </a:r>
            <a:r>
              <a:rPr lang="de-DE" sz="1600" i="1" dirty="0" err="1">
                <a:latin typeface="Open Sans" panose="020B0606030504020204" pitchFamily="34" charset="0"/>
                <a:ea typeface="Open Sans" panose="020B0606030504020204" pitchFamily="34" charset="0"/>
                <a:cs typeface="Open Sans" panose="020B0606030504020204" pitchFamily="34" charset="0"/>
              </a:rPr>
              <a:t>Understudy</a:t>
            </a:r>
            <a:r>
              <a:rPr lang="de-DE" sz="1600" dirty="0">
                <a:latin typeface="Open Sans" panose="020B0606030504020204" pitchFamily="34" charset="0"/>
                <a:ea typeface="Open Sans" panose="020B0606030504020204" pitchFamily="34" charset="0"/>
                <a:cs typeface="Open Sans" panose="020B0606030504020204" pitchFamily="34" charset="0"/>
              </a:rPr>
              <a:t>) </a:t>
            </a:r>
          </a:p>
          <a:p>
            <a:pPr>
              <a:lnSpc>
                <a:spcPct val="110000"/>
              </a:lnSpc>
              <a:spcBef>
                <a:spcPts val="0"/>
              </a:spcBef>
              <a:spcAft>
                <a:spcPts val="600"/>
              </a:spcAft>
            </a:pPr>
            <a:r>
              <a:rPr lang="de-DE" sz="1600" dirty="0">
                <a:latin typeface="Open Sans" panose="020B0606030504020204" pitchFamily="34" charset="0"/>
                <a:ea typeface="Open Sans" panose="020B0606030504020204" pitchFamily="34" charset="0"/>
                <a:cs typeface="Open Sans" panose="020B0606030504020204" pitchFamily="34" charset="0"/>
              </a:rPr>
              <a:t>Methode zur objektiven, konsistenten und reproduzierbaren Bewertung maschineller Übersetzungen</a:t>
            </a:r>
          </a:p>
          <a:p>
            <a:pPr>
              <a:lnSpc>
                <a:spcPct val="110000"/>
              </a:lnSpc>
              <a:spcBef>
                <a:spcPts val="0"/>
              </a:spcBef>
              <a:spcAft>
                <a:spcPts val="600"/>
              </a:spcAft>
            </a:pPr>
            <a:r>
              <a:rPr lang="de-DE" sz="1600" dirty="0">
                <a:latin typeface="Open Sans" panose="020B0606030504020204" pitchFamily="34" charset="0"/>
                <a:ea typeface="Open Sans" panose="020B0606030504020204" pitchFamily="34" charset="0"/>
                <a:cs typeface="Open Sans" panose="020B0606030504020204" pitchFamily="34" charset="0"/>
              </a:rPr>
              <a:t>Messung der Übereinstimmung zwischen einer maschinell erstellten Übersetzung und einer oder </a:t>
            </a:r>
            <a:br>
              <a:rPr lang="de-DE" sz="1600" dirty="0">
                <a:latin typeface="Open Sans" panose="020B0606030504020204" pitchFamily="34" charset="0"/>
                <a:ea typeface="Open Sans" panose="020B0606030504020204" pitchFamily="34" charset="0"/>
                <a:cs typeface="Open Sans" panose="020B0606030504020204" pitchFamily="34" charset="0"/>
              </a:rPr>
            </a:br>
            <a:r>
              <a:rPr lang="de-DE" sz="1600" dirty="0">
                <a:latin typeface="Open Sans" panose="020B0606030504020204" pitchFamily="34" charset="0"/>
                <a:ea typeface="Open Sans" panose="020B0606030504020204" pitchFamily="34" charset="0"/>
                <a:cs typeface="Open Sans" panose="020B0606030504020204" pitchFamily="34" charset="0"/>
              </a:rPr>
              <a:t>mehreren menschlichen Referenzübersetzungen</a:t>
            </a:r>
          </a:p>
          <a:p>
            <a:pPr>
              <a:lnSpc>
                <a:spcPct val="110000"/>
              </a:lnSpc>
              <a:spcBef>
                <a:spcPts val="0"/>
              </a:spcBef>
              <a:spcAft>
                <a:spcPts val="600"/>
              </a:spcAft>
            </a:pPr>
            <a:r>
              <a:rPr lang="de-DE" sz="1600" dirty="0">
                <a:latin typeface="Open Sans" panose="020B0606030504020204" pitchFamily="34" charset="0"/>
                <a:ea typeface="Open Sans" panose="020B0606030504020204" pitchFamily="34" charset="0"/>
                <a:cs typeface="Open Sans" panose="020B0606030504020204" pitchFamily="34" charset="0"/>
              </a:rPr>
              <a:t>Score im Bereich von 0 bis 1, wobei 1 eine perfekte Übereinstimmung mit der Referenzübersetzung </a:t>
            </a:r>
            <a:br>
              <a:rPr lang="de-DE" sz="1600" dirty="0">
                <a:latin typeface="Open Sans" panose="020B0606030504020204" pitchFamily="34" charset="0"/>
                <a:ea typeface="Open Sans" panose="020B0606030504020204" pitchFamily="34" charset="0"/>
                <a:cs typeface="Open Sans" panose="020B0606030504020204" pitchFamily="34" charset="0"/>
              </a:rPr>
            </a:br>
            <a:r>
              <a:rPr lang="de-DE" sz="1600" dirty="0">
                <a:latin typeface="Open Sans" panose="020B0606030504020204" pitchFamily="34" charset="0"/>
                <a:ea typeface="Open Sans" panose="020B0606030504020204" pitchFamily="34" charset="0"/>
                <a:cs typeface="Open Sans" panose="020B0606030504020204" pitchFamily="34" charset="0"/>
              </a:rPr>
              <a:t>bedeutet und 0 keine Übereinstimmung anzeigt</a:t>
            </a:r>
          </a:p>
          <a:p>
            <a:pPr lvl="1">
              <a:lnSpc>
                <a:spcPct val="110000"/>
              </a:lnSpc>
              <a:spcBef>
                <a:spcPts val="0"/>
              </a:spcBef>
              <a:spcAft>
                <a:spcPts val="600"/>
              </a:spcAft>
            </a:pPr>
            <a:r>
              <a:rPr lang="de-DE" sz="1600" dirty="0">
                <a:latin typeface="Open Sans" panose="020B0606030504020204" pitchFamily="34" charset="0"/>
                <a:ea typeface="Open Sans" panose="020B0606030504020204" pitchFamily="34" charset="0"/>
                <a:cs typeface="Open Sans" panose="020B0606030504020204" pitchFamily="34" charset="0"/>
              </a:rPr>
              <a:t>höherer BLEU-Score als Indikator für eine höhere Übersetzungsqualität</a:t>
            </a:r>
          </a:p>
          <a:p>
            <a:pPr>
              <a:lnSpc>
                <a:spcPct val="110000"/>
              </a:lnSpc>
              <a:spcBef>
                <a:spcPts val="0"/>
              </a:spcBef>
              <a:spcAft>
                <a:spcPts val="600"/>
              </a:spcAft>
            </a:pPr>
            <a:endParaRPr lang="de-DE" sz="1600" dirty="0">
              <a:latin typeface="Open Sans" panose="020B0606030504020204" pitchFamily="34" charset="0"/>
              <a:ea typeface="Open Sans" panose="020B0606030504020204" pitchFamily="34" charset="0"/>
              <a:cs typeface="Open Sans" panose="020B0606030504020204" pitchFamily="34" charset="0"/>
            </a:endParaRPr>
          </a:p>
          <a:p>
            <a:pPr>
              <a:lnSpc>
                <a:spcPct val="110000"/>
              </a:lnSpc>
              <a:spcBef>
                <a:spcPts val="0"/>
              </a:spcBef>
              <a:spcAft>
                <a:spcPts val="600"/>
              </a:spcAft>
            </a:pPr>
            <a:endParaRPr lang="de-DE" sz="1600" dirty="0">
              <a:latin typeface="Open Sans" panose="020B0606030504020204" pitchFamily="34" charset="0"/>
              <a:ea typeface="Open Sans" panose="020B0606030504020204" pitchFamily="34" charset="0"/>
              <a:cs typeface="Open Sans" panose="020B0606030504020204" pitchFamily="34" charset="0"/>
            </a:endParaRPr>
          </a:p>
          <a:p>
            <a:pPr>
              <a:lnSpc>
                <a:spcPct val="110000"/>
              </a:lnSpc>
              <a:spcBef>
                <a:spcPts val="0"/>
              </a:spcBef>
              <a:spcAft>
                <a:spcPts val="600"/>
              </a:spcAft>
            </a:pPr>
            <a:endParaRPr lang="de-DE"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Fußzeilenplatzhalter 3">
            <a:extLst>
              <a:ext uri="{FF2B5EF4-FFF2-40B4-BE49-F238E27FC236}">
                <a16:creationId xmlns:a16="http://schemas.microsoft.com/office/drawing/2014/main" id="{7853137D-2AF7-429C-89A4-0BD0AC9929F5}"/>
              </a:ext>
            </a:extLst>
          </p:cNvPr>
          <p:cNvSpPr>
            <a:spLocks noGrp="1"/>
          </p:cNvSpPr>
          <p:nvPr>
            <p:ph type="ftr" sz="quarter" idx="11"/>
          </p:nvPr>
        </p:nvSpPr>
        <p:spPr/>
        <p:txBody>
          <a:bodyPr/>
          <a:lstStyle/>
          <a:p>
            <a:r>
              <a:rPr lang="de-DE" b="0" dirty="0">
                <a:ea typeface="Open Sans"/>
              </a:rPr>
              <a:t>Rudolph et al. (2023), </a:t>
            </a:r>
            <a:r>
              <a:rPr lang="de-DE" b="0" dirty="0" err="1">
                <a:ea typeface="Open Sans"/>
              </a:rPr>
              <a:t>Papineni</a:t>
            </a:r>
            <a:r>
              <a:rPr lang="de-DE" b="0" dirty="0">
                <a:ea typeface="Open Sans"/>
              </a:rPr>
              <a:t> et al. (2002)</a:t>
            </a:r>
          </a:p>
        </p:txBody>
      </p:sp>
      <p:sp>
        <p:nvSpPr>
          <p:cNvPr id="7" name="Titel 1">
            <a:extLst>
              <a:ext uri="{FF2B5EF4-FFF2-40B4-BE49-F238E27FC236}">
                <a16:creationId xmlns:a16="http://schemas.microsoft.com/office/drawing/2014/main" id="{50C237AF-E1CB-BC77-272C-012983E5FC4E}"/>
              </a:ext>
            </a:extLst>
          </p:cNvPr>
          <p:cNvSpPr txBox="1">
            <a:spLocks/>
          </p:cNvSpPr>
          <p:nvPr/>
        </p:nvSpPr>
        <p:spPr>
          <a:xfrm>
            <a:off x="474133" y="838591"/>
            <a:ext cx="11260667" cy="528249"/>
          </a:xfrm>
          <a:prstGeom prst="rect">
            <a:avLst/>
          </a:prstGeom>
        </p:spPr>
        <p:txBody>
          <a:bodyPr vert="horz" lIns="0" tIns="0" rIns="0" bIns="0" rtlCol="0" anchor="t">
            <a:noAutofit/>
          </a:bodyPr>
          <a:lstStyle>
            <a:lvl1pPr algn="l" defTabSz="457200" rtl="0" eaLnBrk="1" latinLnBrk="0" hangingPunct="1">
              <a:spcBef>
                <a:spcPct val="0"/>
              </a:spcBef>
              <a:buNone/>
              <a:defRPr sz="3200" b="1" i="0" kern="1200" cap="all" baseline="0">
                <a:solidFill>
                  <a:schemeClr val="bg2"/>
                </a:solidFill>
                <a:latin typeface="+mj-lt"/>
                <a:ea typeface="+mj-ea"/>
                <a:cs typeface="Open Sans"/>
              </a:defRPr>
            </a:lvl1pPr>
          </a:lstStyle>
          <a:p>
            <a:r>
              <a:rPr lang="de-DE" sz="2000" spc="150">
                <a:latin typeface="Open Sans SemiBold" panose="020B0606030504020204" pitchFamily="34" charset="0"/>
                <a:ea typeface="Open Sans SemiBold" panose="020B0606030504020204" pitchFamily="34" charset="0"/>
                <a:cs typeface="Open Sans SemiBold" panose="020B0606030504020204" pitchFamily="34" charset="0"/>
              </a:rPr>
              <a:t>künstliche Intelligenz beim kreativen schreiben</a:t>
            </a:r>
          </a:p>
        </p:txBody>
      </p:sp>
    </p:spTree>
    <p:extLst>
      <p:ext uri="{BB962C8B-B14F-4D97-AF65-F5344CB8AC3E}">
        <p14:creationId xmlns:p14="http://schemas.microsoft.com/office/powerpoint/2010/main" val="2624009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607F68-1479-4090-B3A2-8FB57C07FB1C}"/>
              </a:ext>
            </a:extLst>
          </p:cNvPr>
          <p:cNvSpPr>
            <a:spLocks noGrp="1"/>
          </p:cNvSpPr>
          <p:nvPr>
            <p:ph type="title"/>
          </p:nvPr>
        </p:nvSpPr>
        <p:spPr>
          <a:xfrm>
            <a:off x="474133" y="274638"/>
            <a:ext cx="11260667" cy="909585"/>
          </a:xfrm>
        </p:spPr>
        <p:txBody>
          <a:bodyPr/>
          <a:lstStyle/>
          <a:p>
            <a:r>
              <a:rPr lang="de-DE"/>
              <a:t>Anwendungen</a:t>
            </a:r>
          </a:p>
        </p:txBody>
      </p:sp>
      <p:sp>
        <p:nvSpPr>
          <p:cNvPr id="3" name="Inhaltsplatzhalter 2">
            <a:extLst>
              <a:ext uri="{FF2B5EF4-FFF2-40B4-BE49-F238E27FC236}">
                <a16:creationId xmlns:a16="http://schemas.microsoft.com/office/drawing/2014/main" id="{A93E2C1D-6FC8-4A2B-989B-7AF82813F7D8}"/>
              </a:ext>
            </a:extLst>
          </p:cNvPr>
          <p:cNvSpPr>
            <a:spLocks noGrp="1"/>
          </p:cNvSpPr>
          <p:nvPr>
            <p:ph idx="1"/>
          </p:nvPr>
        </p:nvSpPr>
        <p:spPr>
          <a:xfrm>
            <a:off x="475200" y="1439999"/>
            <a:ext cx="9982211" cy="4916351"/>
          </a:xfrm>
        </p:spPr>
        <p:txBody>
          <a:bodyPr>
            <a:normAutofit/>
          </a:bodyPr>
          <a:lstStyle/>
          <a:p>
            <a:pPr marL="0" indent="0">
              <a:lnSpc>
                <a:spcPct val="110000"/>
              </a:lnSpc>
              <a:spcBef>
                <a:spcPts val="0"/>
              </a:spcBef>
              <a:spcAft>
                <a:spcPts val="600"/>
              </a:spcAft>
              <a:buNone/>
            </a:pPr>
            <a:r>
              <a:rPr lang="de-DE" sz="1600" b="1" cap="all" spc="150" dirty="0">
                <a:latin typeface="Open Sans SemiBold" panose="020B0606030504020204" pitchFamily="34" charset="0"/>
                <a:ea typeface="Open Sans SemiBold" panose="020B0606030504020204" pitchFamily="34" charset="0"/>
                <a:cs typeface="Open Sans SemiBold" panose="020B0606030504020204" pitchFamily="34" charset="0"/>
              </a:rPr>
              <a:t>KI-basierte Schreibwerkzeuge </a:t>
            </a:r>
            <a:r>
              <a:rPr lang="de-DE" sz="1600" dirty="0">
                <a:latin typeface="Open Sans" panose="020B0606030504020204" pitchFamily="34" charset="0"/>
                <a:ea typeface="Open Sans" panose="020B0606030504020204" pitchFamily="34" charset="0"/>
                <a:cs typeface="Open Sans" panose="020B0606030504020204" pitchFamily="34" charset="0"/>
              </a:rPr>
              <a:t>wie Grammarly, </a:t>
            </a:r>
            <a:r>
              <a:rPr lang="de-DE" sz="1600" dirty="0" err="1">
                <a:latin typeface="Open Sans" panose="020B0606030504020204" pitchFamily="34" charset="0"/>
                <a:ea typeface="Open Sans" panose="020B0606030504020204" pitchFamily="34" charset="0"/>
                <a:cs typeface="Open Sans" panose="020B0606030504020204" pitchFamily="34" charset="0"/>
              </a:rPr>
              <a:t>Wordtune</a:t>
            </a:r>
            <a:r>
              <a:rPr lang="de-DE" sz="1600" dirty="0">
                <a:latin typeface="Open Sans" panose="020B0606030504020204" pitchFamily="34" charset="0"/>
                <a:ea typeface="Open Sans" panose="020B0606030504020204" pitchFamily="34" charset="0"/>
                <a:cs typeface="Open Sans" panose="020B0606030504020204" pitchFamily="34" charset="0"/>
              </a:rPr>
              <a:t> oder </a:t>
            </a:r>
            <a:r>
              <a:rPr lang="de-DE" sz="1600" dirty="0" err="1">
                <a:latin typeface="Open Sans" panose="020B0606030504020204" pitchFamily="34" charset="0"/>
                <a:ea typeface="Open Sans" panose="020B0606030504020204" pitchFamily="34" charset="0"/>
                <a:cs typeface="Open Sans" panose="020B0606030504020204" pitchFamily="34" charset="0"/>
              </a:rPr>
              <a:t>ChatGPT</a:t>
            </a:r>
            <a:endParaRPr lang="de-DE" sz="1600" b="1" dirty="0">
              <a:latin typeface="Open Sans" panose="020B0606030504020204" pitchFamily="34" charset="0"/>
              <a:ea typeface="Open Sans" panose="020B0606030504020204" pitchFamily="34" charset="0"/>
              <a:cs typeface="Open Sans" panose="020B0606030504020204" pitchFamily="34" charset="0"/>
            </a:endParaRPr>
          </a:p>
          <a:p>
            <a:pPr marL="0" indent="0">
              <a:lnSpc>
                <a:spcPct val="110000"/>
              </a:lnSpc>
              <a:spcBef>
                <a:spcPts val="0"/>
              </a:spcBef>
              <a:spcAft>
                <a:spcPts val="600"/>
              </a:spcAft>
              <a:buNone/>
            </a:pPr>
            <a:r>
              <a:rPr lang="de-DE" sz="1600" b="1" dirty="0">
                <a:latin typeface="Open Sans SemiBold" panose="020B0606030504020204" pitchFamily="34" charset="0"/>
                <a:ea typeface="Open Sans SemiBold" panose="020B0606030504020204" pitchFamily="34" charset="0"/>
                <a:cs typeface="Open Sans SemiBold" panose="020B0606030504020204" pitchFamily="34" charset="0"/>
              </a:rPr>
              <a:t>Grammarly</a:t>
            </a:r>
          </a:p>
          <a:p>
            <a:pPr>
              <a:lnSpc>
                <a:spcPct val="110000"/>
              </a:lnSpc>
              <a:spcBef>
                <a:spcPts val="0"/>
              </a:spcBef>
              <a:spcAft>
                <a:spcPts val="600"/>
              </a:spcAft>
            </a:pPr>
            <a:r>
              <a:rPr lang="de-DE" sz="1600" dirty="0">
                <a:latin typeface="Open Sans" panose="020B0606030504020204" pitchFamily="34" charset="0"/>
                <a:ea typeface="Open Sans" panose="020B0606030504020204" pitchFamily="34" charset="0"/>
                <a:cs typeface="Open Sans" panose="020B0606030504020204" pitchFamily="34" charset="0"/>
              </a:rPr>
              <a:t>automatisiertes schriftliches Korrekturfeedback</a:t>
            </a:r>
          </a:p>
          <a:p>
            <a:pPr>
              <a:lnSpc>
                <a:spcPct val="110000"/>
              </a:lnSpc>
              <a:spcBef>
                <a:spcPts val="0"/>
              </a:spcBef>
              <a:spcAft>
                <a:spcPts val="600"/>
              </a:spcAft>
            </a:pPr>
            <a:r>
              <a:rPr lang="de-DE" sz="1600" dirty="0">
                <a:latin typeface="Open Sans" panose="020B0606030504020204" pitchFamily="34" charset="0"/>
                <a:ea typeface="Open Sans" panose="020B0606030504020204" pitchFamily="34" charset="0"/>
                <a:cs typeface="Open Sans" panose="020B0606030504020204" pitchFamily="34" charset="0"/>
              </a:rPr>
              <a:t>intelligentes Feedback kann die Schreibautonomie der Schüler*innen/Studierenden in Abwesenheit menschlicher Hilfe stärken, indem es ihnen hilft, ihre Schreibfehler zu erkennen, falsche Muster zu identifizieren und Texte neu zu formulieren (</a:t>
            </a:r>
            <a:r>
              <a:rPr lang="de-DE" sz="1600" dirty="0" err="1">
                <a:latin typeface="Open Sans" panose="020B0606030504020204" pitchFamily="34" charset="0"/>
                <a:ea typeface="Open Sans" panose="020B0606030504020204" pitchFamily="34" charset="0"/>
                <a:cs typeface="Open Sans" panose="020B0606030504020204" pitchFamily="34" charset="0"/>
              </a:rPr>
              <a:t>Nazari</a:t>
            </a:r>
            <a:r>
              <a:rPr lang="de-DE" sz="1600" dirty="0">
                <a:latin typeface="Open Sans" panose="020B0606030504020204" pitchFamily="34" charset="0"/>
                <a:ea typeface="Open Sans" panose="020B0606030504020204" pitchFamily="34" charset="0"/>
                <a:cs typeface="Open Sans" panose="020B0606030504020204" pitchFamily="34" charset="0"/>
              </a:rPr>
              <a:t> et al., 2021) </a:t>
            </a:r>
          </a:p>
          <a:p>
            <a:pPr>
              <a:lnSpc>
                <a:spcPct val="110000"/>
              </a:lnSpc>
              <a:spcBef>
                <a:spcPts val="0"/>
              </a:spcBef>
              <a:spcAft>
                <a:spcPts val="600"/>
              </a:spcAft>
            </a:pPr>
            <a:r>
              <a:rPr lang="de-DE" sz="1600" dirty="0">
                <a:latin typeface="Open Sans" panose="020B0606030504020204" pitchFamily="34" charset="0"/>
                <a:ea typeface="Open Sans" panose="020B0606030504020204" pitchFamily="34" charset="0"/>
                <a:cs typeface="Open Sans" panose="020B0606030504020204" pitchFamily="34" charset="0"/>
              </a:rPr>
              <a:t>Engagement der Schüler*innen wird durch die Technologie positiv beeinflusst (Schindler et al., 2017)</a:t>
            </a:r>
          </a:p>
          <a:p>
            <a:pPr>
              <a:lnSpc>
                <a:spcPct val="110000"/>
              </a:lnSpc>
              <a:spcBef>
                <a:spcPts val="0"/>
              </a:spcBef>
              <a:spcAft>
                <a:spcPts val="600"/>
              </a:spcAft>
            </a:pPr>
            <a:r>
              <a:rPr lang="de-DE" sz="1600" dirty="0">
                <a:latin typeface="Open Sans" panose="020B0606030504020204" pitchFamily="34" charset="0"/>
                <a:ea typeface="Open Sans" panose="020B0606030504020204" pitchFamily="34" charset="0"/>
                <a:cs typeface="Open Sans" panose="020B0606030504020204" pitchFamily="34" charset="0"/>
              </a:rPr>
              <a:t>Motiviert Studierende zum Überarbeiten durch die Bereitstellung von Technologiebewertungen (Moore &amp; MacArthur, 2016)</a:t>
            </a:r>
          </a:p>
          <a:p>
            <a:pPr>
              <a:lnSpc>
                <a:spcPct val="110000"/>
              </a:lnSpc>
              <a:spcBef>
                <a:spcPts val="0"/>
              </a:spcBef>
              <a:spcAft>
                <a:spcPts val="600"/>
              </a:spcAft>
              <a:buFont typeface="Wingdings" pitchFamily="2" charset="2"/>
              <a:buChar char="Ø"/>
            </a:pPr>
            <a:r>
              <a:rPr lang="de-DE" sz="1600" dirty="0">
                <a:latin typeface="Open Sans" panose="020B0606030504020204" pitchFamily="34" charset="0"/>
                <a:ea typeface="Open Sans" panose="020B0606030504020204" pitchFamily="34" charset="0"/>
                <a:cs typeface="Open Sans" panose="020B0606030504020204" pitchFamily="34" charset="0"/>
              </a:rPr>
              <a:t>wirksame Intervention zur Steigerung der Selbstwirksamkeit</a:t>
            </a:r>
          </a:p>
          <a:p>
            <a:pPr marL="0" indent="0">
              <a:lnSpc>
                <a:spcPct val="110000"/>
              </a:lnSpc>
              <a:spcBef>
                <a:spcPts val="0"/>
              </a:spcBef>
              <a:spcAft>
                <a:spcPts val="600"/>
              </a:spcAft>
              <a:buNone/>
            </a:pPr>
            <a:r>
              <a:rPr lang="de-DE" sz="1600" b="1" dirty="0" err="1">
                <a:latin typeface="Open Sans SemiBold" panose="020B0606030504020204" pitchFamily="34" charset="0"/>
                <a:ea typeface="Open Sans SemiBold" panose="020B0606030504020204" pitchFamily="34" charset="0"/>
                <a:cs typeface="Open Sans SemiBold" panose="020B0606030504020204" pitchFamily="34" charset="0"/>
              </a:rPr>
              <a:t>Wordtune</a:t>
            </a:r>
            <a:endParaRPr lang="de-DE" sz="1600" b="1" dirty="0">
              <a:latin typeface="Open Sans SemiBold" panose="020B0606030504020204" pitchFamily="34" charset="0"/>
              <a:ea typeface="Open Sans SemiBold" panose="020B0606030504020204" pitchFamily="34" charset="0"/>
              <a:cs typeface="Open Sans SemiBold" panose="020B0606030504020204" pitchFamily="34" charset="0"/>
            </a:endParaRPr>
          </a:p>
          <a:p>
            <a:pPr>
              <a:lnSpc>
                <a:spcPct val="110000"/>
              </a:lnSpc>
              <a:spcBef>
                <a:spcPts val="0"/>
              </a:spcBef>
              <a:spcAft>
                <a:spcPts val="600"/>
              </a:spcAft>
            </a:pPr>
            <a:r>
              <a:rPr lang="de-DE" sz="1600" dirty="0">
                <a:latin typeface="Open Sans" panose="020B0606030504020204" pitchFamily="34" charset="0"/>
                <a:ea typeface="Open Sans" panose="020B0606030504020204" pitchFamily="34" charset="0"/>
                <a:cs typeface="Open Sans" panose="020B0606030504020204" pitchFamily="34" charset="0"/>
              </a:rPr>
              <a:t>bietet Möglichkeiten, eingegebenen Text umzuschreiben, indem die Satzstruktur geändert oder Wörter durch Synonyme ersetzt werden, wobei die ursprüngliche Bedeutung erhalten bleibt</a:t>
            </a:r>
          </a:p>
          <a:p>
            <a:pPr>
              <a:lnSpc>
                <a:spcPct val="110000"/>
              </a:lnSpc>
              <a:spcBef>
                <a:spcPts val="0"/>
              </a:spcBef>
              <a:spcAft>
                <a:spcPts val="600"/>
              </a:spcAft>
            </a:pPr>
            <a:r>
              <a:rPr lang="de-DE" sz="1600" dirty="0">
                <a:latin typeface="Open Sans" panose="020B0606030504020204" pitchFamily="34" charset="0"/>
                <a:ea typeface="Open Sans" panose="020B0606030504020204" pitchFamily="34" charset="0"/>
                <a:cs typeface="Open Sans" panose="020B0606030504020204" pitchFamily="34" charset="0"/>
              </a:rPr>
              <a:t>Nutzer*innen können während des gesamten Schreibprozesses motiviert werden und bleiben nicht an schwierigen englischen Wörtern oder Ausdrücken hängen (Zhao, 2022) </a:t>
            </a:r>
          </a:p>
          <a:p>
            <a:pPr>
              <a:lnSpc>
                <a:spcPct val="110000"/>
              </a:lnSpc>
              <a:spcBef>
                <a:spcPts val="0"/>
              </a:spcBef>
              <a:spcAft>
                <a:spcPts val="600"/>
              </a:spcAft>
            </a:pPr>
            <a:endParaRPr lang="de-DE" sz="1600" dirty="0">
              <a:latin typeface="Open Sans" panose="020B0606030504020204" pitchFamily="34" charset="0"/>
              <a:ea typeface="Open Sans" panose="020B0606030504020204" pitchFamily="34" charset="0"/>
              <a:cs typeface="Open Sans" panose="020B0606030504020204" pitchFamily="34" charset="0"/>
            </a:endParaRPr>
          </a:p>
          <a:p>
            <a:pPr>
              <a:lnSpc>
                <a:spcPct val="110000"/>
              </a:lnSpc>
              <a:spcBef>
                <a:spcPts val="0"/>
              </a:spcBef>
              <a:spcAft>
                <a:spcPts val="600"/>
              </a:spcAft>
              <a:buFont typeface="Wingdings" pitchFamily="2" charset="2"/>
              <a:buChar char="Ø"/>
            </a:pPr>
            <a:endParaRPr lang="de-DE" sz="1200" dirty="0"/>
          </a:p>
          <a:p>
            <a:pPr lvl="1">
              <a:lnSpc>
                <a:spcPct val="110000"/>
              </a:lnSpc>
              <a:spcBef>
                <a:spcPts val="0"/>
              </a:spcBef>
              <a:spcAft>
                <a:spcPts val="600"/>
              </a:spcAft>
            </a:pPr>
            <a:endParaRPr lang="de-DE" sz="1600" b="1" dirty="0">
              <a:latin typeface="Open Sans SemiBold" panose="020B0606030504020204" pitchFamily="34" charset="0"/>
              <a:ea typeface="Open Sans SemiBold" panose="020B0606030504020204" pitchFamily="34" charset="0"/>
              <a:cs typeface="Open Sans SemiBold" panose="020B0606030504020204" pitchFamily="34" charset="0"/>
            </a:endParaRPr>
          </a:p>
          <a:p>
            <a:pPr marL="0" indent="0">
              <a:lnSpc>
                <a:spcPct val="110000"/>
              </a:lnSpc>
              <a:spcBef>
                <a:spcPts val="0"/>
              </a:spcBef>
              <a:spcAft>
                <a:spcPts val="600"/>
              </a:spcAft>
              <a:buNone/>
            </a:pPr>
            <a:endParaRPr lang="de-DE" sz="1600" b="1" dirty="0">
              <a:latin typeface="Open Sans SemiBold" panose="020B0606030504020204" pitchFamily="34" charset="0"/>
              <a:ea typeface="Open Sans SemiBold" panose="020B0606030504020204" pitchFamily="34" charset="0"/>
              <a:cs typeface="Open Sans SemiBold" panose="020B0606030504020204" pitchFamily="34" charset="0"/>
            </a:endParaRPr>
          </a:p>
          <a:p>
            <a:pPr>
              <a:lnSpc>
                <a:spcPct val="110000"/>
              </a:lnSpc>
              <a:spcBef>
                <a:spcPts val="0"/>
              </a:spcBef>
              <a:spcAft>
                <a:spcPts val="600"/>
              </a:spcAft>
            </a:pPr>
            <a:endParaRPr lang="de-DE" sz="1600" dirty="0">
              <a:latin typeface="Open Sans" panose="020B0606030504020204" pitchFamily="34" charset="0"/>
              <a:ea typeface="Open Sans" panose="020B0606030504020204" pitchFamily="34" charset="0"/>
              <a:cs typeface="Open Sans" panose="020B0606030504020204" pitchFamily="34" charset="0"/>
            </a:endParaRPr>
          </a:p>
          <a:p>
            <a:pPr>
              <a:lnSpc>
                <a:spcPct val="110000"/>
              </a:lnSpc>
              <a:spcBef>
                <a:spcPts val="0"/>
              </a:spcBef>
              <a:spcAft>
                <a:spcPts val="600"/>
              </a:spcAft>
            </a:pPr>
            <a:endParaRPr lang="de-DE" sz="1600" dirty="0">
              <a:latin typeface="Open Sans" panose="020B0606030504020204" pitchFamily="34" charset="0"/>
              <a:ea typeface="Open Sans" panose="020B0606030504020204" pitchFamily="34" charset="0"/>
              <a:cs typeface="Open Sans" panose="020B0606030504020204" pitchFamily="34" charset="0"/>
            </a:endParaRPr>
          </a:p>
          <a:p>
            <a:pPr>
              <a:lnSpc>
                <a:spcPct val="110000"/>
              </a:lnSpc>
              <a:spcBef>
                <a:spcPts val="0"/>
              </a:spcBef>
              <a:spcAft>
                <a:spcPts val="600"/>
              </a:spcAft>
            </a:pPr>
            <a:endParaRPr lang="de-DE" sz="1600" dirty="0">
              <a:latin typeface="Open Sans" panose="020B0606030504020204" pitchFamily="34" charset="0"/>
              <a:ea typeface="Open Sans" panose="020B0606030504020204" pitchFamily="34" charset="0"/>
              <a:cs typeface="Open Sans" panose="020B0606030504020204" pitchFamily="34" charset="0"/>
            </a:endParaRPr>
          </a:p>
          <a:p>
            <a:pPr>
              <a:lnSpc>
                <a:spcPct val="110000"/>
              </a:lnSpc>
              <a:spcBef>
                <a:spcPts val="0"/>
              </a:spcBef>
              <a:spcAft>
                <a:spcPts val="600"/>
              </a:spcAft>
            </a:pPr>
            <a:endParaRPr lang="de-DE"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Fußzeilenplatzhalter 3">
            <a:extLst>
              <a:ext uri="{FF2B5EF4-FFF2-40B4-BE49-F238E27FC236}">
                <a16:creationId xmlns:a16="http://schemas.microsoft.com/office/drawing/2014/main" id="{7853137D-2AF7-429C-89A4-0BD0AC9929F5}"/>
              </a:ext>
            </a:extLst>
          </p:cNvPr>
          <p:cNvSpPr>
            <a:spLocks noGrp="1"/>
          </p:cNvSpPr>
          <p:nvPr>
            <p:ph type="ftr" sz="quarter" idx="11"/>
          </p:nvPr>
        </p:nvSpPr>
        <p:spPr/>
        <p:txBody>
          <a:bodyPr/>
          <a:lstStyle/>
          <a:p>
            <a:r>
              <a:rPr lang="de-DE" b="0" dirty="0"/>
              <a:t>Rudolph et al. (2023)</a:t>
            </a:r>
            <a:endParaRPr lang="de-DE" b="0" dirty="0">
              <a:ea typeface="Open Sans"/>
            </a:endParaRPr>
          </a:p>
        </p:txBody>
      </p:sp>
      <p:sp>
        <p:nvSpPr>
          <p:cNvPr id="7" name="Titel 1">
            <a:extLst>
              <a:ext uri="{FF2B5EF4-FFF2-40B4-BE49-F238E27FC236}">
                <a16:creationId xmlns:a16="http://schemas.microsoft.com/office/drawing/2014/main" id="{50C237AF-E1CB-BC77-272C-012983E5FC4E}"/>
              </a:ext>
            </a:extLst>
          </p:cNvPr>
          <p:cNvSpPr txBox="1">
            <a:spLocks/>
          </p:cNvSpPr>
          <p:nvPr/>
        </p:nvSpPr>
        <p:spPr>
          <a:xfrm>
            <a:off x="474133" y="838591"/>
            <a:ext cx="11260667" cy="528249"/>
          </a:xfrm>
          <a:prstGeom prst="rect">
            <a:avLst/>
          </a:prstGeom>
        </p:spPr>
        <p:txBody>
          <a:bodyPr vert="horz" lIns="0" tIns="0" rIns="0" bIns="0" rtlCol="0" anchor="t">
            <a:noAutofit/>
          </a:bodyPr>
          <a:lstStyle>
            <a:lvl1pPr algn="l" defTabSz="457200" rtl="0" eaLnBrk="1" latinLnBrk="0" hangingPunct="1">
              <a:spcBef>
                <a:spcPct val="0"/>
              </a:spcBef>
              <a:buNone/>
              <a:defRPr sz="3200" b="1" i="0" kern="1200" cap="all" baseline="0">
                <a:solidFill>
                  <a:schemeClr val="bg2"/>
                </a:solidFill>
                <a:latin typeface="+mj-lt"/>
                <a:ea typeface="+mj-ea"/>
                <a:cs typeface="Open Sans"/>
              </a:defRPr>
            </a:lvl1pPr>
          </a:lstStyle>
          <a:p>
            <a:r>
              <a:rPr lang="de-DE" sz="2000" spc="150">
                <a:latin typeface="Open Sans SemiBold" panose="020B0606030504020204" pitchFamily="34" charset="0"/>
                <a:ea typeface="Open Sans SemiBold" panose="020B0606030504020204" pitchFamily="34" charset="0"/>
                <a:cs typeface="Open Sans SemiBold" panose="020B0606030504020204" pitchFamily="34" charset="0"/>
              </a:rPr>
              <a:t>künstliche Intelligenz beim kreativen schreiben</a:t>
            </a:r>
          </a:p>
        </p:txBody>
      </p:sp>
    </p:spTree>
    <p:extLst>
      <p:ext uri="{BB962C8B-B14F-4D97-AF65-F5344CB8AC3E}">
        <p14:creationId xmlns:p14="http://schemas.microsoft.com/office/powerpoint/2010/main" val="2499603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607F68-1479-4090-B3A2-8FB57C07FB1C}"/>
              </a:ext>
            </a:extLst>
          </p:cNvPr>
          <p:cNvSpPr>
            <a:spLocks noGrp="1"/>
          </p:cNvSpPr>
          <p:nvPr>
            <p:ph type="title"/>
          </p:nvPr>
        </p:nvSpPr>
        <p:spPr>
          <a:xfrm>
            <a:off x="474133" y="274638"/>
            <a:ext cx="11260667" cy="909585"/>
          </a:xfrm>
        </p:spPr>
        <p:txBody>
          <a:bodyPr/>
          <a:lstStyle/>
          <a:p>
            <a:r>
              <a:rPr lang="de-DE"/>
              <a:t>Anwendungen</a:t>
            </a:r>
          </a:p>
        </p:txBody>
      </p:sp>
      <p:sp>
        <p:nvSpPr>
          <p:cNvPr id="3" name="Inhaltsplatzhalter 2">
            <a:extLst>
              <a:ext uri="{FF2B5EF4-FFF2-40B4-BE49-F238E27FC236}">
                <a16:creationId xmlns:a16="http://schemas.microsoft.com/office/drawing/2014/main" id="{A93E2C1D-6FC8-4A2B-989B-7AF82813F7D8}"/>
              </a:ext>
            </a:extLst>
          </p:cNvPr>
          <p:cNvSpPr>
            <a:spLocks noGrp="1"/>
          </p:cNvSpPr>
          <p:nvPr>
            <p:ph idx="1"/>
          </p:nvPr>
        </p:nvSpPr>
        <p:spPr>
          <a:xfrm>
            <a:off x="475200" y="1439999"/>
            <a:ext cx="9633076" cy="4916351"/>
          </a:xfrm>
        </p:spPr>
        <p:txBody>
          <a:bodyPr vert="horz" lIns="0" tIns="0" rIns="0" bIns="0" rtlCol="0" anchor="t">
            <a:normAutofit/>
          </a:bodyPr>
          <a:lstStyle/>
          <a:p>
            <a:pPr marL="0" indent="0">
              <a:lnSpc>
                <a:spcPct val="110000"/>
              </a:lnSpc>
              <a:spcBef>
                <a:spcPts val="0"/>
              </a:spcBef>
              <a:spcAft>
                <a:spcPts val="600"/>
              </a:spcAft>
              <a:buNone/>
            </a:pPr>
            <a:r>
              <a:rPr lang="de-DE" sz="1600" b="1" cap="all" spc="150" dirty="0">
                <a:latin typeface="Open Sans SemiBold" panose="020B0606030504020204" pitchFamily="34" charset="0"/>
                <a:ea typeface="Open Sans SemiBold" panose="020B0606030504020204" pitchFamily="34" charset="0"/>
                <a:cs typeface="Open Sans SemiBold" panose="020B0606030504020204" pitchFamily="34" charset="0"/>
              </a:rPr>
              <a:t>Generatives Sprachmodell </a:t>
            </a:r>
            <a:r>
              <a:rPr lang="de-DE" sz="1600" dirty="0">
                <a:latin typeface="Open Sans" panose="020B0606030504020204" pitchFamily="34" charset="0"/>
                <a:ea typeface="Open Sans" panose="020B0606030504020204" pitchFamily="34" charset="0"/>
                <a:cs typeface="Open Sans" panose="020B0606030504020204" pitchFamily="34" charset="0"/>
              </a:rPr>
              <a:t>wie </a:t>
            </a:r>
            <a:r>
              <a:rPr lang="de-DE" sz="1600" dirty="0" err="1">
                <a:latin typeface="Open Sans" panose="020B0606030504020204" pitchFamily="34" charset="0"/>
                <a:ea typeface="Open Sans" panose="020B0606030504020204" pitchFamily="34" charset="0"/>
                <a:cs typeface="Open Sans" panose="020B0606030504020204" pitchFamily="34" charset="0"/>
              </a:rPr>
              <a:t>ChatGPT</a:t>
            </a:r>
            <a:r>
              <a:rPr lang="de-DE" sz="1600" dirty="0">
                <a:latin typeface="Open Sans" panose="020B0606030504020204" pitchFamily="34" charset="0"/>
                <a:ea typeface="Open Sans" panose="020B0606030504020204" pitchFamily="34" charset="0"/>
                <a:cs typeface="Open Sans" panose="020B0606030504020204" pitchFamily="34" charset="0"/>
              </a:rPr>
              <a:t> oder Jasper</a:t>
            </a:r>
          </a:p>
          <a:p>
            <a:pPr>
              <a:lnSpc>
                <a:spcPct val="110000"/>
              </a:lnSpc>
              <a:spcBef>
                <a:spcPts val="0"/>
              </a:spcBef>
              <a:spcAft>
                <a:spcPts val="600"/>
              </a:spcAft>
            </a:pPr>
            <a:r>
              <a:rPr lang="de-DE" sz="1600" dirty="0">
                <a:latin typeface="Open Sans" panose="020B0606030504020204" pitchFamily="34" charset="0"/>
                <a:ea typeface="Open Sans" panose="020B0606030504020204" pitchFamily="34" charset="0"/>
                <a:cs typeface="Open Sans" panose="020B0606030504020204" pitchFamily="34" charset="0"/>
              </a:rPr>
              <a:t>basieren auf GPT 3, 3.5 oder 4 (</a:t>
            </a:r>
            <a:r>
              <a:rPr lang="de-DE" sz="1600" i="1" dirty="0">
                <a:latin typeface="Open Sans" panose="020B0606030504020204" pitchFamily="34" charset="0"/>
                <a:ea typeface="Open Sans" panose="020B0606030504020204" pitchFamily="34" charset="0"/>
                <a:cs typeface="Open Sans" panose="020B0606030504020204" pitchFamily="34" charset="0"/>
              </a:rPr>
              <a:t>Generative </a:t>
            </a:r>
            <a:r>
              <a:rPr lang="de-DE" sz="1600" i="1" dirty="0" err="1">
                <a:latin typeface="Open Sans" panose="020B0606030504020204" pitchFamily="34" charset="0"/>
                <a:ea typeface="Open Sans" panose="020B0606030504020204" pitchFamily="34" charset="0"/>
                <a:cs typeface="Open Sans" panose="020B0606030504020204" pitchFamily="34" charset="0"/>
              </a:rPr>
              <a:t>Pre-trained</a:t>
            </a:r>
            <a:r>
              <a:rPr lang="de-DE" sz="1600" i="1" dirty="0">
                <a:latin typeface="Open Sans" panose="020B0606030504020204" pitchFamily="34" charset="0"/>
                <a:ea typeface="Open Sans" panose="020B0606030504020204" pitchFamily="34" charset="0"/>
                <a:cs typeface="Open Sans" panose="020B0606030504020204" pitchFamily="34" charset="0"/>
              </a:rPr>
              <a:t> Transformer</a:t>
            </a:r>
            <a:r>
              <a:rPr lang="de-DE" sz="1600" dirty="0">
                <a:latin typeface="Open Sans" panose="020B0606030504020204" pitchFamily="34" charset="0"/>
                <a:ea typeface="Open Sans" panose="020B0606030504020204" pitchFamily="34" charset="0"/>
                <a:cs typeface="Open Sans" panose="020B0606030504020204" pitchFamily="34" charset="0"/>
              </a:rPr>
              <a:t>)</a:t>
            </a:r>
            <a:endParaRPr lang="de-DE" sz="1600" b="1" cap="all" spc="150" dirty="0">
              <a:latin typeface="Open Sans SemiBold" panose="020B0606030504020204" pitchFamily="34" charset="0"/>
              <a:ea typeface="Open Sans SemiBold" panose="020B0606030504020204" pitchFamily="34" charset="0"/>
              <a:cs typeface="Open Sans SemiBold" panose="020B0606030504020204" pitchFamily="34" charset="0"/>
            </a:endParaRPr>
          </a:p>
          <a:p>
            <a:pPr>
              <a:lnSpc>
                <a:spcPct val="110000"/>
              </a:lnSpc>
              <a:spcBef>
                <a:spcPts val="0"/>
              </a:spcBef>
              <a:spcAft>
                <a:spcPts val="600"/>
              </a:spcAft>
            </a:pPr>
            <a:r>
              <a:rPr lang="de-DE" sz="1600" dirty="0">
                <a:latin typeface="Open Sans"/>
                <a:ea typeface="Open Sans"/>
              </a:rPr>
              <a:t>Fähigkeit, auf der Grundlage der von den Nutzer*innen eingegebenen Eingabeaufforderungen (sog. </a:t>
            </a:r>
            <a:r>
              <a:rPr lang="de-DE" sz="1600" i="1" dirty="0">
                <a:latin typeface="Open Sans"/>
                <a:ea typeface="Open Sans"/>
              </a:rPr>
              <a:t>Prompts</a:t>
            </a:r>
            <a:r>
              <a:rPr lang="de-DE" sz="1600" dirty="0">
                <a:latin typeface="Open Sans"/>
                <a:ea typeface="Open Sans"/>
              </a:rPr>
              <a:t>) Texte zu generieren </a:t>
            </a:r>
            <a:endParaRPr lang="de-DE" sz="1600" dirty="0">
              <a:latin typeface="Open Sans" panose="020B0606030504020204" pitchFamily="34" charset="0"/>
              <a:ea typeface="Open Sans" panose="020B0606030504020204" pitchFamily="34" charset="0"/>
              <a:cs typeface="Open Sans" panose="020B0606030504020204" pitchFamily="34" charset="0"/>
            </a:endParaRPr>
          </a:p>
          <a:p>
            <a:pPr>
              <a:lnSpc>
                <a:spcPct val="110000"/>
              </a:lnSpc>
              <a:spcBef>
                <a:spcPts val="0"/>
              </a:spcBef>
              <a:spcAft>
                <a:spcPts val="600"/>
              </a:spcAft>
            </a:pPr>
            <a:endParaRPr lang="de-DE" sz="16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pPr marL="0" indent="0">
              <a:lnSpc>
                <a:spcPct val="110000"/>
              </a:lnSpc>
              <a:spcBef>
                <a:spcPts val="0"/>
              </a:spcBef>
              <a:spcAft>
                <a:spcPts val="600"/>
              </a:spcAft>
              <a:buNone/>
            </a:pPr>
            <a:r>
              <a:rPr lang="de-DE" sz="1600" dirty="0">
                <a:latin typeface="Open Sans Semibold" panose="020B0706030804020204" pitchFamily="34" charset="0"/>
                <a:ea typeface="Open Sans Semibold" panose="020B0706030804020204" pitchFamily="34" charset="0"/>
                <a:cs typeface="Open Sans Semibold" panose="020B0706030804020204" pitchFamily="34" charset="0"/>
              </a:rPr>
              <a:t>GENERATIVE MODELLE ZUR BILDERSTELLUNG wie DALL-E 1 und DALLE-E 2</a:t>
            </a:r>
          </a:p>
          <a:p>
            <a:pPr>
              <a:lnSpc>
                <a:spcPct val="110000"/>
              </a:lnSpc>
              <a:spcBef>
                <a:spcPts val="0"/>
              </a:spcBef>
              <a:spcAft>
                <a:spcPts val="600"/>
              </a:spcAft>
            </a:pPr>
            <a:r>
              <a:rPr lang="de-DE" sz="1600" dirty="0">
                <a:latin typeface="Open Sans"/>
                <a:ea typeface="Open Sans"/>
              </a:rPr>
              <a:t>Basiert auf GPT und CLIP (</a:t>
            </a:r>
            <a:r>
              <a:rPr lang="de-DE" sz="1600" i="1" dirty="0" err="1">
                <a:latin typeface="Open Sans"/>
                <a:ea typeface="Open Sans"/>
              </a:rPr>
              <a:t>Contrastive</a:t>
            </a:r>
            <a:r>
              <a:rPr lang="de-DE" sz="1600" i="1" dirty="0">
                <a:latin typeface="Open Sans"/>
                <a:ea typeface="Open Sans"/>
              </a:rPr>
              <a:t> Language-Image </a:t>
            </a:r>
            <a:r>
              <a:rPr lang="de-DE" sz="1600" i="1" dirty="0" err="1">
                <a:latin typeface="Open Sans"/>
                <a:ea typeface="Open Sans"/>
              </a:rPr>
              <a:t>Pre</a:t>
            </a:r>
            <a:r>
              <a:rPr lang="de-DE" sz="1600" i="1" dirty="0">
                <a:latin typeface="Open Sans"/>
                <a:ea typeface="Open Sans"/>
              </a:rPr>
              <a:t>-training</a:t>
            </a:r>
            <a:r>
              <a:rPr lang="de-DE" sz="1600" dirty="0">
                <a:latin typeface="Open Sans"/>
                <a:ea typeface="Open Sans"/>
              </a:rPr>
              <a:t>)</a:t>
            </a:r>
          </a:p>
          <a:p>
            <a:pPr>
              <a:lnSpc>
                <a:spcPct val="110000"/>
              </a:lnSpc>
              <a:spcBef>
                <a:spcPts val="0"/>
              </a:spcBef>
              <a:spcAft>
                <a:spcPts val="600"/>
              </a:spcAft>
            </a:pPr>
            <a:r>
              <a:rPr lang="de-DE" sz="1600" dirty="0">
                <a:latin typeface="Open Sans"/>
                <a:ea typeface="Open Sans"/>
              </a:rPr>
              <a:t>Fähigkeit auf der Grundlage der von den Nutzer*innen eingegebenen Eingabeaufforderungen (sog.</a:t>
            </a:r>
            <a:r>
              <a:rPr lang="de-DE" sz="1600" i="1" dirty="0">
                <a:latin typeface="Open Sans"/>
                <a:ea typeface="Open Sans"/>
              </a:rPr>
              <a:t> Prompts</a:t>
            </a:r>
            <a:r>
              <a:rPr lang="de-DE" sz="1600" dirty="0">
                <a:latin typeface="Open Sans"/>
                <a:ea typeface="Open Sans"/>
              </a:rPr>
              <a:t>) Bilder zu generieren </a:t>
            </a:r>
          </a:p>
          <a:p>
            <a:pPr>
              <a:lnSpc>
                <a:spcPct val="110000"/>
              </a:lnSpc>
              <a:spcBef>
                <a:spcPts val="0"/>
              </a:spcBef>
              <a:spcAft>
                <a:spcPts val="600"/>
              </a:spcAft>
            </a:pPr>
            <a:endParaRPr lang="de-DE" sz="1600" b="1" dirty="0">
              <a:latin typeface="Open Sans SemiBold" panose="020B0606030504020204" pitchFamily="34" charset="0"/>
              <a:ea typeface="Open Sans SemiBold" panose="020B0606030504020204" pitchFamily="34" charset="0"/>
              <a:cs typeface="Open Sans SemiBold" panose="020B0606030504020204" pitchFamily="34" charset="0"/>
            </a:endParaRPr>
          </a:p>
          <a:p>
            <a:pPr>
              <a:lnSpc>
                <a:spcPct val="110000"/>
              </a:lnSpc>
              <a:spcBef>
                <a:spcPts val="0"/>
              </a:spcBef>
              <a:spcAft>
                <a:spcPts val="600"/>
              </a:spcAft>
            </a:pPr>
            <a:endParaRPr lang="de-DE" sz="1600" b="1" dirty="0">
              <a:latin typeface="Open Sans SemiBold" panose="020B0606030504020204" pitchFamily="34" charset="0"/>
              <a:ea typeface="Open Sans SemiBold" panose="020B0606030504020204" pitchFamily="34" charset="0"/>
              <a:cs typeface="Open Sans SemiBold" panose="020B0606030504020204" pitchFamily="34" charset="0"/>
            </a:endParaRPr>
          </a:p>
          <a:p>
            <a:pPr>
              <a:lnSpc>
                <a:spcPct val="110000"/>
              </a:lnSpc>
              <a:spcBef>
                <a:spcPts val="0"/>
              </a:spcBef>
              <a:spcAft>
                <a:spcPts val="600"/>
              </a:spcAft>
            </a:pPr>
            <a:endParaRPr lang="de-DE" sz="1600" b="1" dirty="0">
              <a:latin typeface="Open Sans SemiBold" panose="020B0606030504020204" pitchFamily="34" charset="0"/>
              <a:ea typeface="Open Sans SemiBold" panose="020B0606030504020204" pitchFamily="34" charset="0"/>
              <a:cs typeface="Open Sans SemiBold" panose="020B0606030504020204" pitchFamily="34" charset="0"/>
            </a:endParaRPr>
          </a:p>
          <a:p>
            <a:pPr marL="0" indent="0">
              <a:lnSpc>
                <a:spcPct val="110000"/>
              </a:lnSpc>
              <a:spcBef>
                <a:spcPts val="0"/>
              </a:spcBef>
              <a:spcAft>
                <a:spcPts val="600"/>
              </a:spcAft>
              <a:buNone/>
            </a:pPr>
            <a:endParaRPr lang="de-DE" sz="1600" b="1" dirty="0">
              <a:latin typeface="Open Sans SemiBold" panose="020B0606030504020204" pitchFamily="34" charset="0"/>
              <a:ea typeface="Open Sans SemiBold" panose="020B0606030504020204" pitchFamily="34" charset="0"/>
              <a:cs typeface="Open Sans SemiBold" panose="020B0606030504020204" pitchFamily="34" charset="0"/>
            </a:endParaRPr>
          </a:p>
          <a:p>
            <a:pPr>
              <a:lnSpc>
                <a:spcPct val="110000"/>
              </a:lnSpc>
              <a:spcBef>
                <a:spcPts val="0"/>
              </a:spcBef>
              <a:spcAft>
                <a:spcPts val="600"/>
              </a:spcAft>
            </a:pPr>
            <a:endParaRPr lang="de-DE" sz="1600" dirty="0">
              <a:latin typeface="Open Sans" panose="020B0606030504020204" pitchFamily="34" charset="0"/>
              <a:ea typeface="Open Sans" panose="020B0606030504020204" pitchFamily="34" charset="0"/>
              <a:cs typeface="Open Sans" panose="020B0606030504020204" pitchFamily="34" charset="0"/>
            </a:endParaRPr>
          </a:p>
          <a:p>
            <a:pPr>
              <a:lnSpc>
                <a:spcPct val="110000"/>
              </a:lnSpc>
              <a:spcBef>
                <a:spcPts val="0"/>
              </a:spcBef>
              <a:spcAft>
                <a:spcPts val="600"/>
              </a:spcAft>
            </a:pPr>
            <a:endParaRPr lang="de-DE" sz="1600" dirty="0">
              <a:latin typeface="Open Sans" panose="020B0606030504020204" pitchFamily="34" charset="0"/>
              <a:ea typeface="Open Sans" panose="020B0606030504020204" pitchFamily="34" charset="0"/>
              <a:cs typeface="Open Sans" panose="020B0606030504020204" pitchFamily="34" charset="0"/>
            </a:endParaRPr>
          </a:p>
          <a:p>
            <a:pPr>
              <a:lnSpc>
                <a:spcPct val="110000"/>
              </a:lnSpc>
              <a:spcBef>
                <a:spcPts val="0"/>
              </a:spcBef>
              <a:spcAft>
                <a:spcPts val="600"/>
              </a:spcAft>
            </a:pPr>
            <a:endParaRPr lang="de-DE" sz="1600" dirty="0">
              <a:latin typeface="Open Sans" panose="020B0606030504020204" pitchFamily="34" charset="0"/>
              <a:ea typeface="Open Sans" panose="020B0606030504020204" pitchFamily="34" charset="0"/>
              <a:cs typeface="Open Sans" panose="020B0606030504020204" pitchFamily="34" charset="0"/>
            </a:endParaRPr>
          </a:p>
          <a:p>
            <a:pPr>
              <a:lnSpc>
                <a:spcPct val="110000"/>
              </a:lnSpc>
              <a:spcBef>
                <a:spcPts val="0"/>
              </a:spcBef>
              <a:spcAft>
                <a:spcPts val="600"/>
              </a:spcAft>
            </a:pPr>
            <a:endParaRPr lang="de-DE"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Fußzeilenplatzhalter 3">
            <a:extLst>
              <a:ext uri="{FF2B5EF4-FFF2-40B4-BE49-F238E27FC236}">
                <a16:creationId xmlns:a16="http://schemas.microsoft.com/office/drawing/2014/main" id="{7853137D-2AF7-429C-89A4-0BD0AC9929F5}"/>
              </a:ext>
            </a:extLst>
          </p:cNvPr>
          <p:cNvSpPr>
            <a:spLocks noGrp="1"/>
          </p:cNvSpPr>
          <p:nvPr>
            <p:ph type="ftr" sz="quarter" idx="11"/>
          </p:nvPr>
        </p:nvSpPr>
        <p:spPr/>
        <p:txBody>
          <a:bodyPr/>
          <a:lstStyle/>
          <a:p>
            <a:r>
              <a:rPr lang="de-DE" b="0" dirty="0">
                <a:ea typeface="Open Sans"/>
              </a:rPr>
              <a:t>Rudolph et al. (2023), Open ai</a:t>
            </a:r>
            <a:endParaRPr lang="de-DE" b="0" dirty="0"/>
          </a:p>
        </p:txBody>
      </p:sp>
      <p:sp>
        <p:nvSpPr>
          <p:cNvPr id="7" name="Titel 1">
            <a:extLst>
              <a:ext uri="{FF2B5EF4-FFF2-40B4-BE49-F238E27FC236}">
                <a16:creationId xmlns:a16="http://schemas.microsoft.com/office/drawing/2014/main" id="{50C237AF-E1CB-BC77-272C-012983E5FC4E}"/>
              </a:ext>
            </a:extLst>
          </p:cNvPr>
          <p:cNvSpPr txBox="1">
            <a:spLocks/>
          </p:cNvSpPr>
          <p:nvPr/>
        </p:nvSpPr>
        <p:spPr>
          <a:xfrm>
            <a:off x="474133" y="838591"/>
            <a:ext cx="11260667" cy="528249"/>
          </a:xfrm>
          <a:prstGeom prst="rect">
            <a:avLst/>
          </a:prstGeom>
        </p:spPr>
        <p:txBody>
          <a:bodyPr vert="horz" lIns="0" tIns="0" rIns="0" bIns="0" rtlCol="0" anchor="t">
            <a:noAutofit/>
          </a:bodyPr>
          <a:lstStyle>
            <a:lvl1pPr algn="l" defTabSz="457200" rtl="0" eaLnBrk="1" latinLnBrk="0" hangingPunct="1">
              <a:spcBef>
                <a:spcPct val="0"/>
              </a:spcBef>
              <a:buNone/>
              <a:defRPr sz="3200" b="1" i="0" kern="1200" cap="all" baseline="0">
                <a:solidFill>
                  <a:schemeClr val="bg2"/>
                </a:solidFill>
                <a:latin typeface="+mj-lt"/>
                <a:ea typeface="+mj-ea"/>
                <a:cs typeface="Open Sans"/>
              </a:defRPr>
            </a:lvl1pPr>
          </a:lstStyle>
          <a:p>
            <a:r>
              <a:rPr lang="de-DE" sz="2000" spc="150">
                <a:latin typeface="Open Sans SemiBold" panose="020B0606030504020204" pitchFamily="34" charset="0"/>
                <a:ea typeface="Open Sans SemiBold" panose="020B0606030504020204" pitchFamily="34" charset="0"/>
                <a:cs typeface="Open Sans SemiBold" panose="020B0606030504020204" pitchFamily="34" charset="0"/>
              </a:rPr>
              <a:t>künstliche Intelligenz beim kreativen schreiben</a:t>
            </a:r>
          </a:p>
        </p:txBody>
      </p:sp>
    </p:spTree>
    <p:extLst>
      <p:ext uri="{BB962C8B-B14F-4D97-AF65-F5344CB8AC3E}">
        <p14:creationId xmlns:p14="http://schemas.microsoft.com/office/powerpoint/2010/main" val="1394272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607F68-1479-4090-B3A2-8FB57C07FB1C}"/>
              </a:ext>
            </a:extLst>
          </p:cNvPr>
          <p:cNvSpPr>
            <a:spLocks noGrp="1"/>
          </p:cNvSpPr>
          <p:nvPr>
            <p:ph type="title"/>
          </p:nvPr>
        </p:nvSpPr>
        <p:spPr>
          <a:xfrm>
            <a:off x="474133" y="274638"/>
            <a:ext cx="11260667" cy="909585"/>
          </a:xfrm>
        </p:spPr>
        <p:txBody>
          <a:bodyPr/>
          <a:lstStyle/>
          <a:p>
            <a:r>
              <a:rPr lang="de-DE" dirty="0"/>
              <a:t>Weitere KI-basierte Anwendungen</a:t>
            </a:r>
          </a:p>
        </p:txBody>
      </p:sp>
      <p:sp>
        <p:nvSpPr>
          <p:cNvPr id="3" name="Inhaltsplatzhalter 2">
            <a:extLst>
              <a:ext uri="{FF2B5EF4-FFF2-40B4-BE49-F238E27FC236}">
                <a16:creationId xmlns:a16="http://schemas.microsoft.com/office/drawing/2014/main" id="{A93E2C1D-6FC8-4A2B-989B-7AF82813F7D8}"/>
              </a:ext>
            </a:extLst>
          </p:cNvPr>
          <p:cNvSpPr>
            <a:spLocks noGrp="1"/>
          </p:cNvSpPr>
          <p:nvPr>
            <p:ph idx="1"/>
          </p:nvPr>
        </p:nvSpPr>
        <p:spPr>
          <a:xfrm>
            <a:off x="475200" y="1440000"/>
            <a:ext cx="10228659" cy="4579410"/>
          </a:xfrm>
        </p:spPr>
        <p:txBody>
          <a:bodyPr>
            <a:normAutofit/>
          </a:bodyPr>
          <a:lstStyle/>
          <a:p>
            <a:pPr marL="0" indent="0">
              <a:lnSpc>
                <a:spcPct val="110000"/>
              </a:lnSpc>
              <a:spcBef>
                <a:spcPts val="0"/>
              </a:spcBef>
              <a:spcAft>
                <a:spcPts val="600"/>
              </a:spcAft>
              <a:buNone/>
            </a:pPr>
            <a:r>
              <a:rPr lang="de-DE" sz="1600" b="1" cap="all" spc="150" dirty="0">
                <a:latin typeface="Open Sans SemiBold" panose="020B0606030504020204" pitchFamily="34" charset="0"/>
                <a:ea typeface="Open Sans SemiBold" panose="020B0606030504020204" pitchFamily="34" charset="0"/>
                <a:cs typeface="Open Sans SemiBold" panose="020B0606030504020204" pitchFamily="34" charset="0"/>
              </a:rPr>
              <a:t>Für Schüler*innen/Studierende</a:t>
            </a:r>
          </a:p>
          <a:p>
            <a:pPr>
              <a:lnSpc>
                <a:spcPct val="110000"/>
              </a:lnSpc>
              <a:spcBef>
                <a:spcPts val="0"/>
              </a:spcBef>
              <a:spcAft>
                <a:spcPts val="600"/>
              </a:spcAft>
            </a:pPr>
            <a:r>
              <a:rPr lang="de-DE" sz="1600" b="1" dirty="0">
                <a:latin typeface="Open Sans SemiBold" panose="020B0606030504020204" pitchFamily="34" charset="0"/>
                <a:ea typeface="Open Sans SemiBold" panose="020B0606030504020204" pitchFamily="34" charset="0"/>
                <a:cs typeface="Open Sans SemiBold" panose="020B0606030504020204" pitchFamily="34" charset="0"/>
              </a:rPr>
              <a:t>Intelligente Tutorensysteme (ITS): </a:t>
            </a:r>
            <a:r>
              <a:rPr lang="de-DE" sz="1600" dirty="0">
                <a:latin typeface="Open Sans" panose="020B0606030504020204" pitchFamily="34" charset="0"/>
                <a:ea typeface="Open Sans" panose="020B0606030504020204" pitchFamily="34" charset="0"/>
                <a:cs typeface="Open Sans" panose="020B0606030504020204" pitchFamily="34" charset="0"/>
              </a:rPr>
              <a:t>intelligente Unterstützungssysteme für Studierende zur Unterstützung des Lernens auf adaptive und personalisierte Weise (</a:t>
            </a:r>
            <a:r>
              <a:rPr lang="de-DE" sz="1600" dirty="0" err="1">
                <a:latin typeface="Open Sans" panose="020B0606030504020204" pitchFamily="34" charset="0"/>
                <a:ea typeface="Open Sans" panose="020B0606030504020204" pitchFamily="34" charset="0"/>
                <a:cs typeface="Open Sans" panose="020B0606030504020204" pitchFamily="34" charset="0"/>
              </a:rPr>
              <a:t>Zawacki</a:t>
            </a:r>
            <a:r>
              <a:rPr lang="de-DE" sz="1600" dirty="0">
                <a:latin typeface="Open Sans" panose="020B0606030504020204" pitchFamily="34" charset="0"/>
                <a:ea typeface="Open Sans" panose="020B0606030504020204" pitchFamily="34" charset="0"/>
                <a:cs typeface="Open Sans" panose="020B0606030504020204" pitchFamily="34" charset="0"/>
              </a:rPr>
              <a:t>-Richter et al., 2019)</a:t>
            </a:r>
          </a:p>
          <a:p>
            <a:pPr>
              <a:lnSpc>
                <a:spcPct val="110000"/>
              </a:lnSpc>
              <a:spcBef>
                <a:spcPts val="0"/>
              </a:spcBef>
              <a:spcAft>
                <a:spcPts val="600"/>
              </a:spcAft>
            </a:pPr>
            <a:r>
              <a:rPr lang="de-DE" sz="1600" b="1" dirty="0">
                <a:latin typeface="Open Sans SemiBold" panose="020B0606030504020204" pitchFamily="34" charset="0"/>
                <a:ea typeface="Open Sans SemiBold" panose="020B0606030504020204" pitchFamily="34" charset="0"/>
                <a:cs typeface="Open Sans SemiBold" panose="020B0606030504020204" pitchFamily="34" charset="0"/>
              </a:rPr>
              <a:t>Personalisiertes adaptives Lernen (PAL): </a:t>
            </a:r>
            <a:r>
              <a:rPr lang="de-DE" sz="1600" dirty="0">
                <a:latin typeface="Open Sans" panose="020B0606030504020204" pitchFamily="34" charset="0"/>
                <a:ea typeface="Open Sans" panose="020B0606030504020204" pitchFamily="34" charset="0"/>
                <a:cs typeface="Open Sans" panose="020B0606030504020204" pitchFamily="34" charset="0"/>
              </a:rPr>
              <a:t>Interpretation der Eigenschaften von Studierenden</a:t>
            </a:r>
            <a:br>
              <a:rPr lang="de-DE" sz="1600" dirty="0">
                <a:latin typeface="Open Sans" panose="020B0606030504020204" pitchFamily="34" charset="0"/>
                <a:ea typeface="Open Sans" panose="020B0606030504020204" pitchFamily="34" charset="0"/>
                <a:cs typeface="Open Sans" panose="020B0606030504020204" pitchFamily="34" charset="0"/>
              </a:rPr>
            </a:br>
            <a:r>
              <a:rPr lang="de-DE" sz="1600" dirty="0">
                <a:latin typeface="Open Sans" panose="020B0606030504020204" pitchFamily="34" charset="0"/>
                <a:ea typeface="Open Sans" panose="020B0606030504020204" pitchFamily="34" charset="0"/>
                <a:cs typeface="Open Sans" panose="020B0606030504020204" pitchFamily="34" charset="0"/>
              </a:rPr>
              <a:t>und ihres emotionalen Zustands während des Lernens in Echtzeit (Peng et al., 2019)</a:t>
            </a:r>
          </a:p>
          <a:p>
            <a:pPr>
              <a:lnSpc>
                <a:spcPct val="110000"/>
              </a:lnSpc>
              <a:spcBef>
                <a:spcPts val="0"/>
              </a:spcBef>
              <a:spcAft>
                <a:spcPts val="600"/>
              </a:spcAft>
            </a:pPr>
            <a:endParaRPr lang="de-DE" sz="1600" dirty="0">
              <a:latin typeface="Open Sans" panose="020B0606030504020204" pitchFamily="34" charset="0"/>
              <a:ea typeface="Open Sans" panose="020B0606030504020204" pitchFamily="34" charset="0"/>
              <a:cs typeface="Open Sans" panose="020B0606030504020204" pitchFamily="34" charset="0"/>
            </a:endParaRPr>
          </a:p>
          <a:p>
            <a:pPr marL="0" indent="0">
              <a:lnSpc>
                <a:spcPct val="110000"/>
              </a:lnSpc>
              <a:spcBef>
                <a:spcPts val="0"/>
              </a:spcBef>
              <a:spcAft>
                <a:spcPts val="600"/>
              </a:spcAft>
              <a:buNone/>
            </a:pPr>
            <a:r>
              <a:rPr lang="de-DE" sz="1600" b="1" cap="all" spc="150" dirty="0">
                <a:latin typeface="Open Sans SemiBold" panose="020B0606030504020204" pitchFamily="34" charset="0"/>
                <a:ea typeface="Open Sans SemiBold" panose="020B0606030504020204" pitchFamily="34" charset="0"/>
                <a:cs typeface="Open Sans SemiBold" panose="020B0606030504020204" pitchFamily="34" charset="0"/>
              </a:rPr>
              <a:t>Für Lehrer*innen</a:t>
            </a:r>
          </a:p>
          <a:p>
            <a:pPr>
              <a:lnSpc>
                <a:spcPct val="110000"/>
              </a:lnSpc>
              <a:spcBef>
                <a:spcPts val="0"/>
              </a:spcBef>
              <a:spcAft>
                <a:spcPts val="600"/>
              </a:spcAft>
            </a:pPr>
            <a:r>
              <a:rPr lang="de-DE" sz="1600" b="1" dirty="0">
                <a:latin typeface="Open Sans SemiBold" panose="020B0606030504020204" pitchFamily="34" charset="0"/>
                <a:ea typeface="Open Sans SemiBold" panose="020B0606030504020204" pitchFamily="34" charset="0"/>
                <a:cs typeface="Open Sans SemiBold" panose="020B0606030504020204" pitchFamily="34" charset="0"/>
              </a:rPr>
              <a:t>Automatisches Essay Scoring (AES): </a:t>
            </a:r>
            <a:r>
              <a:rPr lang="de-DE" sz="1600" dirty="0">
                <a:latin typeface="Open Sans" panose="020B0606030504020204" pitchFamily="34" charset="0"/>
                <a:ea typeface="Open Sans" panose="020B0606030504020204" pitchFamily="34" charset="0"/>
                <a:cs typeface="Open Sans" panose="020B0606030504020204" pitchFamily="34" charset="0"/>
              </a:rPr>
              <a:t>Identifizierung von Mustern in Textantworten und Aufforderung </a:t>
            </a:r>
            <a:br>
              <a:rPr lang="de-DE" sz="1600" dirty="0">
                <a:latin typeface="Open Sans" panose="020B0606030504020204" pitchFamily="34" charset="0"/>
                <a:ea typeface="Open Sans" panose="020B0606030504020204" pitchFamily="34" charset="0"/>
                <a:cs typeface="Open Sans" panose="020B0606030504020204" pitchFamily="34" charset="0"/>
              </a:rPr>
            </a:br>
            <a:r>
              <a:rPr lang="de-DE" sz="1600" dirty="0">
                <a:latin typeface="Open Sans" panose="020B0606030504020204" pitchFamily="34" charset="0"/>
                <a:ea typeface="Open Sans" panose="020B0606030504020204" pitchFamily="34" charset="0"/>
                <a:cs typeface="Open Sans" panose="020B0606030504020204" pitchFamily="34" charset="0"/>
              </a:rPr>
              <a:t>an die Schüler*innen, ihre Antworten zu überarbeiten (</a:t>
            </a:r>
            <a:r>
              <a:rPr lang="de-DE" sz="1600" dirty="0" err="1">
                <a:latin typeface="Open Sans" panose="020B0606030504020204" pitchFamily="34" charset="0"/>
                <a:ea typeface="Open Sans" panose="020B0606030504020204" pitchFamily="34" charset="0"/>
                <a:cs typeface="Open Sans" panose="020B0606030504020204" pitchFamily="34" charset="0"/>
              </a:rPr>
              <a:t>Zawacki</a:t>
            </a:r>
            <a:r>
              <a:rPr lang="de-DE" sz="1600" dirty="0">
                <a:latin typeface="Open Sans" panose="020B0606030504020204" pitchFamily="34" charset="0"/>
                <a:ea typeface="Open Sans" panose="020B0606030504020204" pitchFamily="34" charset="0"/>
                <a:cs typeface="Open Sans" panose="020B0606030504020204" pitchFamily="34" charset="0"/>
              </a:rPr>
              <a:t>-Richter et al., 2019)</a:t>
            </a:r>
          </a:p>
          <a:p>
            <a:pPr>
              <a:lnSpc>
                <a:spcPct val="110000"/>
              </a:lnSpc>
              <a:spcBef>
                <a:spcPts val="0"/>
              </a:spcBef>
              <a:spcAft>
                <a:spcPts val="600"/>
              </a:spcAft>
            </a:pPr>
            <a:r>
              <a:rPr lang="de-DE" sz="1600" dirty="0">
                <a:latin typeface="Open Sans" panose="020B0606030504020204" pitchFamily="34" charset="0"/>
                <a:ea typeface="Open Sans" panose="020B0606030504020204" pitchFamily="34" charset="0"/>
                <a:cs typeface="Open Sans" panose="020B0606030504020204" pitchFamily="34" charset="0"/>
              </a:rPr>
              <a:t>teilweise kombiniert mit KI-gestütztem automatischem Feedback, z. B. </a:t>
            </a:r>
            <a:r>
              <a:rPr lang="de-DE" sz="1600" b="1" dirty="0">
                <a:latin typeface="Open Sans SemiBold" panose="020B0606030504020204" pitchFamily="34" charset="0"/>
                <a:ea typeface="Open Sans SemiBold" panose="020B0606030504020204" pitchFamily="34" charset="0"/>
                <a:cs typeface="Open Sans SemiBold" panose="020B0606030504020204" pitchFamily="34" charset="0"/>
              </a:rPr>
              <a:t>automatisierte Schreibbewertung </a:t>
            </a:r>
            <a:r>
              <a:rPr lang="de-DE" sz="1600" dirty="0">
                <a:latin typeface="Open Sans" panose="020B0606030504020204" pitchFamily="34" charset="0"/>
                <a:ea typeface="Open Sans" panose="020B0606030504020204" pitchFamily="34" charset="0"/>
                <a:cs typeface="Open Sans" panose="020B0606030504020204" pitchFamily="34" charset="0"/>
              </a:rPr>
              <a:t>oder </a:t>
            </a:r>
            <a:r>
              <a:rPr lang="de-DE" sz="1600" b="1" dirty="0">
                <a:latin typeface="Open Sans SemiBold" panose="020B0606030504020204" pitchFamily="34" charset="0"/>
                <a:ea typeface="Open Sans SemiBold" panose="020B0606030504020204" pitchFamily="34" charset="0"/>
                <a:cs typeface="Open Sans SemiBold" panose="020B0606030504020204" pitchFamily="34" charset="0"/>
              </a:rPr>
              <a:t>automatisiertes schriftliches Korrekturfeedback </a:t>
            </a:r>
            <a:r>
              <a:rPr lang="de-DE" sz="1600" dirty="0">
                <a:effectLst/>
                <a:latin typeface="SegoeUI"/>
              </a:rPr>
              <a:t>(Garcia-</a:t>
            </a:r>
            <a:r>
              <a:rPr lang="de-DE" sz="1600" dirty="0" err="1">
                <a:effectLst/>
                <a:latin typeface="SegoeUI"/>
              </a:rPr>
              <a:t>Gorrostieta</a:t>
            </a:r>
            <a:r>
              <a:rPr lang="de-DE" sz="1600" dirty="0">
                <a:effectLst/>
                <a:latin typeface="SegoeUI"/>
              </a:rPr>
              <a:t> et al., 2018) </a:t>
            </a:r>
            <a:endParaRPr lang="de-DE" sz="1600" b="1" dirty="0">
              <a:latin typeface="Open Sans SemiBold" panose="020B0606030504020204" pitchFamily="34" charset="0"/>
              <a:ea typeface="Open Sans SemiBold" panose="020B0606030504020204" pitchFamily="34" charset="0"/>
              <a:cs typeface="Open Sans SemiBold" panose="020B0606030504020204" pitchFamily="34" charset="0"/>
            </a:endParaRPr>
          </a:p>
          <a:p>
            <a:pPr marL="0" indent="0">
              <a:lnSpc>
                <a:spcPct val="110000"/>
              </a:lnSpc>
              <a:spcBef>
                <a:spcPts val="0"/>
              </a:spcBef>
              <a:spcAft>
                <a:spcPts val="600"/>
              </a:spcAft>
              <a:buNone/>
            </a:pPr>
            <a:endParaRPr lang="de-DE" sz="1600" dirty="0">
              <a:latin typeface="Open Sans" panose="020B0606030504020204" pitchFamily="34" charset="0"/>
              <a:ea typeface="Open Sans" panose="020B0606030504020204" pitchFamily="34" charset="0"/>
              <a:cs typeface="Open Sans" panose="020B0606030504020204" pitchFamily="34" charset="0"/>
            </a:endParaRPr>
          </a:p>
          <a:p>
            <a:pPr marL="0" indent="0">
              <a:lnSpc>
                <a:spcPct val="110000"/>
              </a:lnSpc>
              <a:spcBef>
                <a:spcPts val="0"/>
              </a:spcBef>
              <a:spcAft>
                <a:spcPts val="600"/>
              </a:spcAft>
              <a:buNone/>
            </a:pPr>
            <a:r>
              <a:rPr lang="de-DE" sz="1600" b="1" cap="all" spc="150" dirty="0">
                <a:latin typeface="Open Sans SemiBold" panose="020B0606030504020204" pitchFamily="34" charset="0"/>
                <a:ea typeface="Open Sans SemiBold" panose="020B0606030504020204" pitchFamily="34" charset="0"/>
                <a:cs typeface="Open Sans SemiBold" panose="020B0606030504020204" pitchFamily="34" charset="0"/>
              </a:rPr>
              <a:t>Systembezogen</a:t>
            </a:r>
          </a:p>
          <a:p>
            <a:pPr>
              <a:lnSpc>
                <a:spcPct val="110000"/>
              </a:lnSpc>
              <a:spcBef>
                <a:spcPts val="0"/>
              </a:spcBef>
              <a:spcAft>
                <a:spcPts val="600"/>
              </a:spcAft>
            </a:pPr>
            <a:r>
              <a:rPr lang="de-DE" sz="1600" dirty="0">
                <a:latin typeface="Open Sans" panose="020B0606030504020204" pitchFamily="34" charset="0"/>
                <a:ea typeface="Open Sans" panose="020B0606030504020204" pitchFamily="34" charset="0"/>
                <a:cs typeface="Open Sans" panose="020B0606030504020204" pitchFamily="34" charset="0"/>
              </a:rPr>
              <a:t>Integration von KI oder speziell </a:t>
            </a:r>
            <a:r>
              <a:rPr lang="de-DE" sz="1600" dirty="0" err="1">
                <a:latin typeface="Open Sans" panose="020B0606030504020204" pitchFamily="34" charset="0"/>
                <a:ea typeface="Open Sans" panose="020B0606030504020204" pitchFamily="34" charset="0"/>
                <a:cs typeface="Open Sans" panose="020B0606030504020204" pitchFamily="34" charset="0"/>
              </a:rPr>
              <a:t>ChatGPT</a:t>
            </a:r>
            <a:r>
              <a:rPr lang="de-DE" sz="1600" dirty="0">
                <a:latin typeface="Open Sans" panose="020B0606030504020204" pitchFamily="34" charset="0"/>
                <a:ea typeface="Open Sans" panose="020B0606030504020204" pitchFamily="34" charset="0"/>
                <a:cs typeface="Open Sans" panose="020B0606030504020204" pitchFamily="34" charset="0"/>
              </a:rPr>
              <a:t> in andere Produkte (Warren, 2023), z. B. Microsoft</a:t>
            </a:r>
          </a:p>
          <a:p>
            <a:pPr>
              <a:lnSpc>
                <a:spcPct val="110000"/>
              </a:lnSpc>
              <a:spcBef>
                <a:spcPts val="0"/>
              </a:spcBef>
              <a:spcAft>
                <a:spcPts val="600"/>
              </a:spcAft>
            </a:pPr>
            <a:endParaRPr lang="de-DE"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Fußzeilenplatzhalter 3">
            <a:extLst>
              <a:ext uri="{FF2B5EF4-FFF2-40B4-BE49-F238E27FC236}">
                <a16:creationId xmlns:a16="http://schemas.microsoft.com/office/drawing/2014/main" id="{7853137D-2AF7-429C-89A4-0BD0AC9929F5}"/>
              </a:ext>
            </a:extLst>
          </p:cNvPr>
          <p:cNvSpPr>
            <a:spLocks noGrp="1"/>
          </p:cNvSpPr>
          <p:nvPr>
            <p:ph type="ftr" sz="quarter" idx="11"/>
          </p:nvPr>
        </p:nvSpPr>
        <p:spPr/>
        <p:txBody>
          <a:bodyPr/>
          <a:lstStyle/>
          <a:p>
            <a:r>
              <a:rPr lang="de-DE" dirty="0"/>
              <a:t>Rudolph et al. (2023)</a:t>
            </a:r>
          </a:p>
        </p:txBody>
      </p:sp>
      <p:sp>
        <p:nvSpPr>
          <p:cNvPr id="5" name="Titel 1">
            <a:extLst>
              <a:ext uri="{FF2B5EF4-FFF2-40B4-BE49-F238E27FC236}">
                <a16:creationId xmlns:a16="http://schemas.microsoft.com/office/drawing/2014/main" id="{01B55313-12E6-7FAA-A599-3668B84035F1}"/>
              </a:ext>
            </a:extLst>
          </p:cNvPr>
          <p:cNvSpPr txBox="1">
            <a:spLocks/>
          </p:cNvSpPr>
          <p:nvPr/>
        </p:nvSpPr>
        <p:spPr>
          <a:xfrm>
            <a:off x="474133" y="838591"/>
            <a:ext cx="11260667" cy="528249"/>
          </a:xfrm>
          <a:prstGeom prst="rect">
            <a:avLst/>
          </a:prstGeom>
        </p:spPr>
        <p:txBody>
          <a:bodyPr vert="horz" lIns="0" tIns="0" rIns="0" bIns="0" rtlCol="0" anchor="t">
            <a:noAutofit/>
          </a:bodyPr>
          <a:lstStyle>
            <a:lvl1pPr algn="l" defTabSz="457200" rtl="0" eaLnBrk="1" latinLnBrk="0" hangingPunct="1">
              <a:spcBef>
                <a:spcPct val="0"/>
              </a:spcBef>
              <a:buNone/>
              <a:defRPr sz="3200" b="1" i="0" kern="1200" cap="all" baseline="0">
                <a:solidFill>
                  <a:schemeClr val="bg2"/>
                </a:solidFill>
                <a:latin typeface="+mj-lt"/>
                <a:ea typeface="+mj-ea"/>
                <a:cs typeface="Open Sans"/>
              </a:defRPr>
            </a:lvl1pPr>
          </a:lstStyle>
          <a:p>
            <a:r>
              <a:rPr lang="de-DE" sz="2000" spc="150">
                <a:latin typeface="Open Sans SemiBold" panose="020B0606030504020204" pitchFamily="34" charset="0"/>
                <a:ea typeface="Open Sans SemiBold" panose="020B0606030504020204" pitchFamily="34" charset="0"/>
                <a:cs typeface="Open Sans SemiBold" panose="020B0606030504020204" pitchFamily="34" charset="0"/>
              </a:rPr>
              <a:t>künstliche Intelligenz beim kreativen schreiben</a:t>
            </a:r>
          </a:p>
        </p:txBody>
      </p:sp>
    </p:spTree>
    <p:extLst>
      <p:ext uri="{BB962C8B-B14F-4D97-AF65-F5344CB8AC3E}">
        <p14:creationId xmlns:p14="http://schemas.microsoft.com/office/powerpoint/2010/main" val="2573844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a:xfrm>
            <a:off x="1607787" y="3429000"/>
            <a:ext cx="9218301" cy="544765"/>
          </a:xfrm>
        </p:spPr>
        <p:txBody>
          <a:bodyPr/>
          <a:lstStyle/>
          <a:p>
            <a:pPr>
              <a:spcAft>
                <a:spcPts val="1200"/>
              </a:spcAft>
            </a:pPr>
            <a:r>
              <a:rPr lang="de-DE" sz="3600" dirty="0"/>
              <a:t>Gefährdet Chat GPT die Kreativität?</a:t>
            </a:r>
            <a:endParaRPr lang="de-DE" sz="3200" dirty="0"/>
          </a:p>
        </p:txBody>
      </p:sp>
      <p:sp>
        <p:nvSpPr>
          <p:cNvPr id="5" name="Textplatzhalter 4"/>
          <p:cNvSpPr>
            <a:spLocks noGrp="1"/>
          </p:cNvSpPr>
          <p:nvPr>
            <p:ph type="body" sz="quarter" idx="12"/>
          </p:nvPr>
        </p:nvSpPr>
        <p:spPr/>
        <p:txBody>
          <a:bodyPr/>
          <a:lstStyle/>
          <a:p>
            <a:r>
              <a:rPr lang="de-DE"/>
              <a:t>25.05.2023</a:t>
            </a:r>
          </a:p>
        </p:txBody>
      </p:sp>
      <p:sp>
        <p:nvSpPr>
          <p:cNvPr id="7" name="Textplatzhalter 6">
            <a:extLst>
              <a:ext uri="{FF2B5EF4-FFF2-40B4-BE49-F238E27FC236}">
                <a16:creationId xmlns:a16="http://schemas.microsoft.com/office/drawing/2014/main" id="{8D35F2B0-CC3F-C436-6FC7-93F115A6BBE0}"/>
              </a:ext>
            </a:extLst>
          </p:cNvPr>
          <p:cNvSpPr>
            <a:spLocks noGrp="1"/>
          </p:cNvSpPr>
          <p:nvPr>
            <p:ph type="body" sz="quarter" idx="11"/>
          </p:nvPr>
        </p:nvSpPr>
        <p:spPr/>
        <p:txBody>
          <a:bodyPr/>
          <a:lstStyle/>
          <a:p>
            <a:r>
              <a:rPr lang="de-DE" dirty="0" err="1"/>
              <a:t>EduHub</a:t>
            </a:r>
            <a:r>
              <a:rPr lang="de-DE" dirty="0"/>
              <a:t> </a:t>
            </a:r>
            <a:r>
              <a:rPr lang="de-DE" dirty="0" err="1"/>
              <a:t>OpenCampus</a:t>
            </a:r>
            <a:r>
              <a:rPr lang="de-DE" dirty="0"/>
              <a:t>, Kiel </a:t>
            </a:r>
          </a:p>
        </p:txBody>
      </p:sp>
    </p:spTree>
    <p:extLst>
      <p:ext uri="{BB962C8B-B14F-4D97-AF65-F5344CB8AC3E}">
        <p14:creationId xmlns:p14="http://schemas.microsoft.com/office/powerpoint/2010/main" val="745480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607F68-1479-4090-B3A2-8FB57C07FB1C}"/>
              </a:ext>
            </a:extLst>
          </p:cNvPr>
          <p:cNvSpPr>
            <a:spLocks noGrp="1"/>
          </p:cNvSpPr>
          <p:nvPr>
            <p:ph type="title"/>
          </p:nvPr>
        </p:nvSpPr>
        <p:spPr>
          <a:xfrm>
            <a:off x="474133" y="255784"/>
            <a:ext cx="11260667" cy="909585"/>
          </a:xfrm>
        </p:spPr>
        <p:txBody>
          <a:bodyPr/>
          <a:lstStyle/>
          <a:p>
            <a:r>
              <a:rPr lang="de-DE"/>
              <a:t>Chat GPT – RISIKO oder Chance?</a:t>
            </a:r>
          </a:p>
        </p:txBody>
      </p:sp>
      <p:sp>
        <p:nvSpPr>
          <p:cNvPr id="4" name="Fußzeilenplatzhalter 3">
            <a:extLst>
              <a:ext uri="{FF2B5EF4-FFF2-40B4-BE49-F238E27FC236}">
                <a16:creationId xmlns:a16="http://schemas.microsoft.com/office/drawing/2014/main" id="{7853137D-2AF7-429C-89A4-0BD0AC9929F5}"/>
              </a:ext>
            </a:extLst>
          </p:cNvPr>
          <p:cNvSpPr>
            <a:spLocks noGrp="1"/>
          </p:cNvSpPr>
          <p:nvPr>
            <p:ph type="ftr" sz="quarter" idx="11"/>
          </p:nvPr>
        </p:nvSpPr>
        <p:spPr/>
        <p:txBody>
          <a:bodyPr/>
          <a:lstStyle/>
          <a:p>
            <a:endParaRPr lang="de-DE" dirty="0"/>
          </a:p>
        </p:txBody>
      </p:sp>
      <p:sp>
        <p:nvSpPr>
          <p:cNvPr id="7" name="Inhaltsplatzhalter 6">
            <a:extLst>
              <a:ext uri="{FF2B5EF4-FFF2-40B4-BE49-F238E27FC236}">
                <a16:creationId xmlns:a16="http://schemas.microsoft.com/office/drawing/2014/main" id="{76138815-ABD1-FE06-08FA-32EB00C01F14}"/>
              </a:ext>
            </a:extLst>
          </p:cNvPr>
          <p:cNvSpPr>
            <a:spLocks noGrp="1"/>
          </p:cNvSpPr>
          <p:nvPr>
            <p:ph idx="1"/>
          </p:nvPr>
        </p:nvSpPr>
        <p:spPr>
          <a:xfrm>
            <a:off x="1537248" y="1607285"/>
            <a:ext cx="9117503" cy="4538122"/>
          </a:xfrm>
        </p:spPr>
        <p:txBody>
          <a:bodyPr>
            <a:normAutofit/>
          </a:bodyPr>
          <a:lstStyle/>
          <a:p>
            <a:pPr marL="0" indent="0" algn="ctr">
              <a:lnSpc>
                <a:spcPct val="114000"/>
              </a:lnSpc>
              <a:spcBef>
                <a:spcPts val="0"/>
              </a:spcBef>
              <a:spcAft>
                <a:spcPts val="1800"/>
              </a:spcAft>
              <a:buNone/>
            </a:pPr>
            <a:r>
              <a:rPr lang="de-DE" sz="1600" dirty="0">
                <a:effectLst/>
              </a:rPr>
              <a:t>“GPT-3 </a:t>
            </a:r>
            <a:r>
              <a:rPr lang="de-DE" sz="1600" dirty="0" err="1">
                <a:effectLst/>
              </a:rPr>
              <a:t>can</a:t>
            </a:r>
            <a:r>
              <a:rPr lang="de-DE" sz="1600" dirty="0">
                <a:effectLst/>
              </a:rPr>
              <a:t> </a:t>
            </a:r>
            <a:r>
              <a:rPr lang="de-DE" sz="1600" dirty="0" err="1">
                <a:effectLst/>
              </a:rPr>
              <a:t>be</a:t>
            </a:r>
            <a:r>
              <a:rPr lang="de-DE" sz="1600" dirty="0">
                <a:effectLst/>
              </a:rPr>
              <a:t> </a:t>
            </a:r>
            <a:r>
              <a:rPr lang="de-DE" sz="1600" dirty="0" err="1">
                <a:effectLst/>
              </a:rPr>
              <a:t>eerily</a:t>
            </a:r>
            <a:r>
              <a:rPr lang="de-DE" sz="1600" dirty="0">
                <a:effectLst/>
              </a:rPr>
              <a:t> human-like – </a:t>
            </a:r>
            <a:r>
              <a:rPr lang="de-DE" sz="1600" dirty="0" err="1">
                <a:effectLst/>
              </a:rPr>
              <a:t>for</a:t>
            </a:r>
            <a:r>
              <a:rPr lang="de-DE" sz="1600" dirty="0">
                <a:effectLst/>
              </a:rPr>
              <a:t> </a:t>
            </a:r>
            <a:r>
              <a:rPr lang="de-DE" sz="1600" dirty="0" err="1">
                <a:effectLst/>
              </a:rPr>
              <a:t>better</a:t>
            </a:r>
            <a:r>
              <a:rPr lang="de-DE" sz="1600" dirty="0">
                <a:effectLst/>
              </a:rPr>
              <a:t> and </a:t>
            </a:r>
            <a:r>
              <a:rPr lang="de-DE" sz="1600" dirty="0" err="1">
                <a:effectLst/>
              </a:rPr>
              <a:t>for</a:t>
            </a:r>
            <a:r>
              <a:rPr lang="de-DE" sz="1600" dirty="0">
                <a:effectLst/>
              </a:rPr>
              <a:t> </a:t>
            </a:r>
            <a:r>
              <a:rPr lang="de-DE" sz="1600" dirty="0" err="1">
                <a:effectLst/>
              </a:rPr>
              <a:t>worse</a:t>
            </a:r>
            <a:r>
              <a:rPr lang="de-DE" sz="1600" dirty="0">
                <a:effectLst/>
              </a:rPr>
              <a:t>” </a:t>
            </a:r>
            <a:br>
              <a:rPr lang="de-DE" sz="1600" dirty="0">
                <a:effectLst/>
              </a:rPr>
            </a:br>
            <a:r>
              <a:rPr lang="de-DE" sz="1600" dirty="0">
                <a:effectLst/>
              </a:rPr>
              <a:t>– </a:t>
            </a:r>
            <a:r>
              <a:rPr lang="de-DE" sz="1600" i="1" dirty="0">
                <a:effectLst/>
              </a:rPr>
              <a:t>The Economist </a:t>
            </a:r>
            <a:r>
              <a:rPr lang="de-DE" sz="1600" dirty="0">
                <a:effectLst/>
              </a:rPr>
              <a:t>(2020)</a:t>
            </a:r>
          </a:p>
          <a:p>
            <a:pPr marL="0" indent="0" algn="ctr">
              <a:lnSpc>
                <a:spcPct val="114000"/>
              </a:lnSpc>
              <a:spcBef>
                <a:spcPts val="0"/>
              </a:spcBef>
              <a:spcAft>
                <a:spcPts val="1800"/>
              </a:spcAft>
              <a:buNone/>
            </a:pPr>
            <a:r>
              <a:rPr lang="de-DE" sz="1600" dirty="0">
                <a:effectLst/>
              </a:rPr>
              <a:t>“</a:t>
            </a:r>
            <a:r>
              <a:rPr lang="de-DE" sz="1600" dirty="0" err="1">
                <a:effectLst/>
              </a:rPr>
              <a:t>we</a:t>
            </a:r>
            <a:r>
              <a:rPr lang="de-DE" sz="1600" dirty="0">
                <a:effectLst/>
              </a:rPr>
              <a:t> </a:t>
            </a:r>
            <a:r>
              <a:rPr lang="de-DE" sz="1600" dirty="0" err="1">
                <a:effectLst/>
              </a:rPr>
              <a:t>should</a:t>
            </a:r>
            <a:r>
              <a:rPr lang="de-DE" sz="1600" dirty="0">
                <a:effectLst/>
              </a:rPr>
              <a:t> </a:t>
            </a:r>
            <a:r>
              <a:rPr lang="de-DE" sz="1600" dirty="0" err="1">
                <a:effectLst/>
              </a:rPr>
              <a:t>be</a:t>
            </a:r>
            <a:r>
              <a:rPr lang="de-DE" sz="1600" dirty="0">
                <a:effectLst/>
              </a:rPr>
              <a:t> </a:t>
            </a:r>
            <a:r>
              <a:rPr lang="de-DE" sz="1600" dirty="0" err="1">
                <a:effectLst/>
              </a:rPr>
              <a:t>very</a:t>
            </a:r>
            <a:r>
              <a:rPr lang="de-DE" sz="1600" dirty="0">
                <a:effectLst/>
              </a:rPr>
              <a:t> </a:t>
            </a:r>
            <a:r>
              <a:rPr lang="de-DE" sz="1600" dirty="0" err="1">
                <a:effectLst/>
              </a:rPr>
              <a:t>worried</a:t>
            </a:r>
            <a:r>
              <a:rPr lang="de-DE" sz="1600" dirty="0">
                <a:effectLst/>
              </a:rPr>
              <a:t> </a:t>
            </a:r>
            <a:r>
              <a:rPr lang="de-DE" sz="1600" dirty="0" err="1">
                <a:effectLst/>
              </a:rPr>
              <a:t>about</a:t>
            </a:r>
            <a:r>
              <a:rPr lang="de-DE" sz="1600" dirty="0">
                <a:effectLst/>
              </a:rPr>
              <a:t> AI-</a:t>
            </a:r>
            <a:r>
              <a:rPr lang="de-DE" sz="1600" dirty="0" err="1">
                <a:effectLst/>
              </a:rPr>
              <a:t>generated</a:t>
            </a:r>
            <a:r>
              <a:rPr lang="de-DE" sz="1600" dirty="0">
                <a:effectLst/>
              </a:rPr>
              <a:t> </a:t>
            </a:r>
            <a:r>
              <a:rPr lang="de-DE" sz="1600" dirty="0" err="1">
                <a:effectLst/>
              </a:rPr>
              <a:t>text</a:t>
            </a:r>
            <a:r>
              <a:rPr lang="de-DE" sz="1600" dirty="0">
                <a:effectLst/>
              </a:rPr>
              <a:t>” </a:t>
            </a:r>
            <a:br>
              <a:rPr lang="de-DE" sz="1600" dirty="0">
                <a:effectLst/>
              </a:rPr>
            </a:br>
            <a:r>
              <a:rPr lang="de-DE" sz="1600" dirty="0">
                <a:effectLst/>
              </a:rPr>
              <a:t>– </a:t>
            </a:r>
            <a:r>
              <a:rPr lang="de-DE" sz="1600" i="1" dirty="0" err="1">
                <a:effectLst/>
              </a:rPr>
              <a:t>Pagnamenta</a:t>
            </a:r>
            <a:r>
              <a:rPr lang="de-DE" sz="1600" dirty="0"/>
              <a:t> (</a:t>
            </a:r>
            <a:r>
              <a:rPr lang="de-DE" sz="1600" dirty="0">
                <a:effectLst/>
              </a:rPr>
              <a:t>2020) </a:t>
            </a:r>
          </a:p>
          <a:p>
            <a:pPr marL="0" indent="0" algn="ctr">
              <a:lnSpc>
                <a:spcPct val="114000"/>
              </a:lnSpc>
              <a:spcBef>
                <a:spcPts val="0"/>
              </a:spcBef>
              <a:spcAft>
                <a:spcPts val="1800"/>
              </a:spcAft>
              <a:buNone/>
            </a:pPr>
            <a:r>
              <a:rPr lang="de-DE" sz="1600" dirty="0" err="1"/>
              <a:t>ChatGPT</a:t>
            </a:r>
            <a:r>
              <a:rPr lang="de-DE" sz="1600" dirty="0"/>
              <a:t> “</a:t>
            </a:r>
            <a:r>
              <a:rPr lang="de-DE" sz="1600" dirty="0" err="1"/>
              <a:t>may</a:t>
            </a:r>
            <a:r>
              <a:rPr lang="de-DE" sz="1600" dirty="0"/>
              <a:t> </a:t>
            </a:r>
            <a:r>
              <a:rPr lang="de-DE" sz="1600" dirty="0" err="1"/>
              <a:t>change</a:t>
            </a:r>
            <a:r>
              <a:rPr lang="de-DE" sz="1600" dirty="0"/>
              <a:t> </a:t>
            </a:r>
            <a:r>
              <a:rPr lang="de-DE" sz="1600" dirty="0" err="1"/>
              <a:t>our</a:t>
            </a:r>
            <a:r>
              <a:rPr lang="de-DE" sz="1600" dirty="0"/>
              <a:t> </a:t>
            </a:r>
            <a:r>
              <a:rPr lang="de-DE" sz="1600" dirty="0" err="1"/>
              <a:t>mind</a:t>
            </a:r>
            <a:r>
              <a:rPr lang="de-DE" sz="1600" dirty="0"/>
              <a:t> </a:t>
            </a:r>
            <a:r>
              <a:rPr lang="de-DE" sz="1600" dirty="0" err="1"/>
              <a:t>about</a:t>
            </a:r>
            <a:r>
              <a:rPr lang="de-DE" sz="1600" dirty="0"/>
              <a:t> </a:t>
            </a:r>
            <a:r>
              <a:rPr lang="de-DE" sz="1600" dirty="0" err="1"/>
              <a:t>how</a:t>
            </a:r>
            <a:r>
              <a:rPr lang="de-DE" sz="1600" dirty="0"/>
              <a:t> </a:t>
            </a:r>
            <a:r>
              <a:rPr lang="de-DE" sz="1600" dirty="0" err="1"/>
              <a:t>we</a:t>
            </a:r>
            <a:r>
              <a:rPr lang="de-DE" sz="1600" dirty="0"/>
              <a:t> </a:t>
            </a:r>
            <a:r>
              <a:rPr lang="de-DE" sz="1600" dirty="0" err="1"/>
              <a:t>work</a:t>
            </a:r>
            <a:r>
              <a:rPr lang="de-DE" sz="1600" dirty="0"/>
              <a:t>, </a:t>
            </a:r>
            <a:r>
              <a:rPr lang="de-DE" sz="1600" dirty="0" err="1"/>
              <a:t>how</a:t>
            </a:r>
            <a:r>
              <a:rPr lang="de-DE" sz="1600" dirty="0"/>
              <a:t> </a:t>
            </a:r>
            <a:r>
              <a:rPr lang="de-DE" sz="1600" dirty="0" err="1"/>
              <a:t>we</a:t>
            </a:r>
            <a:r>
              <a:rPr lang="de-DE" sz="1600" dirty="0"/>
              <a:t> </a:t>
            </a:r>
            <a:r>
              <a:rPr lang="de-DE" sz="1600" dirty="0" err="1"/>
              <a:t>think</a:t>
            </a:r>
            <a:r>
              <a:rPr lang="de-DE" sz="1600" dirty="0"/>
              <a:t>, </a:t>
            </a:r>
            <a:br>
              <a:rPr lang="de-DE" sz="1600" dirty="0"/>
            </a:br>
            <a:r>
              <a:rPr lang="de-DE" sz="1600" dirty="0"/>
              <a:t>and </a:t>
            </a:r>
            <a:r>
              <a:rPr lang="de-DE" sz="1600" dirty="0" err="1"/>
              <a:t>what</a:t>
            </a:r>
            <a:r>
              <a:rPr lang="de-DE" sz="1600" dirty="0"/>
              <a:t> human </a:t>
            </a:r>
            <a:r>
              <a:rPr lang="de-DE" sz="1600" dirty="0" err="1"/>
              <a:t>creativity</a:t>
            </a:r>
            <a:r>
              <a:rPr lang="de-DE" sz="1600" dirty="0"/>
              <a:t> </a:t>
            </a:r>
            <a:r>
              <a:rPr lang="de-DE" sz="1600" dirty="0" err="1"/>
              <a:t>really</a:t>
            </a:r>
            <a:r>
              <a:rPr lang="de-DE" sz="1600" dirty="0"/>
              <a:t> </a:t>
            </a:r>
            <a:r>
              <a:rPr lang="de-DE" sz="1600" dirty="0" err="1"/>
              <a:t>is</a:t>
            </a:r>
            <a:r>
              <a:rPr lang="de-DE" sz="1600" dirty="0"/>
              <a:t>” </a:t>
            </a:r>
            <a:br>
              <a:rPr lang="de-DE" sz="1600" dirty="0"/>
            </a:br>
            <a:r>
              <a:rPr lang="de-DE" sz="1600" dirty="0"/>
              <a:t>- </a:t>
            </a:r>
            <a:r>
              <a:rPr lang="de-DE" sz="1600" i="1" dirty="0"/>
              <a:t>Thompson</a:t>
            </a:r>
            <a:r>
              <a:rPr lang="de-DE" sz="1600" dirty="0"/>
              <a:t> (2022) </a:t>
            </a:r>
          </a:p>
          <a:p>
            <a:pPr marL="0" indent="0" algn="ctr">
              <a:lnSpc>
                <a:spcPct val="114000"/>
              </a:lnSpc>
              <a:spcBef>
                <a:spcPts val="0"/>
              </a:spcBef>
              <a:spcAft>
                <a:spcPts val="1800"/>
              </a:spcAft>
              <a:buNone/>
            </a:pPr>
            <a:endParaRPr lang="de-DE" sz="1600" dirty="0"/>
          </a:p>
          <a:p>
            <a:pPr marL="0" indent="0" algn="ctr">
              <a:lnSpc>
                <a:spcPct val="114000"/>
              </a:lnSpc>
              <a:spcBef>
                <a:spcPts val="0"/>
              </a:spcBef>
              <a:spcAft>
                <a:spcPts val="1800"/>
              </a:spcAft>
              <a:buNone/>
            </a:pPr>
            <a:r>
              <a:rPr lang="de-DE" sz="1600" dirty="0">
                <a:effectLst/>
              </a:rPr>
              <a:t>“The GPT-3 hype </a:t>
            </a:r>
            <a:r>
              <a:rPr lang="de-DE" sz="1600" dirty="0" err="1">
                <a:effectLst/>
              </a:rPr>
              <a:t>is</a:t>
            </a:r>
            <a:r>
              <a:rPr lang="de-DE" sz="1600" dirty="0">
                <a:effectLst/>
              </a:rPr>
              <a:t> </a:t>
            </a:r>
            <a:r>
              <a:rPr lang="de-DE" sz="1600" dirty="0" err="1">
                <a:effectLst/>
              </a:rPr>
              <a:t>way</a:t>
            </a:r>
            <a:r>
              <a:rPr lang="de-DE" sz="1600" dirty="0">
                <a:effectLst/>
              </a:rPr>
              <a:t> </a:t>
            </a:r>
            <a:r>
              <a:rPr lang="de-DE" sz="1600" dirty="0" err="1">
                <a:effectLst/>
              </a:rPr>
              <a:t>too</a:t>
            </a:r>
            <a:r>
              <a:rPr lang="de-DE" sz="1600" dirty="0">
                <a:effectLst/>
              </a:rPr>
              <a:t> </a:t>
            </a:r>
            <a:r>
              <a:rPr lang="de-DE" sz="1600" dirty="0" err="1">
                <a:effectLst/>
              </a:rPr>
              <a:t>much</a:t>
            </a:r>
            <a:r>
              <a:rPr lang="de-DE" sz="1600" dirty="0">
                <a:effectLst/>
              </a:rPr>
              <a:t>. </a:t>
            </a:r>
            <a:r>
              <a:rPr lang="de-DE" sz="1600" dirty="0" err="1">
                <a:effectLst/>
              </a:rPr>
              <a:t>It’s</a:t>
            </a:r>
            <a:r>
              <a:rPr lang="de-DE" sz="1600" dirty="0">
                <a:effectLst/>
              </a:rPr>
              <a:t> </a:t>
            </a:r>
            <a:r>
              <a:rPr lang="de-DE" sz="1600" dirty="0" err="1">
                <a:effectLst/>
              </a:rPr>
              <a:t>impressive</a:t>
            </a:r>
            <a:r>
              <a:rPr lang="de-DE" sz="1600" dirty="0">
                <a:effectLst/>
              </a:rPr>
              <a:t> [...] but </a:t>
            </a:r>
            <a:r>
              <a:rPr lang="de-DE" sz="1600" dirty="0" err="1">
                <a:effectLst/>
              </a:rPr>
              <a:t>it</a:t>
            </a:r>
            <a:r>
              <a:rPr lang="de-DE" sz="1600" dirty="0">
                <a:effectLst/>
              </a:rPr>
              <a:t> still </a:t>
            </a:r>
            <a:r>
              <a:rPr lang="de-DE" sz="1600" dirty="0" err="1">
                <a:effectLst/>
              </a:rPr>
              <a:t>has</a:t>
            </a:r>
            <a:r>
              <a:rPr lang="de-DE" sz="1600" dirty="0">
                <a:effectLst/>
              </a:rPr>
              <a:t> </a:t>
            </a:r>
            <a:r>
              <a:rPr lang="de-DE" sz="1600" dirty="0" err="1">
                <a:effectLst/>
              </a:rPr>
              <a:t>serious</a:t>
            </a:r>
            <a:r>
              <a:rPr lang="de-DE" sz="1600" dirty="0">
                <a:effectLst/>
              </a:rPr>
              <a:t> </a:t>
            </a:r>
            <a:r>
              <a:rPr lang="de-DE" sz="1600" dirty="0" err="1">
                <a:effectLst/>
              </a:rPr>
              <a:t>weaknesses</a:t>
            </a:r>
            <a:r>
              <a:rPr lang="de-DE" sz="1600" dirty="0">
                <a:effectLst/>
              </a:rPr>
              <a:t> and </a:t>
            </a:r>
            <a:r>
              <a:rPr lang="de-DE" sz="1600" dirty="0" err="1">
                <a:effectLst/>
              </a:rPr>
              <a:t>sometimes</a:t>
            </a:r>
            <a:r>
              <a:rPr lang="de-DE" sz="1600" dirty="0">
                <a:effectLst/>
              </a:rPr>
              <a:t> </a:t>
            </a:r>
            <a:r>
              <a:rPr lang="de-DE" sz="1600" dirty="0" err="1">
                <a:effectLst/>
              </a:rPr>
              <a:t>makes</a:t>
            </a:r>
            <a:r>
              <a:rPr lang="de-DE" sz="1600" dirty="0">
                <a:effectLst/>
              </a:rPr>
              <a:t> </a:t>
            </a:r>
            <a:r>
              <a:rPr lang="de-DE" sz="1600" dirty="0" err="1">
                <a:effectLst/>
              </a:rPr>
              <a:t>very</a:t>
            </a:r>
            <a:r>
              <a:rPr lang="de-DE" sz="1600" dirty="0">
                <a:effectLst/>
              </a:rPr>
              <a:t> </a:t>
            </a:r>
            <a:r>
              <a:rPr lang="de-DE" sz="1600" dirty="0" err="1">
                <a:effectLst/>
              </a:rPr>
              <a:t>silly</a:t>
            </a:r>
            <a:r>
              <a:rPr lang="de-DE" sz="1600" dirty="0">
                <a:effectLst/>
              </a:rPr>
              <a:t> </a:t>
            </a:r>
            <a:r>
              <a:rPr lang="de-DE" sz="1600" dirty="0" err="1">
                <a:effectLst/>
              </a:rPr>
              <a:t>mistakes</a:t>
            </a:r>
            <a:r>
              <a:rPr lang="de-DE" sz="1600" dirty="0">
                <a:effectLst/>
              </a:rPr>
              <a:t>. AI </a:t>
            </a:r>
            <a:r>
              <a:rPr lang="de-DE" sz="1600" dirty="0" err="1">
                <a:effectLst/>
              </a:rPr>
              <a:t>is</a:t>
            </a:r>
            <a:r>
              <a:rPr lang="de-DE" sz="1600" dirty="0">
                <a:effectLst/>
              </a:rPr>
              <a:t> </a:t>
            </a:r>
            <a:r>
              <a:rPr lang="de-DE" sz="1600" dirty="0" err="1">
                <a:effectLst/>
              </a:rPr>
              <a:t>going</a:t>
            </a:r>
            <a:r>
              <a:rPr lang="de-DE" sz="1600" dirty="0">
                <a:effectLst/>
              </a:rPr>
              <a:t> </a:t>
            </a:r>
            <a:r>
              <a:rPr lang="de-DE" sz="1600" dirty="0" err="1">
                <a:effectLst/>
              </a:rPr>
              <a:t>to</a:t>
            </a:r>
            <a:r>
              <a:rPr lang="de-DE" sz="1600" dirty="0">
                <a:effectLst/>
              </a:rPr>
              <a:t> </a:t>
            </a:r>
            <a:r>
              <a:rPr lang="de-DE" sz="1600" dirty="0" err="1">
                <a:effectLst/>
              </a:rPr>
              <a:t>change</a:t>
            </a:r>
            <a:r>
              <a:rPr lang="de-DE" sz="1600" dirty="0">
                <a:effectLst/>
              </a:rPr>
              <a:t> </a:t>
            </a:r>
            <a:r>
              <a:rPr lang="de-DE" sz="1600" dirty="0" err="1">
                <a:effectLst/>
              </a:rPr>
              <a:t>the</a:t>
            </a:r>
            <a:r>
              <a:rPr lang="de-DE" sz="1600" dirty="0">
                <a:effectLst/>
              </a:rPr>
              <a:t> </a:t>
            </a:r>
            <a:r>
              <a:rPr lang="de-DE" sz="1600" dirty="0" err="1">
                <a:effectLst/>
              </a:rPr>
              <a:t>world</a:t>
            </a:r>
            <a:r>
              <a:rPr lang="de-DE" sz="1600" dirty="0">
                <a:effectLst/>
              </a:rPr>
              <a:t>, but GPT-3 </a:t>
            </a:r>
            <a:r>
              <a:rPr lang="de-DE" sz="1600" dirty="0" err="1">
                <a:effectLst/>
              </a:rPr>
              <a:t>is</a:t>
            </a:r>
            <a:r>
              <a:rPr lang="de-DE" sz="1600" dirty="0">
                <a:effectLst/>
              </a:rPr>
              <a:t> just a </a:t>
            </a:r>
            <a:r>
              <a:rPr lang="de-DE" sz="1600" dirty="0" err="1">
                <a:effectLst/>
              </a:rPr>
              <a:t>very</a:t>
            </a:r>
            <a:r>
              <a:rPr lang="de-DE" sz="1600" dirty="0">
                <a:effectLst/>
              </a:rPr>
              <a:t> </a:t>
            </a:r>
            <a:r>
              <a:rPr lang="de-DE" sz="1600" dirty="0" err="1">
                <a:effectLst/>
              </a:rPr>
              <a:t>early</a:t>
            </a:r>
            <a:r>
              <a:rPr lang="de-DE" sz="1600" dirty="0">
                <a:effectLst/>
              </a:rPr>
              <a:t> </a:t>
            </a:r>
            <a:r>
              <a:rPr lang="de-DE" sz="1600" dirty="0" err="1">
                <a:effectLst/>
              </a:rPr>
              <a:t>glimpse</a:t>
            </a:r>
            <a:r>
              <a:rPr lang="de-DE" sz="1600" dirty="0">
                <a:effectLst/>
              </a:rPr>
              <a:t>. </a:t>
            </a:r>
            <a:r>
              <a:rPr lang="de-DE" sz="1600" dirty="0" err="1">
                <a:effectLst/>
              </a:rPr>
              <a:t>We</a:t>
            </a:r>
            <a:r>
              <a:rPr lang="de-DE" sz="1600" dirty="0">
                <a:effectLst/>
              </a:rPr>
              <a:t> </a:t>
            </a:r>
            <a:r>
              <a:rPr lang="de-DE" sz="1600" dirty="0" err="1">
                <a:effectLst/>
              </a:rPr>
              <a:t>have</a:t>
            </a:r>
            <a:r>
              <a:rPr lang="de-DE" sz="1600" dirty="0">
                <a:effectLst/>
              </a:rPr>
              <a:t> a </a:t>
            </a:r>
            <a:r>
              <a:rPr lang="de-DE" sz="1600" dirty="0" err="1">
                <a:effectLst/>
              </a:rPr>
              <a:t>lot</a:t>
            </a:r>
            <a:r>
              <a:rPr lang="de-DE" sz="1600" dirty="0">
                <a:effectLst/>
              </a:rPr>
              <a:t> still </a:t>
            </a:r>
            <a:r>
              <a:rPr lang="de-DE" sz="1600" dirty="0" err="1">
                <a:effectLst/>
              </a:rPr>
              <a:t>to</a:t>
            </a:r>
            <a:r>
              <a:rPr lang="de-DE" sz="1600" dirty="0">
                <a:effectLst/>
              </a:rPr>
              <a:t> </a:t>
            </a:r>
            <a:r>
              <a:rPr lang="de-DE" sz="1600" dirty="0" err="1">
                <a:effectLst/>
              </a:rPr>
              <a:t>figure</a:t>
            </a:r>
            <a:r>
              <a:rPr lang="de-DE" sz="1600" dirty="0">
                <a:effectLst/>
              </a:rPr>
              <a:t> out”</a:t>
            </a:r>
            <a:br>
              <a:rPr lang="de-DE" sz="1600" dirty="0">
                <a:effectLst/>
              </a:rPr>
            </a:br>
            <a:r>
              <a:rPr lang="de-DE" sz="1600" dirty="0">
                <a:effectLst/>
              </a:rPr>
              <a:t>–  </a:t>
            </a:r>
            <a:r>
              <a:rPr lang="de-DE" sz="1600" i="1" dirty="0">
                <a:effectLst/>
              </a:rPr>
              <a:t>Altman, CEO of </a:t>
            </a:r>
            <a:r>
              <a:rPr lang="de-DE" sz="1600" i="1" dirty="0" err="1">
                <a:effectLst/>
              </a:rPr>
              <a:t>OpenAI</a:t>
            </a:r>
            <a:r>
              <a:rPr lang="de-DE" sz="1600" i="1" dirty="0">
                <a:effectLst/>
              </a:rPr>
              <a:t> </a:t>
            </a:r>
            <a:r>
              <a:rPr lang="de-DE" sz="1600" dirty="0">
                <a:effectLst/>
              </a:rPr>
              <a:t>(2020)</a:t>
            </a:r>
            <a:endParaRPr lang="de-DE" sz="1600" dirty="0"/>
          </a:p>
          <a:p>
            <a:endParaRPr lang="de-DE" dirty="0"/>
          </a:p>
        </p:txBody>
      </p:sp>
      <p:sp>
        <p:nvSpPr>
          <p:cNvPr id="8" name="Titel 1">
            <a:extLst>
              <a:ext uri="{FF2B5EF4-FFF2-40B4-BE49-F238E27FC236}">
                <a16:creationId xmlns:a16="http://schemas.microsoft.com/office/drawing/2014/main" id="{36A64B84-302D-1B85-6264-81A8CD0A11A6}"/>
              </a:ext>
            </a:extLst>
          </p:cNvPr>
          <p:cNvSpPr txBox="1">
            <a:spLocks/>
          </p:cNvSpPr>
          <p:nvPr/>
        </p:nvSpPr>
        <p:spPr>
          <a:xfrm>
            <a:off x="474133" y="838591"/>
            <a:ext cx="11260667" cy="528249"/>
          </a:xfrm>
          <a:prstGeom prst="rect">
            <a:avLst/>
          </a:prstGeom>
        </p:spPr>
        <p:txBody>
          <a:bodyPr vert="horz" lIns="0" tIns="0" rIns="0" bIns="0" rtlCol="0" anchor="t">
            <a:noAutofit/>
          </a:bodyPr>
          <a:lstStyle>
            <a:lvl1pPr algn="l" defTabSz="457200" rtl="0" eaLnBrk="1" latinLnBrk="0" hangingPunct="1">
              <a:spcBef>
                <a:spcPct val="0"/>
              </a:spcBef>
              <a:buNone/>
              <a:defRPr sz="3200" b="1" i="0" kern="1200" cap="all" baseline="0">
                <a:solidFill>
                  <a:schemeClr val="bg2"/>
                </a:solidFill>
                <a:latin typeface="+mj-lt"/>
                <a:ea typeface="+mj-ea"/>
                <a:cs typeface="Open Sans"/>
              </a:defRPr>
            </a:lvl1pPr>
          </a:lstStyle>
          <a:p>
            <a:r>
              <a:rPr lang="de-DE" sz="2000" spc="150">
                <a:latin typeface="Open Sans SemiBold" panose="020B0606030504020204" pitchFamily="34" charset="0"/>
                <a:ea typeface="Open Sans SemiBold" panose="020B0606030504020204" pitchFamily="34" charset="0"/>
                <a:cs typeface="Open Sans SemiBold" panose="020B0606030504020204" pitchFamily="34" charset="0"/>
              </a:rPr>
              <a:t>künstliche Intelligenz beim kreativen schreiben</a:t>
            </a:r>
          </a:p>
        </p:txBody>
      </p:sp>
    </p:spTree>
    <p:extLst>
      <p:ext uri="{BB962C8B-B14F-4D97-AF65-F5344CB8AC3E}">
        <p14:creationId xmlns:p14="http://schemas.microsoft.com/office/powerpoint/2010/main" val="2711044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a:xfrm>
            <a:off x="1841252" y="3299193"/>
            <a:ext cx="9218301" cy="544765"/>
          </a:xfrm>
        </p:spPr>
        <p:txBody>
          <a:bodyPr/>
          <a:lstStyle/>
          <a:p>
            <a:pPr>
              <a:spcAft>
                <a:spcPts val="1200"/>
              </a:spcAft>
            </a:pPr>
            <a:r>
              <a:rPr lang="de-DE" sz="3600" dirty="0"/>
              <a:t>Was ist überhaupt “Kreativität“?</a:t>
            </a:r>
            <a:endParaRPr lang="de-DE" sz="3200" dirty="0"/>
          </a:p>
        </p:txBody>
      </p:sp>
      <p:sp>
        <p:nvSpPr>
          <p:cNvPr id="5" name="Textplatzhalter 4"/>
          <p:cNvSpPr>
            <a:spLocks noGrp="1"/>
          </p:cNvSpPr>
          <p:nvPr>
            <p:ph type="body" sz="quarter" idx="12"/>
          </p:nvPr>
        </p:nvSpPr>
        <p:spPr/>
        <p:txBody>
          <a:bodyPr/>
          <a:lstStyle/>
          <a:p>
            <a:r>
              <a:rPr lang="de-DE"/>
              <a:t>25.05.2023</a:t>
            </a:r>
          </a:p>
        </p:txBody>
      </p:sp>
      <p:sp>
        <p:nvSpPr>
          <p:cNvPr id="7" name="Textplatzhalter 6">
            <a:extLst>
              <a:ext uri="{FF2B5EF4-FFF2-40B4-BE49-F238E27FC236}">
                <a16:creationId xmlns:a16="http://schemas.microsoft.com/office/drawing/2014/main" id="{8D35F2B0-CC3F-C436-6FC7-93F115A6BBE0}"/>
              </a:ext>
            </a:extLst>
          </p:cNvPr>
          <p:cNvSpPr>
            <a:spLocks noGrp="1"/>
          </p:cNvSpPr>
          <p:nvPr>
            <p:ph type="body" sz="quarter" idx="11"/>
          </p:nvPr>
        </p:nvSpPr>
        <p:spPr/>
        <p:txBody>
          <a:bodyPr/>
          <a:lstStyle/>
          <a:p>
            <a:r>
              <a:rPr lang="de-DE" dirty="0" err="1"/>
              <a:t>EduHub</a:t>
            </a:r>
            <a:r>
              <a:rPr lang="de-DE" dirty="0"/>
              <a:t> </a:t>
            </a:r>
            <a:r>
              <a:rPr lang="de-DE" dirty="0" err="1"/>
              <a:t>OpenCampus</a:t>
            </a:r>
            <a:r>
              <a:rPr lang="de-DE" dirty="0"/>
              <a:t>, Kiel </a:t>
            </a:r>
          </a:p>
        </p:txBody>
      </p:sp>
    </p:spTree>
    <p:extLst>
      <p:ext uri="{BB962C8B-B14F-4D97-AF65-F5344CB8AC3E}">
        <p14:creationId xmlns:p14="http://schemas.microsoft.com/office/powerpoint/2010/main" val="1397533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607F68-1479-4090-B3A2-8FB57C07FB1C}"/>
              </a:ext>
            </a:extLst>
          </p:cNvPr>
          <p:cNvSpPr>
            <a:spLocks noGrp="1"/>
          </p:cNvSpPr>
          <p:nvPr>
            <p:ph type="title"/>
          </p:nvPr>
        </p:nvSpPr>
        <p:spPr>
          <a:xfrm>
            <a:off x="474133" y="274638"/>
            <a:ext cx="11260667" cy="909585"/>
          </a:xfrm>
        </p:spPr>
        <p:txBody>
          <a:bodyPr/>
          <a:lstStyle/>
          <a:p>
            <a:r>
              <a:rPr lang="de-DE"/>
              <a:t>Kreativität</a:t>
            </a:r>
          </a:p>
        </p:txBody>
      </p:sp>
      <p:sp>
        <p:nvSpPr>
          <p:cNvPr id="3" name="Inhaltsplatzhalter 2">
            <a:extLst>
              <a:ext uri="{FF2B5EF4-FFF2-40B4-BE49-F238E27FC236}">
                <a16:creationId xmlns:a16="http://schemas.microsoft.com/office/drawing/2014/main" id="{A93E2C1D-6FC8-4A2B-989B-7AF82813F7D8}"/>
              </a:ext>
            </a:extLst>
          </p:cNvPr>
          <p:cNvSpPr>
            <a:spLocks noGrp="1"/>
          </p:cNvSpPr>
          <p:nvPr>
            <p:ph idx="1"/>
          </p:nvPr>
        </p:nvSpPr>
        <p:spPr>
          <a:xfrm>
            <a:off x="474133" y="1502779"/>
            <a:ext cx="9713829" cy="4579410"/>
          </a:xfrm>
        </p:spPr>
        <p:txBody>
          <a:bodyPr>
            <a:normAutofit fontScale="62500" lnSpcReduction="20000"/>
          </a:bodyPr>
          <a:lstStyle/>
          <a:p>
            <a:pPr>
              <a:spcBef>
                <a:spcPts val="0"/>
              </a:spcBef>
              <a:spcAft>
                <a:spcPts val="600"/>
              </a:spcAft>
            </a:pPr>
            <a:r>
              <a:rPr lang="de-DE" sz="26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Kreativität Definition</a:t>
            </a:r>
            <a:r>
              <a:rPr lang="de-DE" sz="2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t>
            </a:r>
            <a:br>
              <a:rPr lang="de-DE" sz="2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br>
            <a:r>
              <a:rPr lang="de-DE" sz="2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Produkte (immaterielle und materielle), die neu/originell und für die kreative(n) Person(en) nützlich/wertvoll sein sollten (</a:t>
            </a:r>
            <a:r>
              <a:rPr lang="de-DE" sz="2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Kampylis</a:t>
            </a:r>
            <a:r>
              <a:rPr lang="de-DE" sz="2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&amp; </a:t>
            </a:r>
            <a:r>
              <a:rPr lang="de-DE" sz="2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Valtanen</a:t>
            </a:r>
            <a:r>
              <a:rPr lang="de-DE" sz="2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2010).</a:t>
            </a:r>
          </a:p>
          <a:p>
            <a:pPr>
              <a:spcBef>
                <a:spcPts val="0"/>
              </a:spcBef>
              <a:spcAft>
                <a:spcPts val="600"/>
              </a:spcAft>
            </a:pPr>
            <a:endParaRPr lang="de-DE" sz="2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p>
            <a:pPr>
              <a:spcBef>
                <a:spcPts val="0"/>
              </a:spcBef>
              <a:spcAft>
                <a:spcPts val="600"/>
              </a:spcAft>
            </a:pPr>
            <a:endParaRPr lang="de-DE" sz="2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p>
            <a:pPr>
              <a:spcBef>
                <a:spcPts val="0"/>
              </a:spcBef>
              <a:spcAft>
                <a:spcPts val="600"/>
              </a:spcAft>
            </a:pPr>
            <a:r>
              <a:rPr lang="de-DE" sz="2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Jagtap</a:t>
            </a:r>
            <a:r>
              <a:rPr lang="de-DE" sz="2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(2019) betont Neuartigkeit, ist die Hauptkomponente von Kreativität</a:t>
            </a:r>
          </a:p>
          <a:p>
            <a:pPr>
              <a:spcBef>
                <a:spcPts val="0"/>
              </a:spcBef>
              <a:spcAft>
                <a:spcPts val="600"/>
              </a:spcAft>
            </a:pPr>
            <a:endParaRPr lang="de-DE" sz="2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p>
            <a:pPr marL="0" indent="0">
              <a:spcBef>
                <a:spcPts val="0"/>
              </a:spcBef>
              <a:spcAft>
                <a:spcPts val="600"/>
              </a:spcAft>
              <a:buNone/>
            </a:pPr>
            <a:endParaRPr lang="de-DE" sz="2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p>
            <a:pPr>
              <a:spcBef>
                <a:spcPts val="0"/>
              </a:spcBef>
              <a:spcAft>
                <a:spcPts val="600"/>
              </a:spcAft>
            </a:pPr>
            <a:r>
              <a:rPr lang="de-DE" sz="2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Große Sprachmodelle wie </a:t>
            </a:r>
            <a:r>
              <a:rPr lang="de-DE" sz="2600" dirty="0" err="1">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ChatGPT</a:t>
            </a:r>
            <a:r>
              <a:rPr lang="de-DE" sz="2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 erfüllen die Kriterien der Standarddefinition von Kreativität (Stevenson et al., 2022) </a:t>
            </a:r>
          </a:p>
          <a:p>
            <a:pPr marL="0" indent="0">
              <a:spcBef>
                <a:spcPts val="0"/>
              </a:spcBef>
              <a:spcAft>
                <a:spcPts val="600"/>
              </a:spcAft>
              <a:buNone/>
            </a:pPr>
            <a:endParaRPr lang="de-DE" sz="2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p>
            <a:pPr>
              <a:spcBef>
                <a:spcPts val="0"/>
              </a:spcBef>
              <a:spcAft>
                <a:spcPts val="600"/>
              </a:spcAft>
            </a:pPr>
            <a:endParaRPr lang="de-DE" sz="2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a:spcBef>
                <a:spcPts val="0"/>
              </a:spcBef>
              <a:spcAft>
                <a:spcPts val="600"/>
              </a:spcAft>
            </a:pPr>
            <a:r>
              <a:rPr lang="de-DE" sz="2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Großer </a:t>
            </a:r>
            <a:r>
              <a:rPr lang="de-DE" sz="26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Unterschied zwischen Mensch und KI </a:t>
            </a:r>
            <a:r>
              <a:rPr lang="de-DE" sz="2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hinsichtlich Denken: Kreativität künstlicher Systeme kann eingeschränkt sein, da sie auf Mustern in ihren Trainingsdaten basiert und nicht auf persönlichen Erfahrungen, Emotionen oder einem tiefen Verständnis von Kontext und Bedeutung.</a:t>
            </a:r>
          </a:p>
          <a:p>
            <a:pPr marL="0" indent="0">
              <a:spcBef>
                <a:spcPts val="0"/>
              </a:spcBef>
              <a:spcAft>
                <a:spcPts val="600"/>
              </a:spcAft>
              <a:buNone/>
            </a:pPr>
            <a:r>
              <a:rPr lang="de-DE" sz="2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 </a:t>
            </a:r>
          </a:p>
          <a:p>
            <a:pPr>
              <a:spcBef>
                <a:spcPts val="0"/>
              </a:spcBef>
              <a:spcAft>
                <a:spcPts val="600"/>
              </a:spcAft>
            </a:pPr>
            <a:r>
              <a:rPr lang="de-DE" sz="26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Kreatives Schreiben </a:t>
            </a:r>
            <a:r>
              <a:rPr lang="de-DE" sz="2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ist Problemlösen bzw. hat viele ähnliche Merkmale damit (Doyle, 1998)</a:t>
            </a:r>
          </a:p>
          <a:p>
            <a:pPr>
              <a:spcBef>
                <a:spcPts val="0"/>
              </a:spcBef>
              <a:spcAft>
                <a:spcPts val="600"/>
              </a:spcAft>
            </a:pPr>
            <a:endParaRPr lang="de-DE" sz="2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a:spcBef>
                <a:spcPts val="0"/>
              </a:spcBef>
              <a:spcAft>
                <a:spcPts val="600"/>
              </a:spcAft>
            </a:pPr>
            <a:endParaRPr lang="de-DE" sz="26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p>
            <a:pPr>
              <a:spcBef>
                <a:spcPts val="0"/>
              </a:spcBef>
              <a:spcAft>
                <a:spcPts val="600"/>
              </a:spcAft>
            </a:pPr>
            <a:endParaRPr lang="de-DE" sz="48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10000"/>
              </a:lnSpc>
              <a:spcBef>
                <a:spcPts val="0"/>
              </a:spcBef>
              <a:spcAft>
                <a:spcPts val="600"/>
              </a:spcAft>
            </a:pPr>
            <a:endParaRPr lang="de-DE" sz="34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a:p>
            <a:pPr>
              <a:lnSpc>
                <a:spcPct val="110000"/>
              </a:lnSpc>
              <a:spcBef>
                <a:spcPts val="0"/>
              </a:spcBef>
              <a:spcAft>
                <a:spcPts val="600"/>
              </a:spcAft>
            </a:pPr>
            <a:endParaRPr lang="de-DE"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Fußzeilenplatzhalter 3">
            <a:extLst>
              <a:ext uri="{FF2B5EF4-FFF2-40B4-BE49-F238E27FC236}">
                <a16:creationId xmlns:a16="http://schemas.microsoft.com/office/drawing/2014/main" id="{7853137D-2AF7-429C-89A4-0BD0AC9929F5}"/>
              </a:ext>
            </a:extLst>
          </p:cNvPr>
          <p:cNvSpPr>
            <a:spLocks noGrp="1"/>
          </p:cNvSpPr>
          <p:nvPr>
            <p:ph type="ftr" sz="quarter" idx="11"/>
          </p:nvPr>
        </p:nvSpPr>
        <p:spPr>
          <a:xfrm>
            <a:off x="474133" y="6583362"/>
            <a:ext cx="9117503" cy="138114"/>
          </a:xfrm>
        </p:spPr>
        <p:txBody>
          <a:bodyPr/>
          <a:lstStyle/>
          <a:p>
            <a:endParaRPr lang="de-DE" dirty="0"/>
          </a:p>
        </p:txBody>
      </p:sp>
      <p:sp>
        <p:nvSpPr>
          <p:cNvPr id="5" name="Titel 1">
            <a:extLst>
              <a:ext uri="{FF2B5EF4-FFF2-40B4-BE49-F238E27FC236}">
                <a16:creationId xmlns:a16="http://schemas.microsoft.com/office/drawing/2014/main" id="{01B55313-12E6-7FAA-A599-3668B84035F1}"/>
              </a:ext>
            </a:extLst>
          </p:cNvPr>
          <p:cNvSpPr txBox="1">
            <a:spLocks/>
          </p:cNvSpPr>
          <p:nvPr/>
        </p:nvSpPr>
        <p:spPr>
          <a:xfrm>
            <a:off x="474133" y="838591"/>
            <a:ext cx="11260667" cy="528249"/>
          </a:xfrm>
          <a:prstGeom prst="rect">
            <a:avLst/>
          </a:prstGeom>
        </p:spPr>
        <p:txBody>
          <a:bodyPr vert="horz" lIns="0" tIns="0" rIns="0" bIns="0" rtlCol="0" anchor="t">
            <a:noAutofit/>
          </a:bodyPr>
          <a:lstStyle>
            <a:lvl1pPr algn="l" defTabSz="457200" rtl="0" eaLnBrk="1" latinLnBrk="0" hangingPunct="1">
              <a:spcBef>
                <a:spcPct val="0"/>
              </a:spcBef>
              <a:buNone/>
              <a:defRPr sz="3200" b="1" i="0" kern="1200" cap="all" baseline="0">
                <a:solidFill>
                  <a:schemeClr val="bg2"/>
                </a:solidFill>
                <a:latin typeface="+mj-lt"/>
                <a:ea typeface="+mj-ea"/>
                <a:cs typeface="Open Sans"/>
              </a:defRPr>
            </a:lvl1pPr>
          </a:lstStyle>
          <a:p>
            <a:r>
              <a:rPr lang="de-DE" sz="2000" spc="150">
                <a:latin typeface="Open Sans SemiBold" panose="020B0606030504020204" pitchFamily="34" charset="0"/>
                <a:ea typeface="Open Sans SemiBold" panose="020B0606030504020204" pitchFamily="34" charset="0"/>
                <a:cs typeface="Open Sans SemiBold" panose="020B0606030504020204" pitchFamily="34" charset="0"/>
              </a:rPr>
              <a:t>künstliche Intelligenz beim kreativen schreiben</a:t>
            </a:r>
          </a:p>
        </p:txBody>
      </p:sp>
    </p:spTree>
    <p:extLst>
      <p:ext uri="{BB962C8B-B14F-4D97-AF65-F5344CB8AC3E}">
        <p14:creationId xmlns:p14="http://schemas.microsoft.com/office/powerpoint/2010/main" val="3929071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93E2C1D-6FC8-4A2B-989B-7AF82813F7D8}"/>
              </a:ext>
            </a:extLst>
          </p:cNvPr>
          <p:cNvSpPr>
            <a:spLocks noGrp="1"/>
          </p:cNvSpPr>
          <p:nvPr>
            <p:ph idx="1"/>
          </p:nvPr>
        </p:nvSpPr>
        <p:spPr>
          <a:xfrm>
            <a:off x="354176" y="1370843"/>
            <a:ext cx="11477314" cy="4579410"/>
          </a:xfrm>
        </p:spPr>
        <p:txBody>
          <a:bodyPr vert="horz" lIns="0" tIns="0" rIns="0" bIns="0" rtlCol="0" anchor="t">
            <a:normAutofit fontScale="92500" lnSpcReduction="10000"/>
          </a:bodyPr>
          <a:lstStyle/>
          <a:p>
            <a:pPr marL="0" indent="0">
              <a:buNone/>
            </a:pPr>
            <a:r>
              <a:rPr lang="de-DE" sz="1700" b="1" dirty="0">
                <a:latin typeface="Open Sans"/>
                <a:ea typeface="Open Sans"/>
              </a:rPr>
              <a:t>Kreativität</a:t>
            </a:r>
            <a:r>
              <a:rPr lang="de-DE" sz="1700" dirty="0">
                <a:latin typeface="Open Sans"/>
                <a:ea typeface="Open Sans"/>
              </a:rPr>
              <a:t>:</a:t>
            </a:r>
            <a:r>
              <a:rPr lang="de-DE" sz="1700" dirty="0">
                <a:ea typeface="+mn-lt"/>
                <a:cs typeface="+mn-lt"/>
              </a:rPr>
              <a:t> Tendenz Ideen, Alternativen und Möglichkeiten zu generieren oder zu erkennen, die nützlich dabei sein können, Probleme zu lösen, mit anderen zu kommunizieren</a:t>
            </a:r>
          </a:p>
          <a:p>
            <a:pPr marL="0" indent="0">
              <a:buNone/>
            </a:pPr>
            <a:endParaRPr lang="de-DE" sz="1700" dirty="0">
              <a:latin typeface="Open Sans" panose="020B0606030504020204" pitchFamily="34" charset="0"/>
              <a:ea typeface="Open Sans" panose="020B0606030504020204" pitchFamily="34" charset="0"/>
              <a:cs typeface="Open Sans" panose="020B0606030504020204" pitchFamily="34" charset="0"/>
            </a:endParaRPr>
          </a:p>
          <a:p>
            <a:pPr marL="0" indent="0">
              <a:spcBef>
                <a:spcPts val="0"/>
              </a:spcBef>
              <a:spcAft>
                <a:spcPts val="600"/>
              </a:spcAft>
              <a:buNone/>
            </a:pPr>
            <a:r>
              <a:rPr lang="de-DE" sz="1700" b="1" dirty="0">
                <a:latin typeface="Open Sans"/>
                <a:ea typeface="Open Sans"/>
              </a:rPr>
              <a:t>Motivation dabei</a:t>
            </a:r>
            <a:r>
              <a:rPr lang="de-DE" sz="1700" dirty="0">
                <a:latin typeface="Open Sans"/>
                <a:ea typeface="Open Sans"/>
              </a:rPr>
              <a:t>: </a:t>
            </a:r>
            <a:r>
              <a:rPr lang="de-DE" sz="1700" dirty="0">
                <a:ea typeface="+mn-lt"/>
                <a:cs typeface="+mn-lt"/>
              </a:rPr>
              <a:t>Bedürfnis nach neuen, abwechslungsreichen und komplexen Reizen; Bedürfnis, Ideen und Werte zu vermitteln und Probleme zu lösen</a:t>
            </a:r>
            <a:endParaRPr lang="de-DE" sz="1700" dirty="0">
              <a:latin typeface="Open Sans" panose="020B0606030504020204" pitchFamily="34" charset="0"/>
              <a:ea typeface="Open Sans" panose="020B0606030504020204" pitchFamily="34" charset="0"/>
              <a:cs typeface="Open Sans" panose="020B0606030504020204" pitchFamily="34" charset="0"/>
            </a:endParaRPr>
          </a:p>
          <a:p>
            <a:pPr marL="0" indent="0">
              <a:spcBef>
                <a:spcPts val="0"/>
              </a:spcBef>
              <a:spcAft>
                <a:spcPts val="600"/>
              </a:spcAft>
              <a:buNone/>
            </a:pPr>
            <a:endParaRPr lang="de-DE" sz="1600" dirty="0">
              <a:ea typeface="+mn-lt"/>
              <a:cs typeface="+mn-lt"/>
            </a:endParaRPr>
          </a:p>
          <a:p>
            <a:pPr marL="0" indent="0" algn="ctr">
              <a:buNone/>
            </a:pPr>
            <a:endParaRPr lang="de-DE" sz="1600" b="1" dirty="0">
              <a:ea typeface="+mn-lt"/>
              <a:cs typeface="+mn-lt"/>
            </a:endParaRPr>
          </a:p>
          <a:p>
            <a:pPr marL="0" indent="0" algn="ctr">
              <a:buNone/>
            </a:pPr>
            <a:endParaRPr lang="de-DE" sz="1600" b="1" dirty="0">
              <a:ea typeface="+mn-lt"/>
              <a:cs typeface="+mn-lt"/>
            </a:endParaRPr>
          </a:p>
          <a:p>
            <a:pPr marL="0" indent="0" algn="ctr">
              <a:buNone/>
            </a:pPr>
            <a:r>
              <a:rPr lang="de-DE" sz="1700" b="1" dirty="0">
                <a:ea typeface="+mn-lt"/>
                <a:cs typeface="+mn-lt"/>
              </a:rPr>
              <a:t>Dinge aus einer anderen Perspektive betrachten --&gt; neue Möglichkeiten und neue Alternativen entwickeln</a:t>
            </a:r>
          </a:p>
          <a:p>
            <a:pPr marL="0" indent="0">
              <a:buNone/>
            </a:pPr>
            <a:endParaRPr lang="de-DE" sz="1700" dirty="0">
              <a:ea typeface="+mn-lt"/>
              <a:cs typeface="+mn-lt"/>
            </a:endParaRPr>
          </a:p>
          <a:p>
            <a:pPr marL="0" indent="0">
              <a:buNone/>
            </a:pPr>
            <a:r>
              <a:rPr lang="de-DE" sz="1700" b="1" dirty="0">
                <a:ea typeface="+mn-lt"/>
                <a:cs typeface="+mn-lt"/>
              </a:rPr>
              <a:t>Messung  Kreativität</a:t>
            </a:r>
            <a:r>
              <a:rPr lang="de-DE" sz="1700" dirty="0">
                <a:ea typeface="+mn-lt"/>
                <a:cs typeface="+mn-lt"/>
              </a:rPr>
              <a:t>: Anzahl der Alternativen, die Menschen entwickeln können und deren Einzigartigkeit</a:t>
            </a:r>
          </a:p>
          <a:p>
            <a:pPr marL="0" indent="0">
              <a:buNone/>
            </a:pPr>
            <a:endParaRPr lang="de-DE" sz="1700" dirty="0">
              <a:ea typeface="+mn-lt"/>
              <a:cs typeface="+mn-lt"/>
            </a:endParaRPr>
          </a:p>
          <a:p>
            <a:pPr marL="0" indent="0">
              <a:buNone/>
            </a:pPr>
            <a:r>
              <a:rPr lang="de-DE" sz="1700" dirty="0">
                <a:ea typeface="+mn-lt"/>
                <a:cs typeface="+mn-lt"/>
              </a:rPr>
              <a:t>--&gt; Fähigkeit dazu basiert auf mathematischen Permutationen, aber ist auch mit der Qualität des Denkens verbunden, wie Flexibilität, Toleranz gegenüber Mehrdeutigkeit oder Unvorhersehbarkeit, und die Freude an bisher unbekannten Dingen</a:t>
            </a:r>
          </a:p>
          <a:p>
            <a:pPr marL="0" indent="0">
              <a:buNone/>
            </a:pPr>
            <a:endParaRPr lang="de-DE" sz="1700" dirty="0">
              <a:latin typeface="Open Sans"/>
              <a:ea typeface="Open Sans"/>
            </a:endParaRPr>
          </a:p>
          <a:p>
            <a:pPr marL="0" indent="0">
              <a:buNone/>
            </a:pPr>
            <a:r>
              <a:rPr lang="de-DE" sz="1700" dirty="0">
                <a:latin typeface="Open Sans"/>
                <a:ea typeface="Open Sans"/>
              </a:rPr>
              <a:t>+</a:t>
            </a:r>
            <a:r>
              <a:rPr lang="de-DE" sz="1700" dirty="0">
                <a:ea typeface="+mn-lt"/>
                <a:cs typeface="+mn-lt"/>
              </a:rPr>
              <a:t> </a:t>
            </a:r>
            <a:r>
              <a:rPr lang="en-US" sz="1700" dirty="0" err="1">
                <a:ea typeface="+mn-lt"/>
                <a:cs typeface="+mn-lt"/>
              </a:rPr>
              <a:t>spezifische</a:t>
            </a:r>
            <a:r>
              <a:rPr lang="en-US" sz="1700" dirty="0">
                <a:ea typeface="+mn-lt"/>
                <a:cs typeface="+mn-lt"/>
              </a:rPr>
              <a:t> </a:t>
            </a:r>
            <a:r>
              <a:rPr lang="en-US" sz="1700" dirty="0" err="1">
                <a:ea typeface="+mn-lt"/>
                <a:cs typeface="+mn-lt"/>
              </a:rPr>
              <a:t>kognitive</a:t>
            </a:r>
            <a:r>
              <a:rPr lang="en-US" sz="1700" dirty="0">
                <a:ea typeface="+mn-lt"/>
                <a:cs typeface="+mn-lt"/>
              </a:rPr>
              <a:t> </a:t>
            </a:r>
            <a:r>
              <a:rPr lang="en-US" sz="1700" dirty="0" err="1">
                <a:ea typeface="+mn-lt"/>
                <a:cs typeface="+mn-lt"/>
              </a:rPr>
              <a:t>Prozesse</a:t>
            </a:r>
            <a:r>
              <a:rPr lang="en-US" sz="1700" dirty="0">
                <a:ea typeface="+mn-lt"/>
                <a:cs typeface="+mn-lt"/>
              </a:rPr>
              <a:t>, </a:t>
            </a:r>
            <a:r>
              <a:rPr lang="en-US" sz="1700" dirty="0" err="1">
                <a:ea typeface="+mn-lt"/>
                <a:cs typeface="+mn-lt"/>
              </a:rPr>
              <a:t>wie</a:t>
            </a:r>
            <a:r>
              <a:rPr lang="en-US" sz="1700" dirty="0">
                <a:ea typeface="+mn-lt"/>
                <a:cs typeface="+mn-lt"/>
              </a:rPr>
              <a:t> z. B. </a:t>
            </a:r>
            <a:r>
              <a:rPr lang="en-US" sz="1700" dirty="0" err="1">
                <a:ea typeface="+mn-lt"/>
                <a:cs typeface="+mn-lt"/>
              </a:rPr>
              <a:t>divergentes</a:t>
            </a:r>
            <a:r>
              <a:rPr lang="en-US" sz="1700" dirty="0">
                <a:ea typeface="+mn-lt"/>
                <a:cs typeface="+mn-lt"/>
              </a:rPr>
              <a:t> Denken, das </a:t>
            </a:r>
            <a:r>
              <a:rPr lang="en-US" sz="1700" dirty="0" err="1">
                <a:ea typeface="+mn-lt"/>
                <a:cs typeface="+mn-lt"/>
              </a:rPr>
              <a:t>Herstellen</a:t>
            </a:r>
            <a:r>
              <a:rPr lang="en-US" sz="1700" dirty="0">
                <a:ea typeface="+mn-lt"/>
                <a:cs typeface="+mn-lt"/>
              </a:rPr>
              <a:t> von </a:t>
            </a:r>
            <a:r>
              <a:rPr lang="en-US" sz="1700" dirty="0" err="1">
                <a:ea typeface="+mn-lt"/>
                <a:cs typeface="+mn-lt"/>
              </a:rPr>
              <a:t>Assoziationen</a:t>
            </a:r>
            <a:r>
              <a:rPr lang="en-US" sz="1700" dirty="0">
                <a:ea typeface="+mn-lt"/>
                <a:cs typeface="+mn-lt"/>
              </a:rPr>
              <a:t>, das </a:t>
            </a:r>
            <a:r>
              <a:rPr lang="en-US" sz="1700" dirty="0" err="1">
                <a:ea typeface="+mn-lt"/>
                <a:cs typeface="+mn-lt"/>
              </a:rPr>
              <a:t>Konstruieren</a:t>
            </a:r>
            <a:r>
              <a:rPr lang="en-US" sz="1700" dirty="0">
                <a:ea typeface="+mn-lt"/>
                <a:cs typeface="+mn-lt"/>
              </a:rPr>
              <a:t> und </a:t>
            </a:r>
            <a:r>
              <a:rPr lang="en-US" sz="1700" dirty="0" err="1">
                <a:ea typeface="+mn-lt"/>
                <a:cs typeface="+mn-lt"/>
              </a:rPr>
              <a:t>Kombinieren</a:t>
            </a:r>
            <a:r>
              <a:rPr lang="en-US" sz="1700" dirty="0">
                <a:ea typeface="+mn-lt"/>
                <a:cs typeface="+mn-lt"/>
              </a:rPr>
              <a:t> </a:t>
            </a:r>
            <a:r>
              <a:rPr lang="en-US" sz="1700" dirty="0" err="1">
                <a:ea typeface="+mn-lt"/>
                <a:cs typeface="+mn-lt"/>
              </a:rPr>
              <a:t>breiter</a:t>
            </a:r>
            <a:r>
              <a:rPr lang="en-US" sz="1700" dirty="0">
                <a:ea typeface="+mn-lt"/>
                <a:cs typeface="+mn-lt"/>
              </a:rPr>
              <a:t> </a:t>
            </a:r>
            <a:r>
              <a:rPr lang="en-US" sz="1700" dirty="0" err="1">
                <a:ea typeface="+mn-lt"/>
                <a:cs typeface="+mn-lt"/>
              </a:rPr>
              <a:t>Kategorien</a:t>
            </a:r>
            <a:r>
              <a:rPr lang="en-US" sz="1700" dirty="0">
                <a:ea typeface="+mn-lt"/>
                <a:cs typeface="+mn-lt"/>
              </a:rPr>
              <a:t> und das </a:t>
            </a:r>
            <a:r>
              <a:rPr lang="en-US" sz="1700" dirty="0" err="1">
                <a:ea typeface="+mn-lt"/>
                <a:cs typeface="+mn-lt"/>
              </a:rPr>
              <a:t>gleichzeitige</a:t>
            </a:r>
            <a:r>
              <a:rPr lang="en-US" sz="1700" dirty="0">
                <a:ea typeface="+mn-lt"/>
                <a:cs typeface="+mn-lt"/>
              </a:rPr>
              <a:t> </a:t>
            </a:r>
            <a:r>
              <a:rPr lang="en-US" sz="1700" dirty="0" err="1">
                <a:ea typeface="+mn-lt"/>
                <a:cs typeface="+mn-lt"/>
              </a:rPr>
              <a:t>Arbeiten</a:t>
            </a:r>
            <a:r>
              <a:rPr lang="en-US" sz="1700" dirty="0">
                <a:ea typeface="+mn-lt"/>
                <a:cs typeface="+mn-lt"/>
              </a:rPr>
              <a:t> an </a:t>
            </a:r>
            <a:r>
              <a:rPr lang="en-US" sz="1700" dirty="0" err="1">
                <a:ea typeface="+mn-lt"/>
                <a:cs typeface="+mn-lt"/>
              </a:rPr>
              <a:t>vielen</a:t>
            </a:r>
            <a:r>
              <a:rPr lang="en-US" sz="1700" dirty="0">
                <a:ea typeface="+mn-lt"/>
                <a:cs typeface="+mn-lt"/>
              </a:rPr>
              <a:t> Ideen. </a:t>
            </a:r>
            <a:endParaRPr lang="de-DE" sz="1700" dirty="0">
              <a:ea typeface="+mn-lt"/>
              <a:cs typeface="+mn-lt"/>
            </a:endParaRPr>
          </a:p>
          <a:p>
            <a:pPr>
              <a:lnSpc>
                <a:spcPct val="110000"/>
              </a:lnSpc>
              <a:spcBef>
                <a:spcPts val="0"/>
              </a:spcBef>
              <a:spcAft>
                <a:spcPts val="600"/>
              </a:spcAft>
            </a:pPr>
            <a:endParaRPr lang="de-DE"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Right Brace 5">
            <a:extLst>
              <a:ext uri="{FF2B5EF4-FFF2-40B4-BE49-F238E27FC236}">
                <a16:creationId xmlns:a16="http://schemas.microsoft.com/office/drawing/2014/main" id="{FF2CBD0C-8433-E387-2194-5FECA79962DE}"/>
              </a:ext>
            </a:extLst>
          </p:cNvPr>
          <p:cNvSpPr/>
          <p:nvPr/>
        </p:nvSpPr>
        <p:spPr>
          <a:xfrm rot="16200000" flipH="1">
            <a:off x="5631680" y="-2448005"/>
            <a:ext cx="584780" cy="11277599"/>
          </a:xfrm>
          <a:prstGeom prst="rightBrace">
            <a:avLst/>
          </a:prstGeom>
          <a:ln>
            <a:tailEnd type="none"/>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el 1">
            <a:extLst>
              <a:ext uri="{FF2B5EF4-FFF2-40B4-BE49-F238E27FC236}">
                <a16:creationId xmlns:a16="http://schemas.microsoft.com/office/drawing/2014/main" id="{1F607F68-1479-4090-B3A2-8FB57C07FB1C}"/>
              </a:ext>
            </a:extLst>
          </p:cNvPr>
          <p:cNvSpPr>
            <a:spLocks noGrp="1"/>
          </p:cNvSpPr>
          <p:nvPr>
            <p:ph type="title"/>
          </p:nvPr>
        </p:nvSpPr>
        <p:spPr>
          <a:xfrm>
            <a:off x="474133" y="274638"/>
            <a:ext cx="11260667" cy="909585"/>
          </a:xfrm>
        </p:spPr>
        <p:txBody>
          <a:bodyPr/>
          <a:lstStyle/>
          <a:p>
            <a:r>
              <a:rPr lang="de-DE"/>
              <a:t>Kreativität</a:t>
            </a:r>
          </a:p>
        </p:txBody>
      </p:sp>
      <p:sp>
        <p:nvSpPr>
          <p:cNvPr id="5" name="Titel 1">
            <a:extLst>
              <a:ext uri="{FF2B5EF4-FFF2-40B4-BE49-F238E27FC236}">
                <a16:creationId xmlns:a16="http://schemas.microsoft.com/office/drawing/2014/main" id="{01B55313-12E6-7FAA-A599-3668B84035F1}"/>
              </a:ext>
            </a:extLst>
          </p:cNvPr>
          <p:cNvSpPr txBox="1">
            <a:spLocks/>
          </p:cNvSpPr>
          <p:nvPr/>
        </p:nvSpPr>
        <p:spPr>
          <a:xfrm>
            <a:off x="474133" y="838591"/>
            <a:ext cx="11260667" cy="528249"/>
          </a:xfrm>
          <a:prstGeom prst="rect">
            <a:avLst/>
          </a:prstGeom>
        </p:spPr>
        <p:txBody>
          <a:bodyPr vert="horz" lIns="0" tIns="0" rIns="0" bIns="0" rtlCol="0" anchor="t">
            <a:noAutofit/>
          </a:bodyPr>
          <a:lstStyle>
            <a:lvl1pPr algn="l" defTabSz="457200" rtl="0" eaLnBrk="1" latinLnBrk="0" hangingPunct="1">
              <a:spcBef>
                <a:spcPct val="0"/>
              </a:spcBef>
              <a:buNone/>
              <a:defRPr sz="3200" b="1" i="0" kern="1200" cap="all" baseline="0">
                <a:solidFill>
                  <a:schemeClr val="bg2"/>
                </a:solidFill>
                <a:latin typeface="+mj-lt"/>
                <a:ea typeface="+mj-ea"/>
                <a:cs typeface="Open Sans"/>
              </a:defRPr>
            </a:lvl1pPr>
          </a:lstStyle>
          <a:p>
            <a:r>
              <a:rPr lang="de-DE" sz="2000" spc="150">
                <a:latin typeface="Open Sans SemiBold" panose="020B0606030504020204" pitchFamily="34" charset="0"/>
                <a:ea typeface="Open Sans SemiBold" panose="020B0606030504020204" pitchFamily="34" charset="0"/>
                <a:cs typeface="Open Sans SemiBold" panose="020B0606030504020204" pitchFamily="34" charset="0"/>
              </a:rPr>
              <a:t>künstliche Intelligenz beim kreativen schreiben</a:t>
            </a:r>
          </a:p>
        </p:txBody>
      </p:sp>
      <p:sp>
        <p:nvSpPr>
          <p:cNvPr id="7" name="Fußzeilenplatzhalter 3">
            <a:extLst>
              <a:ext uri="{FF2B5EF4-FFF2-40B4-BE49-F238E27FC236}">
                <a16:creationId xmlns:a16="http://schemas.microsoft.com/office/drawing/2014/main" id="{17BE9217-B5ED-B12E-8F04-4FABEC479EB8}"/>
              </a:ext>
            </a:extLst>
          </p:cNvPr>
          <p:cNvSpPr>
            <a:spLocks noGrp="1"/>
          </p:cNvSpPr>
          <p:nvPr>
            <p:ph type="ftr" sz="quarter" idx="11"/>
          </p:nvPr>
        </p:nvSpPr>
        <p:spPr>
          <a:xfrm>
            <a:off x="474133" y="6400799"/>
            <a:ext cx="9117503" cy="365125"/>
          </a:xfrm>
        </p:spPr>
        <p:txBody>
          <a:bodyPr/>
          <a:lstStyle/>
          <a:p>
            <a:pPr>
              <a:spcAft>
                <a:spcPts val="600"/>
              </a:spcAft>
            </a:pPr>
            <a:endParaRPr lang="de-DE" dirty="0"/>
          </a:p>
          <a:p>
            <a:pPr>
              <a:spcAft>
                <a:spcPts val="600"/>
              </a:spcAft>
            </a:pPr>
            <a:r>
              <a:rPr lang="de-DE" dirty="0" err="1"/>
              <a:t>Mosher</a:t>
            </a:r>
            <a:r>
              <a:rPr lang="de-DE" dirty="0"/>
              <a:t>, 2004, </a:t>
            </a:r>
            <a:r>
              <a:rPr lang="de-DE" dirty="0" err="1"/>
              <a:t>Bhasin</a:t>
            </a:r>
            <a:r>
              <a:rPr lang="de-DE" dirty="0"/>
              <a:t>, 2011</a:t>
            </a:r>
          </a:p>
          <a:p>
            <a:pPr>
              <a:spcAft>
                <a:spcPts val="600"/>
              </a:spcAft>
            </a:pPr>
            <a:endParaRPr lang="de-DE" sz="1100" dirty="0" err="1">
              <a:highlight>
                <a:srgbClr val="FFFF00"/>
              </a:highlight>
              <a:latin typeface="Open Sans"/>
              <a:ea typeface="Open Sans"/>
              <a:cs typeface="Open Sans"/>
            </a:endParaRPr>
          </a:p>
        </p:txBody>
      </p:sp>
    </p:spTree>
    <p:extLst>
      <p:ext uri="{BB962C8B-B14F-4D97-AF65-F5344CB8AC3E}">
        <p14:creationId xmlns:p14="http://schemas.microsoft.com/office/powerpoint/2010/main" val="1774275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B28D6-297B-6AB0-32A7-F569425F4FCA}"/>
              </a:ext>
            </a:extLst>
          </p:cNvPr>
          <p:cNvSpPr>
            <a:spLocks noGrp="1"/>
          </p:cNvSpPr>
          <p:nvPr>
            <p:ph type="title"/>
          </p:nvPr>
        </p:nvSpPr>
        <p:spPr/>
        <p:txBody>
          <a:bodyPr/>
          <a:lstStyle/>
          <a:p>
            <a:r>
              <a:rPr lang="en-US" err="1">
                <a:ea typeface="Open Sans"/>
              </a:rPr>
              <a:t>Kreativität</a:t>
            </a:r>
            <a:br>
              <a:rPr lang="en-US">
                <a:ea typeface="Open Sans"/>
              </a:rPr>
            </a:br>
            <a:r>
              <a:rPr lang="en-US" b="0" err="1">
                <a:ea typeface="Open Sans"/>
              </a:rPr>
              <a:t>Künstliche</a:t>
            </a:r>
            <a:r>
              <a:rPr lang="en-US" b="0">
                <a:ea typeface="Open Sans"/>
              </a:rPr>
              <a:t> </a:t>
            </a:r>
            <a:r>
              <a:rPr lang="en-US" b="0" err="1">
                <a:ea typeface="Open Sans"/>
              </a:rPr>
              <a:t>Intelligenz</a:t>
            </a:r>
            <a:r>
              <a:rPr lang="en-US" b="0">
                <a:ea typeface="Open Sans"/>
              </a:rPr>
              <a:t> </a:t>
            </a:r>
            <a:r>
              <a:rPr lang="en-US" b="0" err="1">
                <a:ea typeface="Open Sans"/>
              </a:rPr>
              <a:t>beim</a:t>
            </a:r>
            <a:r>
              <a:rPr lang="en-US" b="0">
                <a:ea typeface="Open Sans"/>
              </a:rPr>
              <a:t> </a:t>
            </a:r>
            <a:r>
              <a:rPr lang="en-US" b="0" err="1">
                <a:ea typeface="Open Sans"/>
              </a:rPr>
              <a:t>kreativen</a:t>
            </a:r>
            <a:r>
              <a:rPr lang="en-US" b="0">
                <a:ea typeface="Open Sans"/>
              </a:rPr>
              <a:t> </a:t>
            </a:r>
            <a:r>
              <a:rPr lang="en-US" b="0" err="1">
                <a:ea typeface="Open Sans"/>
              </a:rPr>
              <a:t>schreiben</a:t>
            </a:r>
            <a:endParaRPr lang="en-US" b="0" err="1"/>
          </a:p>
        </p:txBody>
      </p:sp>
      <p:sp>
        <p:nvSpPr>
          <p:cNvPr id="3" name="Content Placeholder 2">
            <a:extLst>
              <a:ext uri="{FF2B5EF4-FFF2-40B4-BE49-F238E27FC236}">
                <a16:creationId xmlns:a16="http://schemas.microsoft.com/office/drawing/2014/main" id="{6521E109-8738-6145-2C93-7EB1FEFC8935}"/>
              </a:ext>
            </a:extLst>
          </p:cNvPr>
          <p:cNvSpPr>
            <a:spLocks noGrp="1"/>
          </p:cNvSpPr>
          <p:nvPr>
            <p:ph idx="1"/>
          </p:nvPr>
        </p:nvSpPr>
        <p:spPr/>
        <p:txBody>
          <a:bodyPr vert="horz" lIns="0" tIns="0" rIns="0" bIns="0" rtlCol="0" anchor="t">
            <a:normAutofit/>
          </a:bodyPr>
          <a:lstStyle/>
          <a:p>
            <a:pPr marL="0" indent="0">
              <a:buNone/>
            </a:pPr>
            <a:endParaRPr lang="en-US" sz="1600" dirty="0">
              <a:ea typeface="Open Sans"/>
            </a:endParaRPr>
          </a:p>
          <a:p>
            <a:pPr>
              <a:buFontTx/>
              <a:buChar char="-"/>
            </a:pPr>
            <a:r>
              <a:rPr lang="en-US" sz="1600" dirty="0" err="1">
                <a:ea typeface="+mn-lt"/>
                <a:cs typeface="+mn-lt"/>
              </a:rPr>
              <a:t>Einige</a:t>
            </a:r>
            <a:r>
              <a:rPr lang="en-US" sz="1600" dirty="0">
                <a:ea typeface="+mn-lt"/>
                <a:cs typeface="+mn-lt"/>
              </a:rPr>
              <a:t> </a:t>
            </a:r>
            <a:r>
              <a:rPr lang="en-US" sz="1600" dirty="0" err="1">
                <a:ea typeface="+mn-lt"/>
                <a:cs typeface="+mn-lt"/>
              </a:rPr>
              <a:t>betrachten</a:t>
            </a:r>
            <a:r>
              <a:rPr lang="en-US" sz="1600" dirty="0">
                <a:ea typeface="+mn-lt"/>
                <a:cs typeface="+mn-lt"/>
              </a:rPr>
              <a:t> die </a:t>
            </a:r>
            <a:r>
              <a:rPr lang="en-US" sz="1600" dirty="0" err="1">
                <a:ea typeface="+mn-lt"/>
                <a:cs typeface="+mn-lt"/>
              </a:rPr>
              <a:t>künstliche</a:t>
            </a:r>
            <a:r>
              <a:rPr lang="en-US" sz="1600" dirty="0">
                <a:ea typeface="+mn-lt"/>
                <a:cs typeface="+mn-lt"/>
              </a:rPr>
              <a:t> </a:t>
            </a:r>
            <a:r>
              <a:rPr lang="en-US" sz="1600" dirty="0" err="1">
                <a:ea typeface="+mn-lt"/>
                <a:cs typeface="+mn-lt"/>
              </a:rPr>
              <a:t>Kreativität</a:t>
            </a:r>
            <a:r>
              <a:rPr lang="en-US" sz="1600" dirty="0">
                <a:ea typeface="+mn-lt"/>
                <a:cs typeface="+mn-lt"/>
              </a:rPr>
              <a:t> </a:t>
            </a:r>
            <a:r>
              <a:rPr lang="en-US" sz="1600" dirty="0" err="1">
                <a:ea typeface="+mn-lt"/>
                <a:cs typeface="+mn-lt"/>
              </a:rPr>
              <a:t>als</a:t>
            </a:r>
            <a:r>
              <a:rPr lang="en-US" sz="1600" dirty="0">
                <a:ea typeface="+mn-lt"/>
                <a:cs typeface="+mn-lt"/>
              </a:rPr>
              <a:t> </a:t>
            </a:r>
            <a:r>
              <a:rPr lang="en-US" sz="1600" dirty="0" err="1">
                <a:ea typeface="+mn-lt"/>
                <a:cs typeface="+mn-lt"/>
              </a:rPr>
              <a:t>ein</a:t>
            </a:r>
            <a:r>
              <a:rPr lang="en-US" sz="1600" dirty="0">
                <a:ea typeface="+mn-lt"/>
                <a:cs typeface="+mn-lt"/>
              </a:rPr>
              <a:t> </a:t>
            </a:r>
            <a:r>
              <a:rPr lang="en-US" sz="1600" b="1" dirty="0" err="1">
                <a:ea typeface="+mn-lt"/>
                <a:cs typeface="+mn-lt"/>
              </a:rPr>
              <a:t>Teilgebiet</a:t>
            </a:r>
            <a:r>
              <a:rPr lang="en-US" sz="1600" b="1" dirty="0">
                <a:ea typeface="+mn-lt"/>
                <a:cs typeface="+mn-lt"/>
              </a:rPr>
              <a:t> der </a:t>
            </a:r>
            <a:r>
              <a:rPr lang="en-US" sz="1600" b="1" dirty="0" err="1">
                <a:ea typeface="+mn-lt"/>
                <a:cs typeface="+mn-lt"/>
              </a:rPr>
              <a:t>Computerkreativität</a:t>
            </a:r>
            <a:r>
              <a:rPr lang="en-US" sz="1600" dirty="0">
                <a:ea typeface="+mn-lt"/>
                <a:cs typeface="+mn-lt"/>
              </a:rPr>
              <a:t>, das </a:t>
            </a:r>
            <a:r>
              <a:rPr lang="en-US" sz="1600" dirty="0" err="1">
                <a:ea typeface="+mn-lt"/>
                <a:cs typeface="+mn-lt"/>
              </a:rPr>
              <a:t>sich</a:t>
            </a:r>
            <a:r>
              <a:rPr lang="en-US" sz="1600" dirty="0">
                <a:ea typeface="+mn-lt"/>
                <a:cs typeface="+mn-lt"/>
              </a:rPr>
              <a:t> auf die </a:t>
            </a:r>
            <a:r>
              <a:rPr lang="en-US" sz="1600" b="1" dirty="0" err="1">
                <a:ea typeface="+mn-lt"/>
                <a:cs typeface="+mn-lt"/>
              </a:rPr>
              <a:t>Automatisierung</a:t>
            </a:r>
            <a:r>
              <a:rPr lang="en-US" sz="1600" b="1" dirty="0">
                <a:ea typeface="+mn-lt"/>
                <a:cs typeface="+mn-lt"/>
              </a:rPr>
              <a:t> </a:t>
            </a:r>
            <a:r>
              <a:rPr lang="en-US" sz="1600" b="1" dirty="0" err="1">
                <a:ea typeface="+mn-lt"/>
                <a:cs typeface="+mn-lt"/>
              </a:rPr>
              <a:t>kreativer</a:t>
            </a:r>
            <a:r>
              <a:rPr lang="en-US" sz="1600" b="1" dirty="0">
                <a:ea typeface="+mn-lt"/>
                <a:cs typeface="+mn-lt"/>
              </a:rPr>
              <a:t> </a:t>
            </a:r>
            <a:r>
              <a:rPr lang="en-US" sz="1600" b="1" dirty="0" err="1">
                <a:ea typeface="+mn-lt"/>
                <a:cs typeface="+mn-lt"/>
              </a:rPr>
              <a:t>Aufgaben</a:t>
            </a:r>
            <a:r>
              <a:rPr lang="en-US" sz="1600" b="1" dirty="0">
                <a:ea typeface="+mn-lt"/>
                <a:cs typeface="+mn-lt"/>
              </a:rPr>
              <a:t> </a:t>
            </a:r>
            <a:r>
              <a:rPr lang="en-US" sz="1600" b="1" dirty="0" err="1">
                <a:ea typeface="+mn-lt"/>
                <a:cs typeface="+mn-lt"/>
              </a:rPr>
              <a:t>durch</a:t>
            </a:r>
            <a:r>
              <a:rPr lang="en-US" sz="1600" b="1" dirty="0">
                <a:ea typeface="+mn-lt"/>
                <a:cs typeface="+mn-lt"/>
              </a:rPr>
              <a:t> </a:t>
            </a:r>
            <a:r>
              <a:rPr lang="en-US" sz="1600" b="1" dirty="0" err="1">
                <a:ea typeface="+mn-lt"/>
                <a:cs typeface="+mn-lt"/>
              </a:rPr>
              <a:t>Maschinen</a:t>
            </a:r>
            <a:r>
              <a:rPr lang="en-US" sz="1600" b="1" dirty="0">
                <a:ea typeface="+mn-lt"/>
                <a:cs typeface="+mn-lt"/>
              </a:rPr>
              <a:t> </a:t>
            </a:r>
            <a:r>
              <a:rPr lang="en-US" sz="1600" b="1" dirty="0" err="1">
                <a:ea typeface="+mn-lt"/>
                <a:cs typeface="+mn-lt"/>
              </a:rPr>
              <a:t>konzentriert</a:t>
            </a:r>
            <a:r>
              <a:rPr lang="en-US" sz="1600" b="1" dirty="0">
                <a:ea typeface="+mn-lt"/>
                <a:cs typeface="+mn-lt"/>
              </a:rPr>
              <a:t>.</a:t>
            </a:r>
          </a:p>
          <a:p>
            <a:pPr>
              <a:buFontTx/>
              <a:buChar char="-"/>
            </a:pPr>
            <a:endParaRPr lang="en-US" sz="1600" b="1" dirty="0"/>
          </a:p>
          <a:p>
            <a:pPr>
              <a:buFontTx/>
              <a:buChar char="-"/>
            </a:pPr>
            <a:r>
              <a:rPr lang="en-US" sz="1600" dirty="0">
                <a:ea typeface="+mn-lt"/>
                <a:cs typeface="+mn-lt"/>
              </a:rPr>
              <a:t>Margaret </a:t>
            </a:r>
            <a:r>
              <a:rPr lang="en-US" sz="1600" b="1" dirty="0">
                <a:ea typeface="+mn-lt"/>
                <a:cs typeface="+mn-lt"/>
              </a:rPr>
              <a:t>Boden</a:t>
            </a:r>
            <a:r>
              <a:rPr lang="en-US" sz="1600" dirty="0">
                <a:ea typeface="+mn-lt"/>
                <a:cs typeface="+mn-lt"/>
              </a:rPr>
              <a:t> (2004) </a:t>
            </a:r>
            <a:r>
              <a:rPr lang="en-US" sz="1600" dirty="0" err="1">
                <a:ea typeface="+mn-lt"/>
                <a:cs typeface="+mn-lt"/>
              </a:rPr>
              <a:t>definiert</a:t>
            </a:r>
            <a:r>
              <a:rPr lang="en-US" sz="1600" dirty="0">
                <a:ea typeface="+mn-lt"/>
                <a:cs typeface="+mn-lt"/>
              </a:rPr>
              <a:t> </a:t>
            </a:r>
            <a:r>
              <a:rPr lang="en-US" sz="1600" dirty="0" err="1">
                <a:ea typeface="+mn-lt"/>
                <a:cs typeface="+mn-lt"/>
              </a:rPr>
              <a:t>Kreativität</a:t>
            </a:r>
            <a:r>
              <a:rPr lang="en-US" sz="1600" dirty="0">
                <a:ea typeface="+mn-lt"/>
                <a:cs typeface="+mn-lt"/>
              </a:rPr>
              <a:t> </a:t>
            </a:r>
            <a:r>
              <a:rPr lang="en-US" sz="1600" dirty="0" err="1">
                <a:ea typeface="+mn-lt"/>
                <a:cs typeface="+mn-lt"/>
              </a:rPr>
              <a:t>als</a:t>
            </a:r>
            <a:r>
              <a:rPr lang="en-US" sz="1600" dirty="0">
                <a:ea typeface="+mn-lt"/>
                <a:cs typeface="+mn-lt"/>
              </a:rPr>
              <a:t> die </a:t>
            </a:r>
            <a:r>
              <a:rPr lang="en-US" sz="1600" dirty="0" err="1">
                <a:ea typeface="+mn-lt"/>
                <a:cs typeface="+mn-lt"/>
              </a:rPr>
              <a:t>Fähigkeit</a:t>
            </a:r>
            <a:r>
              <a:rPr lang="en-US" sz="1600" dirty="0">
                <a:ea typeface="+mn-lt"/>
                <a:cs typeface="+mn-lt"/>
              </a:rPr>
              <a:t>, Ideen </a:t>
            </a:r>
            <a:r>
              <a:rPr lang="en-US" sz="1600" dirty="0" err="1">
                <a:ea typeface="+mn-lt"/>
                <a:cs typeface="+mn-lt"/>
              </a:rPr>
              <a:t>oder</a:t>
            </a:r>
            <a:r>
              <a:rPr lang="en-US" sz="1600" dirty="0">
                <a:ea typeface="+mn-lt"/>
                <a:cs typeface="+mn-lt"/>
              </a:rPr>
              <a:t> </a:t>
            </a:r>
            <a:r>
              <a:rPr lang="en-US" sz="1600" dirty="0" err="1">
                <a:ea typeface="+mn-lt"/>
                <a:cs typeface="+mn-lt"/>
              </a:rPr>
              <a:t>Artefakte</a:t>
            </a:r>
            <a:r>
              <a:rPr lang="en-US" sz="1600" dirty="0">
                <a:ea typeface="+mn-lt"/>
                <a:cs typeface="+mn-lt"/>
              </a:rPr>
              <a:t> </a:t>
            </a:r>
            <a:r>
              <a:rPr lang="en-US" sz="1600" dirty="0" err="1">
                <a:ea typeface="+mn-lt"/>
                <a:cs typeface="+mn-lt"/>
              </a:rPr>
              <a:t>zu</a:t>
            </a:r>
            <a:r>
              <a:rPr lang="en-US" sz="1600" dirty="0">
                <a:ea typeface="+mn-lt"/>
                <a:cs typeface="+mn-lt"/>
              </a:rPr>
              <a:t> </a:t>
            </a:r>
            <a:r>
              <a:rPr lang="en-US" sz="1600" dirty="0" err="1">
                <a:ea typeface="+mn-lt"/>
                <a:cs typeface="+mn-lt"/>
              </a:rPr>
              <a:t>entwickeln</a:t>
            </a:r>
            <a:r>
              <a:rPr lang="en-US" sz="1600" dirty="0">
                <a:ea typeface="+mn-lt"/>
                <a:cs typeface="+mn-lt"/>
              </a:rPr>
              <a:t>, die "</a:t>
            </a:r>
            <a:r>
              <a:rPr lang="en-US" sz="1600" b="1" dirty="0">
                <a:ea typeface="+mn-lt"/>
                <a:cs typeface="+mn-lt"/>
              </a:rPr>
              <a:t>neu, </a:t>
            </a:r>
            <a:r>
              <a:rPr lang="en-US" sz="1600" b="1" dirty="0" err="1">
                <a:ea typeface="+mn-lt"/>
                <a:cs typeface="+mn-lt"/>
              </a:rPr>
              <a:t>überraschend</a:t>
            </a:r>
            <a:r>
              <a:rPr lang="en-US" sz="1600" b="1" dirty="0">
                <a:ea typeface="+mn-lt"/>
                <a:cs typeface="+mn-lt"/>
              </a:rPr>
              <a:t> und </a:t>
            </a:r>
            <a:r>
              <a:rPr lang="en-US" sz="1600" b="1" dirty="0" err="1">
                <a:ea typeface="+mn-lt"/>
                <a:cs typeface="+mn-lt"/>
              </a:rPr>
              <a:t>wertvoll</a:t>
            </a:r>
            <a:r>
              <a:rPr lang="en-US" sz="1600" dirty="0">
                <a:ea typeface="+mn-lt"/>
                <a:cs typeface="+mn-lt"/>
              </a:rPr>
              <a:t>" </a:t>
            </a:r>
            <a:r>
              <a:rPr lang="en-US" sz="1600" dirty="0" err="1">
                <a:ea typeface="+mn-lt"/>
                <a:cs typeface="+mn-lt"/>
              </a:rPr>
              <a:t>sind</a:t>
            </a:r>
            <a:r>
              <a:rPr lang="en-US" sz="1600" dirty="0">
                <a:ea typeface="+mn-lt"/>
                <a:cs typeface="+mn-lt"/>
              </a:rPr>
              <a:t>.</a:t>
            </a:r>
          </a:p>
          <a:p>
            <a:pPr>
              <a:buFontTx/>
              <a:buChar char="-"/>
            </a:pPr>
            <a:endParaRPr lang="en-US" sz="1600" dirty="0"/>
          </a:p>
          <a:p>
            <a:pPr>
              <a:buFontTx/>
              <a:buChar char="-"/>
            </a:pPr>
            <a:r>
              <a:rPr lang="en-US" sz="1600" dirty="0">
                <a:ea typeface="+mn-lt"/>
                <a:cs typeface="+mn-lt"/>
              </a:rPr>
              <a:t>Cope (2005) </a:t>
            </a:r>
            <a:r>
              <a:rPr lang="en-US" sz="1600" dirty="0" err="1">
                <a:ea typeface="+mn-lt"/>
                <a:cs typeface="+mn-lt"/>
              </a:rPr>
              <a:t>definiert</a:t>
            </a:r>
            <a:r>
              <a:rPr lang="en-US" sz="1600" dirty="0">
                <a:ea typeface="+mn-lt"/>
                <a:cs typeface="+mn-lt"/>
              </a:rPr>
              <a:t> </a:t>
            </a:r>
            <a:r>
              <a:rPr lang="en-US" sz="1600" dirty="0" err="1">
                <a:ea typeface="+mn-lt"/>
                <a:cs typeface="+mn-lt"/>
              </a:rPr>
              <a:t>Kreativität</a:t>
            </a:r>
            <a:r>
              <a:rPr lang="en-US" sz="1600" dirty="0">
                <a:ea typeface="+mn-lt"/>
                <a:cs typeface="+mn-lt"/>
              </a:rPr>
              <a:t> </a:t>
            </a:r>
            <a:r>
              <a:rPr lang="en-US" sz="1600" dirty="0" err="1">
                <a:ea typeface="+mn-lt"/>
                <a:cs typeface="+mn-lt"/>
              </a:rPr>
              <a:t>als</a:t>
            </a:r>
            <a:r>
              <a:rPr lang="en-US" sz="1600" dirty="0">
                <a:ea typeface="+mn-lt"/>
                <a:cs typeface="+mn-lt"/>
              </a:rPr>
              <a:t> die "</a:t>
            </a:r>
            <a:r>
              <a:rPr lang="en-US" sz="1600" b="1" dirty="0" err="1">
                <a:ea typeface="+mn-lt"/>
                <a:cs typeface="+mn-lt"/>
              </a:rPr>
              <a:t>Initialisierung</a:t>
            </a:r>
            <a:r>
              <a:rPr lang="en-US" sz="1600" b="1" dirty="0">
                <a:ea typeface="+mn-lt"/>
                <a:cs typeface="+mn-lt"/>
              </a:rPr>
              <a:t> von </a:t>
            </a:r>
            <a:r>
              <a:rPr lang="en-US" sz="1600" b="1" dirty="0" err="1">
                <a:ea typeface="+mn-lt"/>
                <a:cs typeface="+mn-lt"/>
              </a:rPr>
              <a:t>Verbindungen</a:t>
            </a:r>
            <a:r>
              <a:rPr lang="en-US" sz="1600" b="1" dirty="0">
                <a:ea typeface="+mn-lt"/>
                <a:cs typeface="+mn-lt"/>
              </a:rPr>
              <a:t> </a:t>
            </a:r>
            <a:r>
              <a:rPr lang="en-US" sz="1600" dirty="0" err="1">
                <a:ea typeface="+mn-lt"/>
                <a:cs typeface="+mn-lt"/>
              </a:rPr>
              <a:t>zwischen</a:t>
            </a:r>
            <a:r>
              <a:rPr lang="en-US" sz="1600" dirty="0">
                <a:ea typeface="+mn-lt"/>
                <a:cs typeface="+mn-lt"/>
              </a:rPr>
              <a:t> </a:t>
            </a:r>
            <a:r>
              <a:rPr lang="en-US" sz="1600" dirty="0" err="1">
                <a:ea typeface="+mn-lt"/>
                <a:cs typeface="+mn-lt"/>
              </a:rPr>
              <a:t>zwei</a:t>
            </a:r>
            <a:r>
              <a:rPr lang="en-US" sz="1600" dirty="0">
                <a:ea typeface="+mn-lt"/>
                <a:cs typeface="+mn-lt"/>
              </a:rPr>
              <a:t> </a:t>
            </a:r>
            <a:r>
              <a:rPr lang="en-US" sz="1600" dirty="0" err="1">
                <a:ea typeface="+mn-lt"/>
                <a:cs typeface="+mn-lt"/>
              </a:rPr>
              <a:t>oder</a:t>
            </a:r>
            <a:r>
              <a:rPr lang="en-US" sz="1600" dirty="0">
                <a:ea typeface="+mn-lt"/>
                <a:cs typeface="+mn-lt"/>
              </a:rPr>
              <a:t> </a:t>
            </a:r>
            <a:r>
              <a:rPr lang="en-US" sz="1600" dirty="0" err="1">
                <a:ea typeface="+mn-lt"/>
                <a:cs typeface="+mn-lt"/>
              </a:rPr>
              <a:t>mehr</a:t>
            </a:r>
            <a:r>
              <a:rPr lang="en-US" sz="1600" dirty="0">
                <a:ea typeface="+mn-lt"/>
                <a:cs typeface="+mn-lt"/>
              </a:rPr>
              <a:t> </a:t>
            </a:r>
            <a:r>
              <a:rPr lang="en-US" sz="1600" b="1" dirty="0" err="1">
                <a:ea typeface="+mn-lt"/>
                <a:cs typeface="+mn-lt"/>
              </a:rPr>
              <a:t>facettenreichen</a:t>
            </a:r>
            <a:r>
              <a:rPr lang="en-US" sz="1600" b="1" dirty="0">
                <a:ea typeface="+mn-lt"/>
                <a:cs typeface="+mn-lt"/>
              </a:rPr>
              <a:t> </a:t>
            </a:r>
            <a:r>
              <a:rPr lang="en-US" sz="1600" b="1" dirty="0" err="1">
                <a:ea typeface="+mn-lt"/>
                <a:cs typeface="+mn-lt"/>
              </a:rPr>
              <a:t>Dingen</a:t>
            </a:r>
            <a:r>
              <a:rPr lang="en-US" sz="1600" dirty="0">
                <a:ea typeface="+mn-lt"/>
                <a:cs typeface="+mn-lt"/>
              </a:rPr>
              <a:t>, Ideen </a:t>
            </a:r>
            <a:r>
              <a:rPr lang="en-US" sz="1600" dirty="0" err="1">
                <a:ea typeface="+mn-lt"/>
                <a:cs typeface="+mn-lt"/>
              </a:rPr>
              <a:t>oder</a:t>
            </a:r>
            <a:r>
              <a:rPr lang="en-US" sz="1600" dirty="0">
                <a:ea typeface="+mn-lt"/>
                <a:cs typeface="+mn-lt"/>
              </a:rPr>
              <a:t> </a:t>
            </a:r>
            <a:r>
              <a:rPr lang="en-US" sz="1600" dirty="0" err="1">
                <a:ea typeface="+mn-lt"/>
                <a:cs typeface="+mn-lt"/>
              </a:rPr>
              <a:t>Phänomenen</a:t>
            </a:r>
            <a:r>
              <a:rPr lang="en-US" sz="1600" dirty="0">
                <a:ea typeface="+mn-lt"/>
                <a:cs typeface="+mn-lt"/>
              </a:rPr>
              <a:t>, die </a:t>
            </a:r>
            <a:r>
              <a:rPr lang="en-US" sz="1600" dirty="0" err="1">
                <a:ea typeface="+mn-lt"/>
                <a:cs typeface="+mn-lt"/>
              </a:rPr>
              <a:t>sonst</a:t>
            </a:r>
            <a:r>
              <a:rPr lang="en-US" sz="1600" dirty="0">
                <a:ea typeface="+mn-lt"/>
                <a:cs typeface="+mn-lt"/>
              </a:rPr>
              <a:t> </a:t>
            </a:r>
            <a:r>
              <a:rPr lang="en-US" sz="1600" dirty="0" err="1">
                <a:ea typeface="+mn-lt"/>
                <a:cs typeface="+mn-lt"/>
              </a:rPr>
              <a:t>nicht</a:t>
            </a:r>
            <a:r>
              <a:rPr lang="en-US" sz="1600" dirty="0">
                <a:ea typeface="+mn-lt"/>
                <a:cs typeface="+mn-lt"/>
              </a:rPr>
              <a:t> </a:t>
            </a:r>
            <a:r>
              <a:rPr lang="en-US" sz="1600" dirty="0" err="1">
                <a:ea typeface="+mn-lt"/>
                <a:cs typeface="+mn-lt"/>
              </a:rPr>
              <a:t>als</a:t>
            </a:r>
            <a:r>
              <a:rPr lang="en-US" sz="1600" dirty="0">
                <a:ea typeface="+mn-lt"/>
                <a:cs typeface="+mn-lt"/>
              </a:rPr>
              <a:t> </a:t>
            </a:r>
            <a:r>
              <a:rPr lang="en-US" sz="1600" dirty="0" err="1">
                <a:ea typeface="+mn-lt"/>
                <a:cs typeface="+mn-lt"/>
              </a:rPr>
              <a:t>aktiv</a:t>
            </a:r>
            <a:r>
              <a:rPr lang="en-US" sz="1600" dirty="0">
                <a:ea typeface="+mn-lt"/>
                <a:cs typeface="+mn-lt"/>
              </a:rPr>
              <a:t> </a:t>
            </a:r>
            <a:r>
              <a:rPr lang="en-US" sz="1600" dirty="0" err="1">
                <a:ea typeface="+mn-lt"/>
                <a:cs typeface="+mn-lt"/>
              </a:rPr>
              <a:t>miteinander</a:t>
            </a:r>
            <a:r>
              <a:rPr lang="en-US" sz="1600" dirty="0">
                <a:ea typeface="+mn-lt"/>
                <a:cs typeface="+mn-lt"/>
              </a:rPr>
              <a:t> </a:t>
            </a:r>
            <a:r>
              <a:rPr lang="en-US" sz="1600" dirty="0" err="1">
                <a:ea typeface="+mn-lt"/>
                <a:cs typeface="+mn-lt"/>
              </a:rPr>
              <a:t>verbunden</a:t>
            </a:r>
            <a:r>
              <a:rPr lang="en-US" sz="1600" dirty="0">
                <a:ea typeface="+mn-lt"/>
                <a:cs typeface="+mn-lt"/>
              </a:rPr>
              <a:t> </a:t>
            </a:r>
            <a:r>
              <a:rPr lang="en-US" sz="1600" dirty="0" err="1">
                <a:ea typeface="+mn-lt"/>
                <a:cs typeface="+mn-lt"/>
              </a:rPr>
              <a:t>gelten</a:t>
            </a:r>
            <a:r>
              <a:rPr lang="en-US" sz="1600" dirty="0">
                <a:ea typeface="+mn-lt"/>
                <a:cs typeface="+mn-lt"/>
              </a:rPr>
              <a:t>".</a:t>
            </a:r>
          </a:p>
          <a:p>
            <a:pPr>
              <a:buFontTx/>
              <a:buChar char="-"/>
            </a:pPr>
            <a:endParaRPr lang="en-US" sz="1600" dirty="0"/>
          </a:p>
          <a:p>
            <a:pPr>
              <a:buFontTx/>
              <a:buChar char="-"/>
            </a:pPr>
            <a:r>
              <a:rPr lang="en-US" sz="1600" dirty="0" err="1">
                <a:ea typeface="+mn-lt"/>
                <a:cs typeface="+mn-lt"/>
              </a:rPr>
              <a:t>Bestehende</a:t>
            </a:r>
            <a:r>
              <a:rPr lang="en-US" sz="1600" dirty="0">
                <a:ea typeface="+mn-lt"/>
                <a:cs typeface="+mn-lt"/>
              </a:rPr>
              <a:t> KI-Tools </a:t>
            </a:r>
            <a:r>
              <a:rPr lang="en-US" sz="1600" dirty="0" err="1">
                <a:ea typeface="+mn-lt"/>
                <a:cs typeface="+mn-lt"/>
              </a:rPr>
              <a:t>wie</a:t>
            </a:r>
            <a:r>
              <a:rPr lang="en-US" sz="1600" dirty="0">
                <a:ea typeface="+mn-lt"/>
                <a:cs typeface="+mn-lt"/>
              </a:rPr>
              <a:t> </a:t>
            </a:r>
            <a:r>
              <a:rPr lang="en-US" sz="1600" dirty="0" err="1">
                <a:ea typeface="+mn-lt"/>
                <a:cs typeface="+mn-lt"/>
              </a:rPr>
              <a:t>rekurrente</a:t>
            </a:r>
            <a:r>
              <a:rPr lang="en-US" sz="1600" dirty="0">
                <a:ea typeface="+mn-lt"/>
                <a:cs typeface="+mn-lt"/>
              </a:rPr>
              <a:t> </a:t>
            </a:r>
            <a:r>
              <a:rPr lang="en-US" sz="1600" b="1" dirty="0" err="1">
                <a:ea typeface="+mn-lt"/>
                <a:cs typeface="+mn-lt"/>
              </a:rPr>
              <a:t>neuronale</a:t>
            </a:r>
            <a:r>
              <a:rPr lang="en-US" sz="1600" b="1" dirty="0">
                <a:ea typeface="+mn-lt"/>
                <a:cs typeface="+mn-lt"/>
              </a:rPr>
              <a:t> </a:t>
            </a:r>
            <a:r>
              <a:rPr lang="en-US" sz="1600" b="1" dirty="0" err="1">
                <a:ea typeface="+mn-lt"/>
                <a:cs typeface="+mn-lt"/>
              </a:rPr>
              <a:t>Netze</a:t>
            </a:r>
            <a:r>
              <a:rPr lang="en-US" sz="1600" b="1" dirty="0">
                <a:ea typeface="+mn-lt"/>
                <a:cs typeface="+mn-lt"/>
              </a:rPr>
              <a:t> </a:t>
            </a:r>
            <a:r>
              <a:rPr lang="en-US" sz="1600" dirty="0">
                <a:ea typeface="+mn-lt"/>
                <a:cs typeface="+mn-lt"/>
              </a:rPr>
              <a:t>(RNNs), generative </a:t>
            </a:r>
            <a:r>
              <a:rPr lang="en-US" sz="1600" dirty="0" err="1">
                <a:ea typeface="+mn-lt"/>
                <a:cs typeface="+mn-lt"/>
              </a:rPr>
              <a:t>adversarische</a:t>
            </a:r>
            <a:r>
              <a:rPr lang="en-US" sz="1600" dirty="0">
                <a:ea typeface="+mn-lt"/>
                <a:cs typeface="+mn-lt"/>
              </a:rPr>
              <a:t> </a:t>
            </a:r>
            <a:r>
              <a:rPr lang="en-US" sz="1600" dirty="0" err="1">
                <a:ea typeface="+mn-lt"/>
                <a:cs typeface="+mn-lt"/>
              </a:rPr>
              <a:t>Netze</a:t>
            </a:r>
            <a:r>
              <a:rPr lang="en-US" sz="1600" dirty="0">
                <a:ea typeface="+mn-lt"/>
                <a:cs typeface="+mn-lt"/>
              </a:rPr>
              <a:t> (GANs) und </a:t>
            </a:r>
            <a:r>
              <a:rPr lang="en-US" sz="1600" dirty="0" err="1">
                <a:ea typeface="+mn-lt"/>
                <a:cs typeface="+mn-lt"/>
              </a:rPr>
              <a:t>prozedurale</a:t>
            </a:r>
            <a:r>
              <a:rPr lang="en-US" sz="1600" dirty="0">
                <a:ea typeface="+mn-lt"/>
                <a:cs typeface="+mn-lt"/>
              </a:rPr>
              <a:t> </a:t>
            </a:r>
            <a:r>
              <a:rPr lang="en-US" sz="1600" dirty="0" err="1">
                <a:ea typeface="+mn-lt"/>
                <a:cs typeface="+mn-lt"/>
              </a:rPr>
              <a:t>Algorithmen</a:t>
            </a:r>
            <a:r>
              <a:rPr lang="en-US" sz="1600" dirty="0">
                <a:ea typeface="+mn-lt"/>
                <a:cs typeface="+mn-lt"/>
              </a:rPr>
              <a:t> </a:t>
            </a:r>
            <a:r>
              <a:rPr lang="en-US" sz="1600" dirty="0" err="1">
                <a:ea typeface="+mn-lt"/>
                <a:cs typeface="+mn-lt"/>
              </a:rPr>
              <a:t>zur</a:t>
            </a:r>
            <a:r>
              <a:rPr lang="en-US" sz="1600" dirty="0">
                <a:ea typeface="+mn-lt"/>
                <a:cs typeface="+mn-lt"/>
              </a:rPr>
              <a:t> </a:t>
            </a:r>
            <a:r>
              <a:rPr lang="en-US" sz="1600" dirty="0" err="1">
                <a:ea typeface="+mn-lt"/>
                <a:cs typeface="+mn-lt"/>
              </a:rPr>
              <a:t>Generierung</a:t>
            </a:r>
            <a:r>
              <a:rPr lang="en-US" sz="1600" dirty="0">
                <a:ea typeface="+mn-lt"/>
                <a:cs typeface="+mn-lt"/>
              </a:rPr>
              <a:t> von </a:t>
            </a:r>
            <a:r>
              <a:rPr lang="en-US" sz="1600" dirty="0" err="1">
                <a:ea typeface="+mn-lt"/>
                <a:cs typeface="+mn-lt"/>
              </a:rPr>
              <a:t>Inhalten</a:t>
            </a:r>
            <a:r>
              <a:rPr lang="en-US" sz="1600" dirty="0">
                <a:ea typeface="+mn-lt"/>
                <a:cs typeface="+mn-lt"/>
              </a:rPr>
              <a:t> (PCGs) </a:t>
            </a:r>
            <a:r>
              <a:rPr lang="en-US" sz="1600" dirty="0" err="1">
                <a:ea typeface="+mn-lt"/>
                <a:cs typeface="+mn-lt"/>
              </a:rPr>
              <a:t>scheinen</a:t>
            </a:r>
            <a:r>
              <a:rPr lang="en-US" sz="1600" dirty="0">
                <a:ea typeface="+mn-lt"/>
                <a:cs typeface="+mn-lt"/>
              </a:rPr>
              <a:t> </a:t>
            </a:r>
            <a:r>
              <a:rPr lang="en-US" sz="1600" dirty="0" err="1">
                <a:ea typeface="+mn-lt"/>
                <a:cs typeface="+mn-lt"/>
              </a:rPr>
              <a:t>diese</a:t>
            </a:r>
            <a:r>
              <a:rPr lang="en-US" sz="1600" dirty="0">
                <a:ea typeface="+mn-lt"/>
                <a:cs typeface="+mn-lt"/>
              </a:rPr>
              <a:t> </a:t>
            </a:r>
            <a:r>
              <a:rPr lang="en-US" sz="1600" dirty="0" err="1">
                <a:ea typeface="+mn-lt"/>
                <a:cs typeface="+mn-lt"/>
              </a:rPr>
              <a:t>Kriterien</a:t>
            </a:r>
            <a:r>
              <a:rPr lang="en-US" sz="1600" dirty="0">
                <a:ea typeface="+mn-lt"/>
                <a:cs typeface="+mn-lt"/>
              </a:rPr>
              <a:t> für </a:t>
            </a:r>
            <a:r>
              <a:rPr lang="en-US" sz="1600" dirty="0" err="1">
                <a:ea typeface="+mn-lt"/>
                <a:cs typeface="+mn-lt"/>
              </a:rPr>
              <a:t>vom</a:t>
            </a:r>
            <a:r>
              <a:rPr lang="en-US" sz="1600" dirty="0">
                <a:ea typeface="+mn-lt"/>
                <a:cs typeface="+mn-lt"/>
              </a:rPr>
              <a:t> Menschen </a:t>
            </a:r>
            <a:r>
              <a:rPr lang="en-US" sz="1600" dirty="0" err="1">
                <a:ea typeface="+mn-lt"/>
                <a:cs typeface="+mn-lt"/>
              </a:rPr>
              <a:t>definierte</a:t>
            </a:r>
            <a:r>
              <a:rPr lang="en-US" sz="1600" dirty="0">
                <a:ea typeface="+mn-lt"/>
                <a:cs typeface="+mn-lt"/>
              </a:rPr>
              <a:t> </a:t>
            </a:r>
            <a:r>
              <a:rPr lang="en-US" sz="1600" dirty="0" err="1">
                <a:ea typeface="+mn-lt"/>
                <a:cs typeface="+mn-lt"/>
              </a:rPr>
              <a:t>Kreativität</a:t>
            </a:r>
            <a:r>
              <a:rPr lang="en-US" sz="1600" dirty="0">
                <a:ea typeface="+mn-lt"/>
                <a:cs typeface="+mn-lt"/>
              </a:rPr>
              <a:t> </a:t>
            </a:r>
            <a:r>
              <a:rPr lang="en-US" sz="1600" dirty="0" err="1">
                <a:ea typeface="+mn-lt"/>
                <a:cs typeface="+mn-lt"/>
              </a:rPr>
              <a:t>zu</a:t>
            </a:r>
            <a:r>
              <a:rPr lang="en-US" sz="1600" dirty="0">
                <a:ea typeface="+mn-lt"/>
                <a:cs typeface="+mn-lt"/>
              </a:rPr>
              <a:t> </a:t>
            </a:r>
            <a:r>
              <a:rPr lang="en-US" sz="1600" dirty="0" err="1">
                <a:ea typeface="+mn-lt"/>
                <a:cs typeface="+mn-lt"/>
              </a:rPr>
              <a:t>erfüllen</a:t>
            </a:r>
            <a:r>
              <a:rPr lang="en-US" sz="1600" dirty="0">
                <a:ea typeface="+mn-lt"/>
                <a:cs typeface="+mn-lt"/>
              </a:rPr>
              <a:t>.</a:t>
            </a:r>
          </a:p>
          <a:p>
            <a:pPr>
              <a:buFontTx/>
              <a:buChar char="-"/>
            </a:pPr>
            <a:endParaRPr lang="en-US" sz="1600" dirty="0"/>
          </a:p>
          <a:p>
            <a:pPr marL="0" indent="0">
              <a:buNone/>
            </a:pPr>
            <a:endParaRPr lang="en-US" dirty="0">
              <a:ea typeface="Open Sans"/>
            </a:endParaRPr>
          </a:p>
        </p:txBody>
      </p:sp>
      <p:sp>
        <p:nvSpPr>
          <p:cNvPr id="4" name="Footer Placeholder 3">
            <a:extLst>
              <a:ext uri="{FF2B5EF4-FFF2-40B4-BE49-F238E27FC236}">
                <a16:creationId xmlns:a16="http://schemas.microsoft.com/office/drawing/2014/main" id="{4B744301-CAAA-FF6A-86C8-347595BF7EE6}"/>
              </a:ext>
            </a:extLst>
          </p:cNvPr>
          <p:cNvSpPr>
            <a:spLocks noGrp="1"/>
          </p:cNvSpPr>
          <p:nvPr>
            <p:ph type="ftr" sz="quarter" idx="11"/>
          </p:nvPr>
        </p:nvSpPr>
        <p:spPr/>
        <p:txBody>
          <a:bodyPr/>
          <a:lstStyle/>
          <a:p>
            <a:r>
              <a:rPr lang="de-DE" dirty="0" err="1"/>
              <a:t>Bhasin</a:t>
            </a:r>
            <a:r>
              <a:rPr lang="de-DE" dirty="0"/>
              <a:t>, 2011</a:t>
            </a:r>
            <a:endParaRPr lang="en-US" dirty="0">
              <a:highlight>
                <a:srgbClr val="FFFF00"/>
              </a:highlight>
              <a:ea typeface="Open Sans"/>
            </a:endParaRPr>
          </a:p>
        </p:txBody>
      </p:sp>
    </p:spTree>
    <p:extLst>
      <p:ext uri="{BB962C8B-B14F-4D97-AF65-F5344CB8AC3E}">
        <p14:creationId xmlns:p14="http://schemas.microsoft.com/office/powerpoint/2010/main" val="4017264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a:xfrm>
            <a:off x="1724519" y="3374526"/>
            <a:ext cx="9218301" cy="1043363"/>
          </a:xfrm>
        </p:spPr>
        <p:txBody>
          <a:bodyPr/>
          <a:lstStyle/>
          <a:p>
            <a:pPr>
              <a:spcAft>
                <a:spcPts val="1200"/>
              </a:spcAft>
            </a:pPr>
            <a:r>
              <a:rPr lang="de-DE" sz="3600" dirty="0"/>
              <a:t>Denken sie, dieser Text wurde von einer KI verfasst?</a:t>
            </a:r>
            <a:endParaRPr lang="de-DE" sz="3200" dirty="0"/>
          </a:p>
        </p:txBody>
      </p:sp>
      <p:sp>
        <p:nvSpPr>
          <p:cNvPr id="5" name="Textplatzhalter 4"/>
          <p:cNvSpPr>
            <a:spLocks noGrp="1"/>
          </p:cNvSpPr>
          <p:nvPr>
            <p:ph type="body" sz="quarter" idx="12"/>
          </p:nvPr>
        </p:nvSpPr>
        <p:spPr/>
        <p:txBody>
          <a:bodyPr/>
          <a:lstStyle/>
          <a:p>
            <a:r>
              <a:rPr lang="de-DE"/>
              <a:t>25.05.2023</a:t>
            </a:r>
          </a:p>
        </p:txBody>
      </p:sp>
      <p:sp>
        <p:nvSpPr>
          <p:cNvPr id="7" name="Textplatzhalter 6">
            <a:extLst>
              <a:ext uri="{FF2B5EF4-FFF2-40B4-BE49-F238E27FC236}">
                <a16:creationId xmlns:a16="http://schemas.microsoft.com/office/drawing/2014/main" id="{8D35F2B0-CC3F-C436-6FC7-93F115A6BBE0}"/>
              </a:ext>
            </a:extLst>
          </p:cNvPr>
          <p:cNvSpPr>
            <a:spLocks noGrp="1"/>
          </p:cNvSpPr>
          <p:nvPr>
            <p:ph type="body" sz="quarter" idx="11"/>
          </p:nvPr>
        </p:nvSpPr>
        <p:spPr/>
        <p:txBody>
          <a:bodyPr/>
          <a:lstStyle/>
          <a:p>
            <a:r>
              <a:rPr lang="de-DE" dirty="0" err="1"/>
              <a:t>EduHub</a:t>
            </a:r>
            <a:r>
              <a:rPr lang="de-DE" dirty="0"/>
              <a:t> </a:t>
            </a:r>
            <a:r>
              <a:rPr lang="de-DE" dirty="0" err="1"/>
              <a:t>OpenCampus</a:t>
            </a:r>
            <a:r>
              <a:rPr lang="de-DE" dirty="0"/>
              <a:t>, Kiel</a:t>
            </a:r>
          </a:p>
          <a:p>
            <a:endParaRPr lang="de-DE" dirty="0"/>
          </a:p>
        </p:txBody>
      </p:sp>
    </p:spTree>
    <p:extLst>
      <p:ext uri="{BB962C8B-B14F-4D97-AF65-F5344CB8AC3E}">
        <p14:creationId xmlns:p14="http://schemas.microsoft.com/office/powerpoint/2010/main" val="2579240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607F68-1479-4090-B3A2-8FB57C07FB1C}"/>
              </a:ext>
            </a:extLst>
          </p:cNvPr>
          <p:cNvSpPr>
            <a:spLocks noGrp="1"/>
          </p:cNvSpPr>
          <p:nvPr>
            <p:ph type="title"/>
          </p:nvPr>
        </p:nvSpPr>
        <p:spPr>
          <a:xfrm>
            <a:off x="474133" y="274638"/>
            <a:ext cx="11260667" cy="909585"/>
          </a:xfrm>
        </p:spPr>
        <p:txBody>
          <a:bodyPr/>
          <a:lstStyle/>
          <a:p>
            <a:r>
              <a:rPr lang="de-DE"/>
              <a:t>Kreativität</a:t>
            </a:r>
          </a:p>
        </p:txBody>
      </p:sp>
      <p:sp>
        <p:nvSpPr>
          <p:cNvPr id="3" name="Inhaltsplatzhalter 2">
            <a:extLst>
              <a:ext uri="{FF2B5EF4-FFF2-40B4-BE49-F238E27FC236}">
                <a16:creationId xmlns:a16="http://schemas.microsoft.com/office/drawing/2014/main" id="{A93E2C1D-6FC8-4A2B-989B-7AF82813F7D8}"/>
              </a:ext>
            </a:extLst>
          </p:cNvPr>
          <p:cNvSpPr>
            <a:spLocks noGrp="1"/>
          </p:cNvSpPr>
          <p:nvPr>
            <p:ph idx="1"/>
          </p:nvPr>
        </p:nvSpPr>
        <p:spPr>
          <a:xfrm>
            <a:off x="475200" y="1440000"/>
            <a:ext cx="9713829" cy="4579410"/>
          </a:xfrm>
        </p:spPr>
        <p:txBody>
          <a:bodyPr vert="horz" lIns="0" tIns="0" rIns="0" bIns="0" rtlCol="0" anchor="t">
            <a:normAutofit lnSpcReduction="10000"/>
          </a:bodyPr>
          <a:lstStyle/>
          <a:p>
            <a:pPr marL="0" indent="0">
              <a:buNone/>
            </a:pPr>
            <a:r>
              <a:rPr lang="de-DE" sz="1600" b="1" dirty="0">
                <a:latin typeface="Open Sans"/>
                <a:ea typeface="Open Sans"/>
              </a:rPr>
              <a:t>Was gehört zum kreativen Schreiben dazu?</a:t>
            </a:r>
          </a:p>
          <a:p>
            <a:pPr marL="0" indent="0">
              <a:buNone/>
            </a:pPr>
            <a:endParaRPr lang="de-DE" sz="1600" b="1" dirty="0">
              <a:latin typeface="Open Sans"/>
              <a:ea typeface="Open Sans"/>
            </a:endParaRPr>
          </a:p>
          <a:p>
            <a:pPr marL="0" indent="0">
              <a:buNone/>
            </a:pPr>
            <a:r>
              <a:rPr lang="de-DE" sz="1600" dirty="0">
                <a:latin typeface="Open Sans"/>
                <a:ea typeface="Open Sans"/>
              </a:rPr>
              <a:t>In einer Studie von </a:t>
            </a:r>
            <a:r>
              <a:rPr lang="de-DE" sz="1600" dirty="0" err="1">
                <a:latin typeface="Open Sans"/>
                <a:ea typeface="Open Sans"/>
              </a:rPr>
              <a:t>Barbot</a:t>
            </a:r>
            <a:r>
              <a:rPr lang="de-DE" sz="1600" dirty="0">
                <a:latin typeface="Open Sans"/>
                <a:ea typeface="Open Sans"/>
              </a:rPr>
              <a:t> et al. (2011) Werden folgende Faktoren identifiziert: </a:t>
            </a:r>
            <a:endParaRPr lang="de-DE" sz="16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Calibri"/>
              <a:buChar char="-"/>
            </a:pPr>
            <a:r>
              <a:rPr lang="de-DE" sz="1600" dirty="0">
                <a:ea typeface="+mn-lt"/>
                <a:cs typeface="+mn-lt"/>
              </a:rPr>
              <a:t>Allgemeines Wissen und Kognition (z. B. Integration/Synthese, Inferenz, Arbeitsgedächtnis, Beobachtung, Visualisierung, Intelligenz, Wissen und Flexibilität)</a:t>
            </a:r>
          </a:p>
          <a:p>
            <a:pPr marL="285750" indent="-285750">
              <a:buFont typeface="Calibri"/>
              <a:buChar char="-"/>
            </a:pPr>
            <a:endParaRPr lang="de-DE" sz="16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Calibri"/>
              <a:buChar char="-"/>
            </a:pPr>
            <a:r>
              <a:rPr lang="de-DE" sz="1600" dirty="0">
                <a:ea typeface="+mn-lt"/>
                <a:cs typeface="+mn-lt"/>
              </a:rPr>
              <a:t>Kreative Kognition (z. B., Vorstellungskraft, assoziatives Denken, selektive Kombination, divergentes Denken und Originalität)</a:t>
            </a:r>
          </a:p>
          <a:p>
            <a:pPr marL="285750" indent="-285750">
              <a:buFont typeface="Calibri"/>
              <a:buChar char="-"/>
            </a:pPr>
            <a:endParaRPr lang="de-DE" sz="16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Calibri"/>
              <a:buChar char="-"/>
            </a:pPr>
            <a:r>
              <a:rPr lang="de-DE" sz="1600" dirty="0">
                <a:ea typeface="+mn-lt"/>
                <a:cs typeface="+mn-lt"/>
              </a:rPr>
              <a:t>Domänenspezifisches Wissen (z. B. Genrekonventionen und Erwartungen des Publikums)</a:t>
            </a:r>
          </a:p>
          <a:p>
            <a:pPr marL="285750" indent="-285750">
              <a:buFont typeface="Calibri"/>
              <a:buChar char="-"/>
            </a:pPr>
            <a:endParaRPr lang="de-DE" sz="16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Calibri"/>
              <a:buChar char="-"/>
            </a:pPr>
            <a:r>
              <a:rPr lang="de-DE" sz="1600" dirty="0">
                <a:ea typeface="+mn-lt"/>
                <a:cs typeface="+mn-lt"/>
              </a:rPr>
              <a:t>Motivation und affektive Faktoren (z. B. Interesse am Schreiben und Selbstwirksamkeitsüberzeugungen)</a:t>
            </a:r>
          </a:p>
          <a:p>
            <a:pPr marL="285750" indent="-285750">
              <a:buFont typeface="Calibri"/>
              <a:buChar char="-"/>
            </a:pPr>
            <a:endParaRPr lang="de-DE" sz="16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Calibri"/>
              <a:buChar char="-"/>
            </a:pPr>
            <a:r>
              <a:rPr lang="de-DE" sz="1600" dirty="0">
                <a:ea typeface="+mn-lt"/>
                <a:cs typeface="+mn-lt"/>
              </a:rPr>
              <a:t>Metakognition (z. B. Planungs- und Überarbeitungsstrategien)</a:t>
            </a:r>
          </a:p>
          <a:p>
            <a:pPr marL="285750" indent="-285750">
              <a:buFont typeface="Calibri"/>
              <a:buChar char="-"/>
            </a:pPr>
            <a:endParaRPr lang="de-DE" sz="1600" dirty="0">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Calibri"/>
              <a:buChar char="-"/>
            </a:pPr>
            <a:r>
              <a:rPr lang="de-DE" sz="1600" dirty="0">
                <a:ea typeface="+mn-lt"/>
                <a:cs typeface="+mn-lt"/>
              </a:rPr>
              <a:t>Umweltfaktoren (z. B. Zugang zu Ressourcen und Feedback)</a:t>
            </a:r>
            <a:endParaRPr lang="de-DE" sz="1600" dirty="0">
              <a:latin typeface="Open Sans" panose="020B0606030504020204" pitchFamily="34" charset="0"/>
              <a:ea typeface="Open Sans" panose="020B0606030504020204" pitchFamily="34" charset="0"/>
              <a:cs typeface="Open Sans" panose="020B0606030504020204" pitchFamily="34" charset="0"/>
            </a:endParaRPr>
          </a:p>
          <a:p>
            <a:pPr>
              <a:lnSpc>
                <a:spcPct val="110000"/>
              </a:lnSpc>
              <a:spcBef>
                <a:spcPts val="0"/>
              </a:spcBef>
              <a:spcAft>
                <a:spcPts val="600"/>
              </a:spcAft>
            </a:pPr>
            <a:endParaRPr lang="de-DE" sz="1600" dirty="0">
              <a:latin typeface="Open Sans" panose="020B0606030504020204" pitchFamily="34" charset="0"/>
              <a:ea typeface="Open Sans" panose="020B0606030504020204" pitchFamily="34" charset="0"/>
              <a:cs typeface="Open Sans" panose="020B0606030504020204" pitchFamily="34" charset="0"/>
            </a:endParaRPr>
          </a:p>
          <a:p>
            <a:pPr>
              <a:lnSpc>
                <a:spcPct val="110000"/>
              </a:lnSpc>
              <a:spcBef>
                <a:spcPts val="0"/>
              </a:spcBef>
              <a:spcAft>
                <a:spcPts val="600"/>
              </a:spcAft>
            </a:pPr>
            <a:endParaRPr lang="de-DE"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Fußzeilenplatzhalter 3">
            <a:extLst>
              <a:ext uri="{FF2B5EF4-FFF2-40B4-BE49-F238E27FC236}">
                <a16:creationId xmlns:a16="http://schemas.microsoft.com/office/drawing/2014/main" id="{7853137D-2AF7-429C-89A4-0BD0AC9929F5}"/>
              </a:ext>
            </a:extLst>
          </p:cNvPr>
          <p:cNvSpPr>
            <a:spLocks noGrp="1"/>
          </p:cNvSpPr>
          <p:nvPr>
            <p:ph type="ftr" sz="quarter" idx="11"/>
          </p:nvPr>
        </p:nvSpPr>
        <p:spPr/>
        <p:txBody>
          <a:bodyPr/>
          <a:lstStyle/>
          <a:p>
            <a:endParaRPr lang="de-DE" dirty="0"/>
          </a:p>
          <a:p>
            <a:r>
              <a:rPr lang="de-DE" dirty="0" err="1"/>
              <a:t>Barbot</a:t>
            </a:r>
            <a:r>
              <a:rPr lang="de-DE" dirty="0"/>
              <a:t> et al. (2023)</a:t>
            </a:r>
          </a:p>
          <a:p>
            <a:endParaRPr lang="en-US" dirty="0"/>
          </a:p>
        </p:txBody>
      </p:sp>
      <p:sp>
        <p:nvSpPr>
          <p:cNvPr id="5" name="Titel 1">
            <a:extLst>
              <a:ext uri="{FF2B5EF4-FFF2-40B4-BE49-F238E27FC236}">
                <a16:creationId xmlns:a16="http://schemas.microsoft.com/office/drawing/2014/main" id="{01B55313-12E6-7FAA-A599-3668B84035F1}"/>
              </a:ext>
            </a:extLst>
          </p:cNvPr>
          <p:cNvSpPr txBox="1">
            <a:spLocks/>
          </p:cNvSpPr>
          <p:nvPr/>
        </p:nvSpPr>
        <p:spPr>
          <a:xfrm>
            <a:off x="474133" y="838591"/>
            <a:ext cx="11260667" cy="528249"/>
          </a:xfrm>
          <a:prstGeom prst="rect">
            <a:avLst/>
          </a:prstGeom>
        </p:spPr>
        <p:txBody>
          <a:bodyPr vert="horz" lIns="0" tIns="0" rIns="0" bIns="0" rtlCol="0" anchor="t">
            <a:noAutofit/>
          </a:bodyPr>
          <a:lstStyle>
            <a:lvl1pPr algn="l" defTabSz="457200" rtl="0" eaLnBrk="1" latinLnBrk="0" hangingPunct="1">
              <a:spcBef>
                <a:spcPct val="0"/>
              </a:spcBef>
              <a:buNone/>
              <a:defRPr sz="3200" b="1" i="0" kern="1200" cap="all" baseline="0">
                <a:solidFill>
                  <a:schemeClr val="bg2"/>
                </a:solidFill>
                <a:latin typeface="+mj-lt"/>
                <a:ea typeface="+mj-ea"/>
                <a:cs typeface="Open Sans"/>
              </a:defRPr>
            </a:lvl1pPr>
          </a:lstStyle>
          <a:p>
            <a:r>
              <a:rPr lang="de-DE" sz="2000" spc="150">
                <a:latin typeface="Open Sans SemiBold" panose="020B0606030504020204" pitchFamily="34" charset="0"/>
                <a:ea typeface="Open Sans SemiBold" panose="020B0606030504020204" pitchFamily="34" charset="0"/>
                <a:cs typeface="Open Sans SemiBold" panose="020B0606030504020204" pitchFamily="34" charset="0"/>
              </a:rPr>
              <a:t>künstliche Intelligenz beim kreativen schreiben</a:t>
            </a:r>
          </a:p>
        </p:txBody>
      </p:sp>
    </p:spTree>
    <p:extLst>
      <p:ext uri="{BB962C8B-B14F-4D97-AF65-F5344CB8AC3E}">
        <p14:creationId xmlns:p14="http://schemas.microsoft.com/office/powerpoint/2010/main" val="3191301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607F68-1479-4090-B3A2-8FB57C07FB1C}"/>
              </a:ext>
            </a:extLst>
          </p:cNvPr>
          <p:cNvSpPr>
            <a:spLocks noGrp="1"/>
          </p:cNvSpPr>
          <p:nvPr>
            <p:ph type="title"/>
          </p:nvPr>
        </p:nvSpPr>
        <p:spPr>
          <a:xfrm>
            <a:off x="474133" y="274638"/>
            <a:ext cx="11260667" cy="909585"/>
          </a:xfrm>
        </p:spPr>
        <p:txBody>
          <a:bodyPr/>
          <a:lstStyle/>
          <a:p>
            <a:r>
              <a:rPr lang="de-DE"/>
              <a:t>Kreativität</a:t>
            </a:r>
          </a:p>
        </p:txBody>
      </p:sp>
      <p:sp>
        <p:nvSpPr>
          <p:cNvPr id="3" name="Inhaltsplatzhalter 2">
            <a:extLst>
              <a:ext uri="{FF2B5EF4-FFF2-40B4-BE49-F238E27FC236}">
                <a16:creationId xmlns:a16="http://schemas.microsoft.com/office/drawing/2014/main" id="{A93E2C1D-6FC8-4A2B-989B-7AF82813F7D8}"/>
              </a:ext>
            </a:extLst>
          </p:cNvPr>
          <p:cNvSpPr>
            <a:spLocks noGrp="1"/>
          </p:cNvSpPr>
          <p:nvPr>
            <p:ph idx="1"/>
          </p:nvPr>
        </p:nvSpPr>
        <p:spPr>
          <a:xfrm>
            <a:off x="475200" y="1440000"/>
            <a:ext cx="9713829" cy="4579410"/>
          </a:xfrm>
        </p:spPr>
        <p:txBody>
          <a:bodyPr vert="horz" lIns="0" tIns="0" rIns="0" bIns="0" rtlCol="0" anchor="t">
            <a:normAutofit fontScale="70000" lnSpcReduction="20000"/>
          </a:bodyPr>
          <a:lstStyle/>
          <a:p>
            <a:pPr marL="0" indent="0">
              <a:buNone/>
            </a:pPr>
            <a:r>
              <a:rPr lang="de-DE" sz="1600" b="1" dirty="0">
                <a:latin typeface="Open Sans"/>
                <a:ea typeface="Open Sans"/>
              </a:rPr>
              <a:t>Was gehört zum kreativen Schreiben dazu?</a:t>
            </a:r>
          </a:p>
          <a:p>
            <a:pPr marL="0" indent="0">
              <a:buNone/>
            </a:pPr>
            <a:endParaRPr lang="de-DE" sz="1600" b="1" dirty="0">
              <a:ea typeface="+mn-lt"/>
              <a:cs typeface="+mn-lt"/>
            </a:endParaRPr>
          </a:p>
          <a:p>
            <a:pPr>
              <a:buNone/>
            </a:pPr>
            <a:r>
              <a:rPr lang="de-DE" sz="1600" b="1" dirty="0">
                <a:ea typeface="+mn-lt"/>
                <a:cs typeface="+mn-lt"/>
              </a:rPr>
              <a:t>Antwort von GPT zum Besitz der genannten Faktoren:</a:t>
            </a:r>
            <a:r>
              <a:rPr lang="de-DE" sz="1600" dirty="0">
                <a:ea typeface="+mn-lt"/>
                <a:cs typeface="+mn-lt"/>
              </a:rPr>
              <a:t> </a:t>
            </a:r>
            <a:endParaRPr lang="de-DE" dirty="0">
              <a:ea typeface="+mn-lt"/>
              <a:cs typeface="+mn-lt"/>
            </a:endParaRPr>
          </a:p>
          <a:p>
            <a:pPr>
              <a:buNone/>
            </a:pPr>
            <a:r>
              <a:rPr lang="de-DE" sz="1600" dirty="0">
                <a:ea typeface="+mn-lt"/>
                <a:cs typeface="+mn-lt"/>
              </a:rPr>
              <a:t>GPT-4, wie auch andere KI-Modelle, hat gewisse Fähigkeiten und Begrenzungen in Bezug auf die genannten Faktoren:</a:t>
            </a:r>
            <a:endParaRPr lang="de-DE" dirty="0">
              <a:ea typeface="+mn-lt"/>
              <a:cs typeface="+mn-lt"/>
            </a:endParaRPr>
          </a:p>
          <a:p>
            <a:pPr>
              <a:buNone/>
            </a:pPr>
            <a:endParaRPr lang="de-DE" dirty="0">
              <a:solidFill>
                <a:srgbClr val="FF0000"/>
              </a:solidFill>
              <a:ea typeface="+mn-lt"/>
              <a:cs typeface="+mn-lt"/>
            </a:endParaRPr>
          </a:p>
          <a:p>
            <a:pPr>
              <a:buNone/>
            </a:pPr>
            <a:r>
              <a:rPr lang="de-DE" sz="1600" dirty="0">
                <a:solidFill>
                  <a:srgbClr val="FF0000"/>
                </a:solidFill>
                <a:ea typeface="+mn-lt"/>
                <a:cs typeface="+mn-lt"/>
              </a:rPr>
              <a:t>1. **Allgemeines Wissen und Kognition**: GPT-4 verfügt über ein umfangreiches allgemeines Wissen, das auf den Daten basiert, mit denen es trainiert wurde. Es kann Informationen integrieren und Synthesen auf Basis seiner Trainingsdaten durchführen. Es ist jedoch wichtig zu betonen, dass GPT-4 nicht wirklich "versteht" oder "beobachtet" im menschlichen Sinn. Es kann keine neuen Informationen lernen oder sein Wissen nach dem Training aktualisieren. </a:t>
            </a:r>
            <a:endParaRPr lang="de-DE" dirty="0">
              <a:solidFill>
                <a:srgbClr val="FF0000"/>
              </a:solidFill>
            </a:endParaRPr>
          </a:p>
          <a:p>
            <a:pPr>
              <a:buNone/>
            </a:pPr>
            <a:endParaRPr lang="de-DE" dirty="0">
              <a:solidFill>
                <a:srgbClr val="FF0000"/>
              </a:solidFill>
            </a:endParaRPr>
          </a:p>
          <a:p>
            <a:pPr>
              <a:buNone/>
            </a:pPr>
            <a:r>
              <a:rPr lang="de-DE" sz="1600" dirty="0">
                <a:solidFill>
                  <a:srgbClr val="FF0000"/>
                </a:solidFill>
                <a:ea typeface="+mn-lt"/>
                <a:cs typeface="+mn-lt"/>
              </a:rPr>
              <a:t>2. **Kreative Kognition**: GPT-4 kann kreativ wirken, indem es assoziatives Denken und selektive Kombination anwendet. Es kann Texte generieren, die als neu und originell wahrgenommen werden können. Es ist jedoch wieder zu betonen, dass seine "Kreativität" auf der Nachahmung basiert und nicht auf einer tatsächlichen Fähigkeit zur Vorstellung oder divergentem Denken.</a:t>
            </a:r>
            <a:endParaRPr lang="de-DE" dirty="0">
              <a:solidFill>
                <a:srgbClr val="FF0000"/>
              </a:solidFill>
            </a:endParaRPr>
          </a:p>
          <a:p>
            <a:pPr>
              <a:buNone/>
            </a:pPr>
            <a:endParaRPr lang="de-DE" dirty="0">
              <a:solidFill>
                <a:srgbClr val="FF0000"/>
              </a:solidFill>
            </a:endParaRPr>
          </a:p>
          <a:p>
            <a:pPr>
              <a:buNone/>
            </a:pPr>
            <a:r>
              <a:rPr lang="de-DE" sz="1600" dirty="0">
                <a:solidFill>
                  <a:srgbClr val="FF0000"/>
                </a:solidFill>
                <a:ea typeface="+mn-lt"/>
                <a:cs typeface="+mn-lt"/>
              </a:rPr>
              <a:t>3. **Domänenspezifisches Wissen**: GPT-4 kann Texte in bestimmten Domänen generieren und dabei Genrekonventionen und Publikumserwartungen berücksichtigen, sofern diese Informationen in seinen Trainingsdaten enthalten waren.</a:t>
            </a:r>
            <a:endParaRPr lang="de-DE" dirty="0">
              <a:solidFill>
                <a:srgbClr val="FF0000"/>
              </a:solidFill>
            </a:endParaRPr>
          </a:p>
          <a:p>
            <a:pPr>
              <a:buNone/>
            </a:pPr>
            <a:endParaRPr lang="de-DE" dirty="0">
              <a:solidFill>
                <a:srgbClr val="FF0000"/>
              </a:solidFill>
            </a:endParaRPr>
          </a:p>
          <a:p>
            <a:pPr>
              <a:buNone/>
            </a:pPr>
            <a:r>
              <a:rPr lang="de-DE" sz="1600" dirty="0">
                <a:solidFill>
                  <a:srgbClr val="FF0000"/>
                </a:solidFill>
                <a:ea typeface="+mn-lt"/>
                <a:cs typeface="+mn-lt"/>
              </a:rPr>
              <a:t>4. **Motivation und affektive Faktoren**: Als KI-Modell hat GPT-4 keine menschenähnlichen Emotionen, Motivationen oder Selbstwirksamkeitsüberzeugungen. Es hat kein Interesse oder Motivation, da es kein Bewusstsein oder persönliches Erleben hat.</a:t>
            </a:r>
            <a:endParaRPr lang="de-DE" dirty="0">
              <a:solidFill>
                <a:srgbClr val="FF0000"/>
              </a:solidFill>
            </a:endParaRPr>
          </a:p>
          <a:p>
            <a:pPr>
              <a:buNone/>
            </a:pPr>
            <a:endParaRPr lang="de-DE" dirty="0">
              <a:solidFill>
                <a:srgbClr val="FF0000"/>
              </a:solidFill>
            </a:endParaRPr>
          </a:p>
          <a:p>
            <a:pPr>
              <a:buNone/>
            </a:pPr>
            <a:r>
              <a:rPr lang="de-DE" sz="1600" dirty="0">
                <a:solidFill>
                  <a:srgbClr val="FF0000"/>
                </a:solidFill>
                <a:ea typeface="+mn-lt"/>
                <a:cs typeface="+mn-lt"/>
              </a:rPr>
              <a:t>5. **Metakognition**: GPT-4 kann Planungs- und Überarbeitungsstrategien nicht auf die gleiche Weise anwenden wie ein Mensch. Es kann jedoch Texte auf der Grundlage seiner Programmierung und Trainingsdaten generieren und "überarbeiten".</a:t>
            </a:r>
            <a:endParaRPr lang="de-DE" dirty="0">
              <a:solidFill>
                <a:srgbClr val="FF0000"/>
              </a:solidFill>
            </a:endParaRPr>
          </a:p>
          <a:p>
            <a:pPr>
              <a:buNone/>
            </a:pPr>
            <a:endParaRPr lang="de-DE" dirty="0">
              <a:solidFill>
                <a:srgbClr val="FF0000"/>
              </a:solidFill>
            </a:endParaRPr>
          </a:p>
          <a:p>
            <a:pPr marL="0" indent="0">
              <a:buNone/>
            </a:pPr>
            <a:r>
              <a:rPr lang="de-DE" sz="1600" dirty="0">
                <a:solidFill>
                  <a:srgbClr val="FF0000"/>
                </a:solidFill>
                <a:ea typeface="+mn-lt"/>
                <a:cs typeface="+mn-lt"/>
              </a:rPr>
              <a:t>6. **Umweltfaktoren**: GPT-4 hat keinen Zugang zu Ressourcen oder Feedback in Echtzeit. Seine Leistung und Fähigkeiten sind festgelegt und basieren ausschließlich auf den Daten, mit denen es trainiert wurde. Es kann nicht auf aktuelle Ereignisse, Veränderungen in der Umgebung oder Feedback reagieren, das nach seinem Training gegeben wird.</a:t>
            </a:r>
            <a:endParaRPr lang="de-DE" dirty="0">
              <a:solidFill>
                <a:srgbClr val="FF0000"/>
              </a:solidFill>
            </a:endParaRPr>
          </a:p>
          <a:p>
            <a:pPr>
              <a:lnSpc>
                <a:spcPct val="110000"/>
              </a:lnSpc>
              <a:spcBef>
                <a:spcPts val="0"/>
              </a:spcBef>
              <a:spcAft>
                <a:spcPts val="600"/>
              </a:spcAft>
            </a:pPr>
            <a:endParaRPr lang="de-DE" sz="1600" dirty="0">
              <a:latin typeface="Open Sans" panose="020B0606030504020204" pitchFamily="34" charset="0"/>
              <a:ea typeface="Open Sans" panose="020B0606030504020204" pitchFamily="34" charset="0"/>
              <a:cs typeface="Open Sans" panose="020B0606030504020204" pitchFamily="34" charset="0"/>
            </a:endParaRPr>
          </a:p>
          <a:p>
            <a:pPr>
              <a:lnSpc>
                <a:spcPct val="110000"/>
              </a:lnSpc>
              <a:spcBef>
                <a:spcPts val="0"/>
              </a:spcBef>
              <a:spcAft>
                <a:spcPts val="600"/>
              </a:spcAft>
            </a:pPr>
            <a:endParaRPr lang="de-DE"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Fußzeilenplatzhalter 3">
            <a:extLst>
              <a:ext uri="{FF2B5EF4-FFF2-40B4-BE49-F238E27FC236}">
                <a16:creationId xmlns:a16="http://schemas.microsoft.com/office/drawing/2014/main" id="{7853137D-2AF7-429C-89A4-0BD0AC9929F5}"/>
              </a:ext>
            </a:extLst>
          </p:cNvPr>
          <p:cNvSpPr>
            <a:spLocks noGrp="1"/>
          </p:cNvSpPr>
          <p:nvPr>
            <p:ph type="ftr" sz="quarter" idx="11"/>
          </p:nvPr>
        </p:nvSpPr>
        <p:spPr/>
        <p:txBody>
          <a:bodyPr/>
          <a:lstStyle/>
          <a:p>
            <a:endParaRPr lang="de-DE" dirty="0"/>
          </a:p>
          <a:p>
            <a:r>
              <a:rPr lang="de-DE" dirty="0" err="1"/>
              <a:t>Barbot</a:t>
            </a:r>
            <a:r>
              <a:rPr lang="de-DE" dirty="0"/>
              <a:t> et al. (2023)/ </a:t>
            </a:r>
            <a:r>
              <a:rPr lang="de-DE" dirty="0" err="1"/>
              <a:t>ChatGPT</a:t>
            </a:r>
            <a:endParaRPr lang="de-DE" dirty="0"/>
          </a:p>
          <a:p>
            <a:endParaRPr lang="en-US" dirty="0"/>
          </a:p>
        </p:txBody>
      </p:sp>
      <p:sp>
        <p:nvSpPr>
          <p:cNvPr id="5" name="Titel 1">
            <a:extLst>
              <a:ext uri="{FF2B5EF4-FFF2-40B4-BE49-F238E27FC236}">
                <a16:creationId xmlns:a16="http://schemas.microsoft.com/office/drawing/2014/main" id="{01B55313-12E6-7FAA-A599-3668B84035F1}"/>
              </a:ext>
            </a:extLst>
          </p:cNvPr>
          <p:cNvSpPr txBox="1">
            <a:spLocks/>
          </p:cNvSpPr>
          <p:nvPr/>
        </p:nvSpPr>
        <p:spPr>
          <a:xfrm>
            <a:off x="474133" y="838591"/>
            <a:ext cx="11260667" cy="528249"/>
          </a:xfrm>
          <a:prstGeom prst="rect">
            <a:avLst/>
          </a:prstGeom>
        </p:spPr>
        <p:txBody>
          <a:bodyPr vert="horz" lIns="0" tIns="0" rIns="0" bIns="0" rtlCol="0" anchor="t">
            <a:noAutofit/>
          </a:bodyPr>
          <a:lstStyle>
            <a:lvl1pPr algn="l" defTabSz="457200" rtl="0" eaLnBrk="1" latinLnBrk="0" hangingPunct="1">
              <a:spcBef>
                <a:spcPct val="0"/>
              </a:spcBef>
              <a:buNone/>
              <a:defRPr sz="3200" b="1" i="0" kern="1200" cap="all" baseline="0">
                <a:solidFill>
                  <a:schemeClr val="bg2"/>
                </a:solidFill>
                <a:latin typeface="+mj-lt"/>
                <a:ea typeface="+mj-ea"/>
                <a:cs typeface="Open Sans"/>
              </a:defRPr>
            </a:lvl1pPr>
          </a:lstStyle>
          <a:p>
            <a:r>
              <a:rPr lang="de-DE" sz="2000" spc="150">
                <a:latin typeface="Open Sans SemiBold" panose="020B0606030504020204" pitchFamily="34" charset="0"/>
                <a:ea typeface="Open Sans SemiBold" panose="020B0606030504020204" pitchFamily="34" charset="0"/>
                <a:cs typeface="Open Sans SemiBold" panose="020B0606030504020204" pitchFamily="34" charset="0"/>
              </a:rPr>
              <a:t>künstliche Intelligenz beim kreativen schreiben</a:t>
            </a:r>
          </a:p>
        </p:txBody>
      </p:sp>
    </p:spTree>
    <p:extLst>
      <p:ext uri="{BB962C8B-B14F-4D97-AF65-F5344CB8AC3E}">
        <p14:creationId xmlns:p14="http://schemas.microsoft.com/office/powerpoint/2010/main" val="2819720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a:xfrm>
            <a:off x="1636970" y="2930402"/>
            <a:ext cx="9218301" cy="1043363"/>
          </a:xfrm>
        </p:spPr>
        <p:txBody>
          <a:bodyPr/>
          <a:lstStyle/>
          <a:p>
            <a:pPr>
              <a:spcAft>
                <a:spcPts val="1200"/>
              </a:spcAft>
            </a:pPr>
            <a:r>
              <a:rPr lang="de-DE" sz="3600" dirty="0"/>
              <a:t>Was sagen Sie: Ist </a:t>
            </a:r>
            <a:r>
              <a:rPr lang="de-DE" sz="3600" dirty="0" err="1"/>
              <a:t>chat</a:t>
            </a:r>
            <a:r>
              <a:rPr lang="de-DE" sz="3600" dirty="0"/>
              <a:t> </a:t>
            </a:r>
            <a:r>
              <a:rPr lang="de-DE" sz="3600" dirty="0" err="1"/>
              <a:t>gpt</a:t>
            </a:r>
            <a:r>
              <a:rPr lang="de-DE" sz="3600" dirty="0"/>
              <a:t> kreativ? (Risiken)</a:t>
            </a:r>
            <a:endParaRPr lang="de-DE" sz="3200" dirty="0"/>
          </a:p>
        </p:txBody>
      </p:sp>
      <p:sp>
        <p:nvSpPr>
          <p:cNvPr id="5" name="Textplatzhalter 4"/>
          <p:cNvSpPr>
            <a:spLocks noGrp="1"/>
          </p:cNvSpPr>
          <p:nvPr>
            <p:ph type="body" sz="quarter" idx="12"/>
          </p:nvPr>
        </p:nvSpPr>
        <p:spPr/>
        <p:txBody>
          <a:bodyPr/>
          <a:lstStyle/>
          <a:p>
            <a:r>
              <a:rPr lang="de-DE"/>
              <a:t>25.05.2023</a:t>
            </a:r>
          </a:p>
        </p:txBody>
      </p:sp>
      <p:sp>
        <p:nvSpPr>
          <p:cNvPr id="7" name="Textplatzhalter 6">
            <a:extLst>
              <a:ext uri="{FF2B5EF4-FFF2-40B4-BE49-F238E27FC236}">
                <a16:creationId xmlns:a16="http://schemas.microsoft.com/office/drawing/2014/main" id="{8D35F2B0-CC3F-C436-6FC7-93F115A6BBE0}"/>
              </a:ext>
            </a:extLst>
          </p:cNvPr>
          <p:cNvSpPr>
            <a:spLocks noGrp="1"/>
          </p:cNvSpPr>
          <p:nvPr>
            <p:ph type="body" sz="quarter" idx="11"/>
          </p:nvPr>
        </p:nvSpPr>
        <p:spPr/>
        <p:txBody>
          <a:bodyPr/>
          <a:lstStyle/>
          <a:p>
            <a:r>
              <a:rPr lang="de-DE" dirty="0" err="1"/>
              <a:t>EduHub</a:t>
            </a:r>
            <a:r>
              <a:rPr lang="de-DE" dirty="0"/>
              <a:t> </a:t>
            </a:r>
            <a:r>
              <a:rPr lang="de-DE" dirty="0" err="1"/>
              <a:t>OpenCampus</a:t>
            </a:r>
            <a:r>
              <a:rPr lang="de-DE" dirty="0"/>
              <a:t>, Kiel </a:t>
            </a:r>
          </a:p>
        </p:txBody>
      </p:sp>
    </p:spTree>
    <p:extLst>
      <p:ext uri="{BB962C8B-B14F-4D97-AF65-F5344CB8AC3E}">
        <p14:creationId xmlns:p14="http://schemas.microsoft.com/office/powerpoint/2010/main" val="1384790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607F68-1479-4090-B3A2-8FB57C07FB1C}"/>
              </a:ext>
            </a:extLst>
          </p:cNvPr>
          <p:cNvSpPr>
            <a:spLocks noGrp="1"/>
          </p:cNvSpPr>
          <p:nvPr>
            <p:ph type="title"/>
          </p:nvPr>
        </p:nvSpPr>
        <p:spPr>
          <a:xfrm>
            <a:off x="474133" y="274638"/>
            <a:ext cx="11260667" cy="909585"/>
          </a:xfrm>
        </p:spPr>
        <p:txBody>
          <a:bodyPr/>
          <a:lstStyle/>
          <a:p>
            <a:r>
              <a:rPr lang="de-DE" dirty="0"/>
              <a:t>Risiken</a:t>
            </a:r>
          </a:p>
        </p:txBody>
      </p:sp>
      <p:sp>
        <p:nvSpPr>
          <p:cNvPr id="4" name="Fußzeilenplatzhalter 3">
            <a:extLst>
              <a:ext uri="{FF2B5EF4-FFF2-40B4-BE49-F238E27FC236}">
                <a16:creationId xmlns:a16="http://schemas.microsoft.com/office/drawing/2014/main" id="{7853137D-2AF7-429C-89A4-0BD0AC9929F5}"/>
              </a:ext>
            </a:extLst>
          </p:cNvPr>
          <p:cNvSpPr>
            <a:spLocks noGrp="1"/>
          </p:cNvSpPr>
          <p:nvPr>
            <p:ph type="ftr" sz="quarter" idx="11"/>
          </p:nvPr>
        </p:nvSpPr>
        <p:spPr/>
        <p:txBody>
          <a:bodyPr/>
          <a:lstStyle/>
          <a:p>
            <a:r>
              <a:rPr lang="de-DE" b="0" i="0" u="none" strike="noStrike" dirty="0">
                <a:solidFill>
                  <a:srgbClr val="F85300"/>
                </a:solidFill>
                <a:effectLst/>
                <a:latin typeface="Open Sans" panose="020B0606030504020204" pitchFamily="34" charset="0"/>
              </a:rPr>
              <a:t>Rudolph et al. (2023), </a:t>
            </a:r>
            <a:r>
              <a:rPr lang="de-DE" b="0" i="0" u="none" strike="noStrike" dirty="0" err="1">
                <a:solidFill>
                  <a:srgbClr val="F85300"/>
                </a:solidFill>
                <a:effectLst/>
                <a:latin typeface="Open Sans" panose="020B0606030504020204" pitchFamily="34" charset="0"/>
              </a:rPr>
              <a:t>ChatGPT</a:t>
            </a:r>
            <a:endParaRPr lang="de-DE" dirty="0"/>
          </a:p>
        </p:txBody>
      </p:sp>
      <p:sp>
        <p:nvSpPr>
          <p:cNvPr id="5" name="Titel 1">
            <a:extLst>
              <a:ext uri="{FF2B5EF4-FFF2-40B4-BE49-F238E27FC236}">
                <a16:creationId xmlns:a16="http://schemas.microsoft.com/office/drawing/2014/main" id="{62CA3937-885C-C546-168D-5E526FB8D0FD}"/>
              </a:ext>
            </a:extLst>
          </p:cNvPr>
          <p:cNvSpPr txBox="1">
            <a:spLocks/>
          </p:cNvSpPr>
          <p:nvPr/>
        </p:nvSpPr>
        <p:spPr>
          <a:xfrm>
            <a:off x="474133" y="838591"/>
            <a:ext cx="11260667" cy="528249"/>
          </a:xfrm>
          <a:prstGeom prst="rect">
            <a:avLst/>
          </a:prstGeom>
        </p:spPr>
        <p:txBody>
          <a:bodyPr vert="horz" lIns="0" tIns="0" rIns="0" bIns="0" rtlCol="0" anchor="t">
            <a:noAutofit/>
          </a:bodyPr>
          <a:lstStyle>
            <a:lvl1pPr algn="l" defTabSz="457200" rtl="0" eaLnBrk="1" latinLnBrk="0" hangingPunct="1">
              <a:spcBef>
                <a:spcPct val="0"/>
              </a:spcBef>
              <a:buNone/>
              <a:defRPr sz="3200" b="1" i="0" kern="1200" cap="all" baseline="0">
                <a:solidFill>
                  <a:schemeClr val="bg2"/>
                </a:solidFill>
                <a:latin typeface="+mj-lt"/>
                <a:ea typeface="+mj-ea"/>
                <a:cs typeface="Open Sans"/>
              </a:defRPr>
            </a:lvl1pPr>
          </a:lstStyle>
          <a:p>
            <a:r>
              <a:rPr lang="de-DE" sz="2000" spc="150" dirty="0">
                <a:latin typeface="Open Sans SemiBold" panose="020B0606030504020204" pitchFamily="34" charset="0"/>
                <a:ea typeface="Open Sans SemiBold" panose="020B0606030504020204" pitchFamily="34" charset="0"/>
                <a:cs typeface="Open Sans SemiBold" panose="020B0606030504020204" pitchFamily="34" charset="0"/>
              </a:rPr>
              <a:t>künstliche Intelligenz beim kreativen schreiben</a:t>
            </a:r>
          </a:p>
        </p:txBody>
      </p:sp>
      <p:grpSp>
        <p:nvGrpSpPr>
          <p:cNvPr id="11" name="Gruppieren 10">
            <a:extLst>
              <a:ext uri="{FF2B5EF4-FFF2-40B4-BE49-F238E27FC236}">
                <a16:creationId xmlns:a16="http://schemas.microsoft.com/office/drawing/2014/main" id="{D666EA7C-C49E-5EE7-274B-516A166B54BC}"/>
              </a:ext>
            </a:extLst>
          </p:cNvPr>
          <p:cNvGrpSpPr/>
          <p:nvPr/>
        </p:nvGrpSpPr>
        <p:grpSpPr>
          <a:xfrm>
            <a:off x="4449323" y="1545854"/>
            <a:ext cx="1964266" cy="2257777"/>
            <a:chOff x="3584448" y="622243"/>
            <a:chExt cx="1964266" cy="2257777"/>
          </a:xfrm>
        </p:grpSpPr>
        <p:sp>
          <p:nvSpPr>
            <p:cNvPr id="21" name="Sechseck 20">
              <a:extLst>
                <a:ext uri="{FF2B5EF4-FFF2-40B4-BE49-F238E27FC236}">
                  <a16:creationId xmlns:a16="http://schemas.microsoft.com/office/drawing/2014/main" id="{E0311254-CA91-FC6B-7CE7-517BDEBFF0F5}"/>
                </a:ext>
              </a:extLst>
            </p:cNvPr>
            <p:cNvSpPr/>
            <p:nvPr/>
          </p:nvSpPr>
          <p:spPr>
            <a:xfrm rot="5400000">
              <a:off x="3437692" y="768999"/>
              <a:ext cx="2257777" cy="1964266"/>
            </a:xfrm>
            <a:prstGeom prst="hexagon">
              <a:avLst>
                <a:gd name="adj" fmla="val 25000"/>
                <a:gd name="vf" fmla="val 115470"/>
              </a:avLst>
            </a:prstGeom>
          </p:spPr>
          <p:style>
            <a:lnRef idx="2">
              <a:schemeClr val="lt1">
                <a:hueOff val="0"/>
                <a:satOff val="0"/>
                <a:lumOff val="0"/>
                <a:alphaOff val="0"/>
              </a:schemeClr>
            </a:lnRef>
            <a:fillRef idx="1">
              <a:schemeClr val="accent2">
                <a:alpha val="90000"/>
                <a:hueOff val="0"/>
                <a:satOff val="0"/>
                <a:lumOff val="0"/>
                <a:alphaOff val="0"/>
              </a:schemeClr>
            </a:fillRef>
            <a:effectRef idx="0">
              <a:schemeClr val="accent2">
                <a:alpha val="90000"/>
                <a:hueOff val="0"/>
                <a:satOff val="0"/>
                <a:lumOff val="0"/>
                <a:alphaOff val="0"/>
              </a:schemeClr>
            </a:effectRef>
            <a:fontRef idx="minor">
              <a:schemeClr val="lt1"/>
            </a:fontRef>
          </p:style>
        </p:sp>
        <p:sp>
          <p:nvSpPr>
            <p:cNvPr id="22" name="Sechseck 4">
              <a:extLst>
                <a:ext uri="{FF2B5EF4-FFF2-40B4-BE49-F238E27FC236}">
                  <a16:creationId xmlns:a16="http://schemas.microsoft.com/office/drawing/2014/main" id="{AC50FA4F-9F81-FC9F-2451-D98B0AC5C0C7}"/>
                </a:ext>
              </a:extLst>
            </p:cNvPr>
            <p:cNvSpPr txBox="1"/>
            <p:nvPr/>
          </p:nvSpPr>
          <p:spPr>
            <a:xfrm>
              <a:off x="3813219" y="974080"/>
              <a:ext cx="1509210" cy="15541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b="0" i="0" u="none" strike="noStrike" dirty="0">
                  <a:solidFill>
                    <a:srgbClr val="FFFFFF"/>
                  </a:solidFill>
                  <a:effectLst/>
                  <a:latin typeface="Open Sans" panose="020B0606030504020204" pitchFamily="34" charset="0"/>
                </a:rPr>
                <a:t>Mangelhafte</a:t>
              </a:r>
              <a:br>
                <a:rPr lang="de-DE" sz="1400" b="0" i="0" u="none" strike="noStrike" dirty="0">
                  <a:solidFill>
                    <a:srgbClr val="FFFFFF"/>
                  </a:solidFill>
                  <a:effectLst/>
                  <a:latin typeface="Open Sans" panose="020B0606030504020204" pitchFamily="34" charset="0"/>
                </a:rPr>
              </a:br>
              <a:r>
                <a:rPr lang="de-DE" sz="1400" b="0" i="0" u="none" strike="noStrike" dirty="0">
                  <a:solidFill>
                    <a:srgbClr val="FFFFFF"/>
                  </a:solidFill>
                  <a:effectLst/>
                  <a:latin typeface="Open Sans" panose="020B0606030504020204" pitchFamily="34" charset="0"/>
                </a:rPr>
                <a:t> Daten oder fehlerhafte Informationen</a:t>
              </a:r>
              <a:endParaRPr lang="de-DE" sz="1400" kern="1200" dirty="0"/>
            </a:p>
          </p:txBody>
        </p:sp>
      </p:grpSp>
      <p:grpSp>
        <p:nvGrpSpPr>
          <p:cNvPr id="12" name="Gruppieren 11">
            <a:extLst>
              <a:ext uri="{FF2B5EF4-FFF2-40B4-BE49-F238E27FC236}">
                <a16:creationId xmlns:a16="http://schemas.microsoft.com/office/drawing/2014/main" id="{94385593-2CB8-65B0-0E9C-05D431E18A2D}"/>
              </a:ext>
            </a:extLst>
          </p:cNvPr>
          <p:cNvGrpSpPr/>
          <p:nvPr/>
        </p:nvGrpSpPr>
        <p:grpSpPr>
          <a:xfrm>
            <a:off x="2327915" y="1545854"/>
            <a:ext cx="1964266" cy="2257777"/>
            <a:chOff x="1463040" y="622243"/>
            <a:chExt cx="1964266" cy="2257777"/>
          </a:xfrm>
        </p:grpSpPr>
        <p:sp>
          <p:nvSpPr>
            <p:cNvPr id="19" name="Sechseck 18">
              <a:extLst>
                <a:ext uri="{FF2B5EF4-FFF2-40B4-BE49-F238E27FC236}">
                  <a16:creationId xmlns:a16="http://schemas.microsoft.com/office/drawing/2014/main" id="{AA3A1CC4-EF18-3E5E-64BE-0AC4E5307C96}"/>
                </a:ext>
              </a:extLst>
            </p:cNvPr>
            <p:cNvSpPr/>
            <p:nvPr/>
          </p:nvSpPr>
          <p:spPr>
            <a:xfrm rot="5400000">
              <a:off x="1316284" y="768999"/>
              <a:ext cx="2257777" cy="1964266"/>
            </a:xfrm>
            <a:prstGeom prst="hexagon">
              <a:avLst>
                <a:gd name="adj" fmla="val 25000"/>
                <a:gd name="vf" fmla="val 115470"/>
              </a:avLst>
            </a:prstGeom>
          </p:spPr>
          <p:style>
            <a:lnRef idx="2">
              <a:schemeClr val="lt1">
                <a:hueOff val="0"/>
                <a:satOff val="0"/>
                <a:lumOff val="0"/>
                <a:alphaOff val="0"/>
              </a:schemeClr>
            </a:lnRef>
            <a:fillRef idx="1">
              <a:schemeClr val="accent2">
                <a:alpha val="90000"/>
                <a:hueOff val="0"/>
                <a:satOff val="0"/>
                <a:lumOff val="0"/>
                <a:alphaOff val="-13333"/>
              </a:schemeClr>
            </a:fillRef>
            <a:effectRef idx="0">
              <a:schemeClr val="accent2">
                <a:alpha val="90000"/>
                <a:hueOff val="0"/>
                <a:satOff val="0"/>
                <a:lumOff val="0"/>
                <a:alphaOff val="-13333"/>
              </a:schemeClr>
            </a:effectRef>
            <a:fontRef idx="minor">
              <a:schemeClr val="lt1"/>
            </a:fontRef>
          </p:style>
        </p:sp>
        <p:sp>
          <p:nvSpPr>
            <p:cNvPr id="20" name="Sechseck 6">
              <a:extLst>
                <a:ext uri="{FF2B5EF4-FFF2-40B4-BE49-F238E27FC236}">
                  <a16:creationId xmlns:a16="http://schemas.microsoft.com/office/drawing/2014/main" id="{4F113357-E4E9-D5D6-408B-B4AE40DB6942}"/>
                </a:ext>
              </a:extLst>
            </p:cNvPr>
            <p:cNvSpPr txBox="1"/>
            <p:nvPr/>
          </p:nvSpPr>
          <p:spPr>
            <a:xfrm>
              <a:off x="1761011" y="974080"/>
              <a:ext cx="1525515" cy="15541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110000"/>
                </a:lnSpc>
                <a:spcBef>
                  <a:spcPct val="0"/>
                </a:spcBef>
                <a:buNone/>
              </a:pPr>
              <a:r>
                <a:rPr lang="de-DE" sz="1400" kern="1200" dirty="0"/>
                <a:t>Unangemessene </a:t>
              </a:r>
            </a:p>
            <a:p>
              <a:pPr marL="0" lvl="0" indent="0" algn="ctr" defTabSz="533400">
                <a:lnSpc>
                  <a:spcPct val="110000"/>
                </a:lnSpc>
                <a:spcBef>
                  <a:spcPct val="0"/>
                </a:spcBef>
                <a:buNone/>
              </a:pPr>
              <a:r>
                <a:rPr lang="de-DE" sz="1400" kern="1200" dirty="0"/>
                <a:t>Inhalte</a:t>
              </a:r>
            </a:p>
          </p:txBody>
        </p:sp>
      </p:grpSp>
      <p:grpSp>
        <p:nvGrpSpPr>
          <p:cNvPr id="13" name="Gruppieren 12">
            <a:extLst>
              <a:ext uri="{FF2B5EF4-FFF2-40B4-BE49-F238E27FC236}">
                <a16:creationId xmlns:a16="http://schemas.microsoft.com/office/drawing/2014/main" id="{88D2434E-4C53-838D-6AC2-4DE8AE71A5E8}"/>
              </a:ext>
            </a:extLst>
          </p:cNvPr>
          <p:cNvGrpSpPr/>
          <p:nvPr/>
        </p:nvGrpSpPr>
        <p:grpSpPr>
          <a:xfrm>
            <a:off x="3384555" y="3462256"/>
            <a:ext cx="1964266" cy="2257777"/>
            <a:chOff x="2519680" y="2538645"/>
            <a:chExt cx="1964266" cy="2257777"/>
          </a:xfrm>
        </p:grpSpPr>
        <p:sp>
          <p:nvSpPr>
            <p:cNvPr id="17" name="Sechseck 16">
              <a:extLst>
                <a:ext uri="{FF2B5EF4-FFF2-40B4-BE49-F238E27FC236}">
                  <a16:creationId xmlns:a16="http://schemas.microsoft.com/office/drawing/2014/main" id="{EA00A48F-A432-18DF-F655-546F97145588}"/>
                </a:ext>
              </a:extLst>
            </p:cNvPr>
            <p:cNvSpPr/>
            <p:nvPr/>
          </p:nvSpPr>
          <p:spPr>
            <a:xfrm rot="5400000">
              <a:off x="2372924" y="2685401"/>
              <a:ext cx="2257777" cy="1964266"/>
            </a:xfrm>
            <a:prstGeom prst="hexagon">
              <a:avLst>
                <a:gd name="adj" fmla="val 25000"/>
                <a:gd name="vf" fmla="val 115470"/>
              </a:avLst>
            </a:prstGeom>
            <a:solidFill>
              <a:srgbClr val="F36200"/>
            </a:solidFill>
          </p:spPr>
          <p:style>
            <a:lnRef idx="2">
              <a:schemeClr val="lt1">
                <a:hueOff val="0"/>
                <a:satOff val="0"/>
                <a:lumOff val="0"/>
                <a:alphaOff val="0"/>
              </a:schemeClr>
            </a:lnRef>
            <a:fillRef idx="1">
              <a:schemeClr val="accent2">
                <a:alpha val="90000"/>
                <a:hueOff val="0"/>
                <a:satOff val="0"/>
                <a:lumOff val="0"/>
                <a:alphaOff val="-26667"/>
              </a:schemeClr>
            </a:fillRef>
            <a:effectRef idx="0">
              <a:schemeClr val="accent2">
                <a:alpha val="90000"/>
                <a:hueOff val="0"/>
                <a:satOff val="0"/>
                <a:lumOff val="0"/>
                <a:alphaOff val="-26667"/>
              </a:schemeClr>
            </a:effectRef>
            <a:fontRef idx="minor">
              <a:schemeClr val="lt1"/>
            </a:fontRef>
          </p:style>
        </p:sp>
        <p:sp>
          <p:nvSpPr>
            <p:cNvPr id="18" name="Sechseck 8">
              <a:extLst>
                <a:ext uri="{FF2B5EF4-FFF2-40B4-BE49-F238E27FC236}">
                  <a16:creationId xmlns:a16="http://schemas.microsoft.com/office/drawing/2014/main" id="{DDF76F17-F84D-56B0-896A-6346B6A951AC}"/>
                </a:ext>
              </a:extLst>
            </p:cNvPr>
            <p:cNvSpPr txBox="1"/>
            <p:nvPr/>
          </p:nvSpPr>
          <p:spPr>
            <a:xfrm>
              <a:off x="2825777" y="2890483"/>
              <a:ext cx="1352070" cy="15541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kern="1200" dirty="0"/>
                <a:t>Verkürzte </a:t>
              </a:r>
              <a:r>
                <a:rPr lang="de-DE" sz="1400" kern="1200" dirty="0" err="1"/>
                <a:t>Warhnehmung</a:t>
              </a:r>
              <a:endParaRPr lang="de-DE" sz="1400" kern="1200" dirty="0"/>
            </a:p>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kern="1200" dirty="0"/>
                <a:t>und Stereotype</a:t>
              </a:r>
            </a:p>
          </p:txBody>
        </p:sp>
      </p:grpSp>
      <p:grpSp>
        <p:nvGrpSpPr>
          <p:cNvPr id="14" name="Gruppieren 13">
            <a:extLst>
              <a:ext uri="{FF2B5EF4-FFF2-40B4-BE49-F238E27FC236}">
                <a16:creationId xmlns:a16="http://schemas.microsoft.com/office/drawing/2014/main" id="{7A0D0E6C-3B40-3D04-DA68-D95EC22AD430}"/>
              </a:ext>
            </a:extLst>
          </p:cNvPr>
          <p:cNvGrpSpPr/>
          <p:nvPr/>
        </p:nvGrpSpPr>
        <p:grpSpPr>
          <a:xfrm>
            <a:off x="5505963" y="3462256"/>
            <a:ext cx="1964266" cy="2257777"/>
            <a:chOff x="4641088" y="2538645"/>
            <a:chExt cx="1964266" cy="2257777"/>
          </a:xfrm>
          <a:solidFill>
            <a:srgbClr val="F36200">
              <a:alpha val="80887"/>
            </a:srgbClr>
          </a:solidFill>
        </p:grpSpPr>
        <p:sp>
          <p:nvSpPr>
            <p:cNvPr id="15" name="Sechseck 14">
              <a:extLst>
                <a:ext uri="{FF2B5EF4-FFF2-40B4-BE49-F238E27FC236}">
                  <a16:creationId xmlns:a16="http://schemas.microsoft.com/office/drawing/2014/main" id="{9DE2C91B-F722-079D-874B-AC4D4FA9C738}"/>
                </a:ext>
              </a:extLst>
            </p:cNvPr>
            <p:cNvSpPr/>
            <p:nvPr/>
          </p:nvSpPr>
          <p:spPr>
            <a:xfrm rot="5400000">
              <a:off x="4494332" y="2685401"/>
              <a:ext cx="2257777" cy="1964266"/>
            </a:xfrm>
            <a:prstGeom prst="hexagon">
              <a:avLst>
                <a:gd name="adj" fmla="val 25000"/>
                <a:gd name="vf" fmla="val 115470"/>
              </a:avLst>
            </a:prstGeom>
            <a:grpFill/>
          </p:spPr>
          <p:style>
            <a:lnRef idx="2">
              <a:schemeClr val="lt1">
                <a:hueOff val="0"/>
                <a:satOff val="0"/>
                <a:lumOff val="0"/>
                <a:alphaOff val="0"/>
              </a:schemeClr>
            </a:lnRef>
            <a:fillRef idx="1">
              <a:schemeClr val="accent2">
                <a:alpha val="90000"/>
                <a:hueOff val="0"/>
                <a:satOff val="0"/>
                <a:lumOff val="0"/>
                <a:alphaOff val="-40000"/>
              </a:schemeClr>
            </a:fillRef>
            <a:effectRef idx="0">
              <a:schemeClr val="accent2">
                <a:alpha val="90000"/>
                <a:hueOff val="0"/>
                <a:satOff val="0"/>
                <a:lumOff val="0"/>
                <a:alphaOff val="-40000"/>
              </a:schemeClr>
            </a:effectRef>
            <a:fontRef idx="minor">
              <a:schemeClr val="lt1"/>
            </a:fontRef>
          </p:style>
        </p:sp>
        <p:sp>
          <p:nvSpPr>
            <p:cNvPr id="16" name="Sechseck 10">
              <a:extLst>
                <a:ext uri="{FF2B5EF4-FFF2-40B4-BE49-F238E27FC236}">
                  <a16:creationId xmlns:a16="http://schemas.microsoft.com/office/drawing/2014/main" id="{04AB019F-2A31-5942-69B6-83F413FC8BBF}"/>
                </a:ext>
              </a:extLst>
            </p:cNvPr>
            <p:cNvSpPr txBox="1"/>
            <p:nvPr/>
          </p:nvSpPr>
          <p:spPr>
            <a:xfrm>
              <a:off x="4867810" y="2890482"/>
              <a:ext cx="1509211" cy="1554103"/>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533400">
                <a:lnSpc>
                  <a:spcPct val="110000"/>
                </a:lnSpc>
                <a:spcBef>
                  <a:spcPct val="0"/>
                </a:spcBef>
              </a:pPr>
              <a:r>
                <a:rPr lang="de-DE" sz="1400" kern="1200"/>
                <a:t>Plagiat und akademische Ehrlichkeit</a:t>
              </a:r>
            </a:p>
          </p:txBody>
        </p:sp>
      </p:grpSp>
      <p:grpSp>
        <p:nvGrpSpPr>
          <p:cNvPr id="23" name="Gruppieren 22">
            <a:extLst>
              <a:ext uri="{FF2B5EF4-FFF2-40B4-BE49-F238E27FC236}">
                <a16:creationId xmlns:a16="http://schemas.microsoft.com/office/drawing/2014/main" id="{3C10C332-8B26-DADF-0427-A53E8DA080FC}"/>
              </a:ext>
            </a:extLst>
          </p:cNvPr>
          <p:cNvGrpSpPr/>
          <p:nvPr/>
        </p:nvGrpSpPr>
        <p:grpSpPr>
          <a:xfrm>
            <a:off x="6570730" y="1545854"/>
            <a:ext cx="1964266" cy="2257777"/>
            <a:chOff x="3584448" y="622243"/>
            <a:chExt cx="1964266" cy="2257777"/>
          </a:xfrm>
          <a:solidFill>
            <a:srgbClr val="F36200"/>
          </a:solidFill>
        </p:grpSpPr>
        <p:sp>
          <p:nvSpPr>
            <p:cNvPr id="24" name="Sechseck 23">
              <a:extLst>
                <a:ext uri="{FF2B5EF4-FFF2-40B4-BE49-F238E27FC236}">
                  <a16:creationId xmlns:a16="http://schemas.microsoft.com/office/drawing/2014/main" id="{E2C40289-0E85-236A-B6C9-C5EF2DFA7C9D}"/>
                </a:ext>
              </a:extLst>
            </p:cNvPr>
            <p:cNvSpPr/>
            <p:nvPr/>
          </p:nvSpPr>
          <p:spPr>
            <a:xfrm rot="5400000">
              <a:off x="3437692" y="768999"/>
              <a:ext cx="2257777" cy="1964266"/>
            </a:xfrm>
            <a:prstGeom prst="hexagon">
              <a:avLst>
                <a:gd name="adj" fmla="val 25000"/>
                <a:gd name="vf" fmla="val 115470"/>
              </a:avLst>
            </a:prstGeom>
            <a:grpFill/>
          </p:spPr>
          <p:style>
            <a:lnRef idx="2">
              <a:schemeClr val="lt1">
                <a:hueOff val="0"/>
                <a:satOff val="0"/>
                <a:lumOff val="0"/>
                <a:alphaOff val="0"/>
              </a:schemeClr>
            </a:lnRef>
            <a:fillRef idx="1">
              <a:schemeClr val="accent2">
                <a:alpha val="90000"/>
                <a:hueOff val="0"/>
                <a:satOff val="0"/>
                <a:lumOff val="0"/>
                <a:alphaOff val="0"/>
              </a:schemeClr>
            </a:fillRef>
            <a:effectRef idx="0">
              <a:schemeClr val="accent2">
                <a:alpha val="90000"/>
                <a:hueOff val="0"/>
                <a:satOff val="0"/>
                <a:lumOff val="0"/>
                <a:alphaOff val="0"/>
              </a:schemeClr>
            </a:effectRef>
            <a:fontRef idx="minor">
              <a:schemeClr val="lt1"/>
            </a:fontRef>
          </p:style>
        </p:sp>
        <p:sp>
          <p:nvSpPr>
            <p:cNvPr id="25" name="Sechseck 4">
              <a:extLst>
                <a:ext uri="{FF2B5EF4-FFF2-40B4-BE49-F238E27FC236}">
                  <a16:creationId xmlns:a16="http://schemas.microsoft.com/office/drawing/2014/main" id="{9292793D-3BB4-9DFF-4949-D2F47A1EB1DC}"/>
                </a:ext>
              </a:extLst>
            </p:cNvPr>
            <p:cNvSpPr txBox="1"/>
            <p:nvPr/>
          </p:nvSpPr>
          <p:spPr>
            <a:xfrm>
              <a:off x="3890545" y="974081"/>
              <a:ext cx="1352070" cy="155410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kern="1200" dirty="0"/>
                <a:t>Technologie-gebundene Abhängigkeit</a:t>
              </a:r>
            </a:p>
          </p:txBody>
        </p:sp>
      </p:grpSp>
      <p:grpSp>
        <p:nvGrpSpPr>
          <p:cNvPr id="26" name="Gruppieren 25">
            <a:extLst>
              <a:ext uri="{FF2B5EF4-FFF2-40B4-BE49-F238E27FC236}">
                <a16:creationId xmlns:a16="http://schemas.microsoft.com/office/drawing/2014/main" id="{4046CA94-419D-42B0-2248-B807A53EF40C}"/>
              </a:ext>
            </a:extLst>
          </p:cNvPr>
          <p:cNvGrpSpPr/>
          <p:nvPr/>
        </p:nvGrpSpPr>
        <p:grpSpPr>
          <a:xfrm>
            <a:off x="7627370" y="3462256"/>
            <a:ext cx="1964266" cy="2257777"/>
            <a:chOff x="4641088" y="2538645"/>
            <a:chExt cx="1964266" cy="2257777"/>
          </a:xfrm>
          <a:solidFill>
            <a:schemeClr val="accent2">
              <a:alpha val="77988"/>
            </a:schemeClr>
          </a:solidFill>
        </p:grpSpPr>
        <p:sp>
          <p:nvSpPr>
            <p:cNvPr id="27" name="Sechseck 26">
              <a:extLst>
                <a:ext uri="{FF2B5EF4-FFF2-40B4-BE49-F238E27FC236}">
                  <a16:creationId xmlns:a16="http://schemas.microsoft.com/office/drawing/2014/main" id="{BF1AB6E9-746E-3D08-7641-599E2F6924AF}"/>
                </a:ext>
              </a:extLst>
            </p:cNvPr>
            <p:cNvSpPr/>
            <p:nvPr/>
          </p:nvSpPr>
          <p:spPr>
            <a:xfrm rot="5400000">
              <a:off x="4494332" y="2685401"/>
              <a:ext cx="2257777" cy="1964266"/>
            </a:xfrm>
            <a:prstGeom prst="hexagon">
              <a:avLst>
                <a:gd name="adj" fmla="val 25000"/>
                <a:gd name="vf" fmla="val 115470"/>
              </a:avLst>
            </a:prstGeom>
            <a:grpFill/>
          </p:spPr>
          <p:style>
            <a:lnRef idx="2">
              <a:schemeClr val="lt1">
                <a:hueOff val="0"/>
                <a:satOff val="0"/>
                <a:lumOff val="0"/>
                <a:alphaOff val="0"/>
              </a:schemeClr>
            </a:lnRef>
            <a:fillRef idx="1">
              <a:schemeClr val="accent2">
                <a:alpha val="90000"/>
                <a:hueOff val="0"/>
                <a:satOff val="0"/>
                <a:lumOff val="0"/>
                <a:alphaOff val="-40000"/>
              </a:schemeClr>
            </a:fillRef>
            <a:effectRef idx="0">
              <a:schemeClr val="accent2">
                <a:alpha val="90000"/>
                <a:hueOff val="0"/>
                <a:satOff val="0"/>
                <a:lumOff val="0"/>
                <a:alphaOff val="-40000"/>
              </a:schemeClr>
            </a:effectRef>
            <a:fontRef idx="minor">
              <a:schemeClr val="lt1"/>
            </a:fontRef>
          </p:style>
        </p:sp>
        <p:sp>
          <p:nvSpPr>
            <p:cNvPr id="28" name="Sechseck 10">
              <a:extLst>
                <a:ext uri="{FF2B5EF4-FFF2-40B4-BE49-F238E27FC236}">
                  <a16:creationId xmlns:a16="http://schemas.microsoft.com/office/drawing/2014/main" id="{944FA629-2C81-326B-8DFA-431CBFBC3675}"/>
                </a:ext>
              </a:extLst>
            </p:cNvPr>
            <p:cNvSpPr txBox="1"/>
            <p:nvPr/>
          </p:nvSpPr>
          <p:spPr>
            <a:xfrm>
              <a:off x="4906180" y="2900946"/>
              <a:ext cx="1487705" cy="1554103"/>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55650">
                <a:lnSpc>
                  <a:spcPct val="110000"/>
                </a:lnSpc>
                <a:spcBef>
                  <a:spcPct val="0"/>
                </a:spcBef>
                <a:buNone/>
              </a:pPr>
              <a:r>
                <a:rPr lang="de-DE" sz="1400" kern="1200"/>
                <a:t>Eingeschränkter Lernfortschritt</a:t>
              </a:r>
            </a:p>
          </p:txBody>
        </p:sp>
      </p:grpSp>
      <p:grpSp>
        <p:nvGrpSpPr>
          <p:cNvPr id="3" name="Gruppieren 2">
            <a:extLst>
              <a:ext uri="{FF2B5EF4-FFF2-40B4-BE49-F238E27FC236}">
                <a16:creationId xmlns:a16="http://schemas.microsoft.com/office/drawing/2014/main" id="{92E07E4F-6418-1C38-8794-899C46100C89}"/>
              </a:ext>
            </a:extLst>
          </p:cNvPr>
          <p:cNvGrpSpPr/>
          <p:nvPr/>
        </p:nvGrpSpPr>
        <p:grpSpPr>
          <a:xfrm>
            <a:off x="1267239" y="3451794"/>
            <a:ext cx="1964266" cy="2257777"/>
            <a:chOff x="1463040" y="622243"/>
            <a:chExt cx="1964266" cy="2257777"/>
          </a:xfrm>
        </p:grpSpPr>
        <p:sp>
          <p:nvSpPr>
            <p:cNvPr id="6" name="Sechseck 5">
              <a:extLst>
                <a:ext uri="{FF2B5EF4-FFF2-40B4-BE49-F238E27FC236}">
                  <a16:creationId xmlns:a16="http://schemas.microsoft.com/office/drawing/2014/main" id="{4D00997A-BB6C-4A36-4F08-887D52D52C5C}"/>
                </a:ext>
              </a:extLst>
            </p:cNvPr>
            <p:cNvSpPr/>
            <p:nvPr/>
          </p:nvSpPr>
          <p:spPr>
            <a:xfrm rot="5400000">
              <a:off x="1316284" y="768999"/>
              <a:ext cx="2257777" cy="1964266"/>
            </a:xfrm>
            <a:prstGeom prst="hexagon">
              <a:avLst>
                <a:gd name="adj" fmla="val 25000"/>
                <a:gd name="vf" fmla="val 115470"/>
              </a:avLst>
            </a:prstGeom>
          </p:spPr>
          <p:style>
            <a:lnRef idx="2">
              <a:schemeClr val="lt1">
                <a:hueOff val="0"/>
                <a:satOff val="0"/>
                <a:lumOff val="0"/>
                <a:alphaOff val="0"/>
              </a:schemeClr>
            </a:lnRef>
            <a:fillRef idx="1">
              <a:schemeClr val="accent2">
                <a:alpha val="90000"/>
                <a:hueOff val="0"/>
                <a:satOff val="0"/>
                <a:lumOff val="0"/>
                <a:alphaOff val="-13333"/>
              </a:schemeClr>
            </a:fillRef>
            <a:effectRef idx="0">
              <a:schemeClr val="accent2">
                <a:alpha val="90000"/>
                <a:hueOff val="0"/>
                <a:satOff val="0"/>
                <a:lumOff val="0"/>
                <a:alphaOff val="-13333"/>
              </a:schemeClr>
            </a:effectRef>
            <a:fontRef idx="minor">
              <a:schemeClr val="lt1"/>
            </a:fontRef>
          </p:style>
        </p:sp>
        <p:sp>
          <p:nvSpPr>
            <p:cNvPr id="7" name="Sechseck 6">
              <a:extLst>
                <a:ext uri="{FF2B5EF4-FFF2-40B4-BE49-F238E27FC236}">
                  <a16:creationId xmlns:a16="http://schemas.microsoft.com/office/drawing/2014/main" id="{AEFB3999-1E53-A18E-9A4E-0A1B67B3F2F7}"/>
                </a:ext>
              </a:extLst>
            </p:cNvPr>
            <p:cNvSpPr txBox="1"/>
            <p:nvPr/>
          </p:nvSpPr>
          <p:spPr>
            <a:xfrm>
              <a:off x="1769137" y="974081"/>
              <a:ext cx="1352070" cy="15541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a:defRPr/>
              </a:pPr>
              <a:r>
                <a:rPr lang="de-DE" sz="1400" kern="1200"/>
                <a:t>Datenschutz und Privatsphäre</a:t>
              </a:r>
            </a:p>
          </p:txBody>
        </p:sp>
      </p:grpSp>
      <p:grpSp>
        <p:nvGrpSpPr>
          <p:cNvPr id="8" name="Gruppieren 7">
            <a:extLst>
              <a:ext uri="{FF2B5EF4-FFF2-40B4-BE49-F238E27FC236}">
                <a16:creationId xmlns:a16="http://schemas.microsoft.com/office/drawing/2014/main" id="{0CA151F4-4F91-08BB-AD2A-28E7631D4AE8}"/>
              </a:ext>
            </a:extLst>
          </p:cNvPr>
          <p:cNvGrpSpPr/>
          <p:nvPr/>
        </p:nvGrpSpPr>
        <p:grpSpPr>
          <a:xfrm>
            <a:off x="8692136" y="1556317"/>
            <a:ext cx="1964266" cy="2257777"/>
            <a:chOff x="1463040" y="622243"/>
            <a:chExt cx="1964266" cy="2257777"/>
          </a:xfrm>
        </p:grpSpPr>
        <p:sp>
          <p:nvSpPr>
            <p:cNvPr id="9" name="Sechseck 8">
              <a:extLst>
                <a:ext uri="{FF2B5EF4-FFF2-40B4-BE49-F238E27FC236}">
                  <a16:creationId xmlns:a16="http://schemas.microsoft.com/office/drawing/2014/main" id="{D25E2F37-F241-1537-0623-D70E7341B2E9}"/>
                </a:ext>
              </a:extLst>
            </p:cNvPr>
            <p:cNvSpPr/>
            <p:nvPr/>
          </p:nvSpPr>
          <p:spPr>
            <a:xfrm rot="5400000">
              <a:off x="1316284" y="768999"/>
              <a:ext cx="2257777" cy="1964266"/>
            </a:xfrm>
            <a:prstGeom prst="hexagon">
              <a:avLst>
                <a:gd name="adj" fmla="val 25000"/>
                <a:gd name="vf" fmla="val 115470"/>
              </a:avLst>
            </a:prstGeom>
          </p:spPr>
          <p:style>
            <a:lnRef idx="2">
              <a:schemeClr val="lt1">
                <a:hueOff val="0"/>
                <a:satOff val="0"/>
                <a:lumOff val="0"/>
                <a:alphaOff val="0"/>
              </a:schemeClr>
            </a:lnRef>
            <a:fillRef idx="1">
              <a:schemeClr val="accent2">
                <a:alpha val="90000"/>
                <a:hueOff val="0"/>
                <a:satOff val="0"/>
                <a:lumOff val="0"/>
                <a:alphaOff val="-13333"/>
              </a:schemeClr>
            </a:fillRef>
            <a:effectRef idx="0">
              <a:schemeClr val="accent2">
                <a:alpha val="90000"/>
                <a:hueOff val="0"/>
                <a:satOff val="0"/>
                <a:lumOff val="0"/>
                <a:alphaOff val="-13333"/>
              </a:schemeClr>
            </a:effectRef>
            <a:fontRef idx="minor">
              <a:schemeClr val="lt1"/>
            </a:fontRef>
          </p:style>
        </p:sp>
        <p:sp>
          <p:nvSpPr>
            <p:cNvPr id="10" name="Sechseck 6">
              <a:extLst>
                <a:ext uri="{FF2B5EF4-FFF2-40B4-BE49-F238E27FC236}">
                  <a16:creationId xmlns:a16="http://schemas.microsoft.com/office/drawing/2014/main" id="{15869346-555D-1643-F8ED-B59F1477B214}"/>
                </a:ext>
              </a:extLst>
            </p:cNvPr>
            <p:cNvSpPr txBox="1"/>
            <p:nvPr/>
          </p:nvSpPr>
          <p:spPr>
            <a:xfrm>
              <a:off x="1611998" y="974081"/>
              <a:ext cx="1658169" cy="15541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55650">
                <a:lnSpc>
                  <a:spcPct val="110000"/>
                </a:lnSpc>
                <a:spcBef>
                  <a:spcPct val="0"/>
                </a:spcBef>
                <a:buNone/>
              </a:pPr>
              <a:r>
                <a:rPr lang="de-DE" sz="1400" kern="1200"/>
                <a:t>Negativer Einfluss auf Motivation und Selbstwirksamkeit</a:t>
              </a:r>
            </a:p>
          </p:txBody>
        </p:sp>
      </p:grpSp>
    </p:spTree>
    <p:extLst>
      <p:ext uri="{BB962C8B-B14F-4D97-AF65-F5344CB8AC3E}">
        <p14:creationId xmlns:p14="http://schemas.microsoft.com/office/powerpoint/2010/main" val="1217662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607F68-1479-4090-B3A2-8FB57C07FB1C}"/>
              </a:ext>
            </a:extLst>
          </p:cNvPr>
          <p:cNvSpPr>
            <a:spLocks noGrp="1"/>
          </p:cNvSpPr>
          <p:nvPr>
            <p:ph type="title"/>
          </p:nvPr>
        </p:nvSpPr>
        <p:spPr>
          <a:xfrm>
            <a:off x="474133" y="274638"/>
            <a:ext cx="11260667" cy="909585"/>
          </a:xfrm>
        </p:spPr>
        <p:txBody>
          <a:bodyPr/>
          <a:lstStyle/>
          <a:p>
            <a:r>
              <a:rPr lang="de-DE"/>
              <a:t>Risiken</a:t>
            </a:r>
          </a:p>
        </p:txBody>
      </p:sp>
      <p:sp>
        <p:nvSpPr>
          <p:cNvPr id="3" name="Inhaltsplatzhalter 2">
            <a:extLst>
              <a:ext uri="{FF2B5EF4-FFF2-40B4-BE49-F238E27FC236}">
                <a16:creationId xmlns:a16="http://schemas.microsoft.com/office/drawing/2014/main" id="{A93E2C1D-6FC8-4A2B-989B-7AF82813F7D8}"/>
              </a:ext>
            </a:extLst>
          </p:cNvPr>
          <p:cNvSpPr>
            <a:spLocks noGrp="1"/>
          </p:cNvSpPr>
          <p:nvPr>
            <p:ph idx="1"/>
          </p:nvPr>
        </p:nvSpPr>
        <p:spPr>
          <a:xfrm>
            <a:off x="475200" y="1440000"/>
            <a:ext cx="10856188" cy="4916352"/>
          </a:xfrm>
        </p:spPr>
        <p:txBody>
          <a:bodyPr>
            <a:normAutofit/>
          </a:bodyPr>
          <a:lstStyle/>
          <a:p>
            <a:pPr marL="0" indent="0">
              <a:buNone/>
            </a:pPr>
            <a:r>
              <a:rPr lang="de-DE" sz="1200" b="1">
                <a:effectLst/>
                <a:highlight>
                  <a:srgbClr val="FFFF00"/>
                </a:highlight>
                <a:latin typeface="Open Sans" panose="020B0606030504020204" pitchFamily="34" charset="0"/>
                <a:ea typeface="Open Sans" panose="020B0606030504020204" pitchFamily="34" charset="0"/>
                <a:cs typeface="Open Sans" panose="020B0606030504020204" pitchFamily="34" charset="0"/>
              </a:rPr>
              <a:t>Antwort von GPT: </a:t>
            </a:r>
            <a:r>
              <a:rPr lang="de-DE" sz="1200" b="1">
                <a:effectLst/>
                <a:latin typeface="Open Sans" panose="020B0606030504020204" pitchFamily="34" charset="0"/>
                <a:ea typeface="Open Sans" panose="020B0606030504020204" pitchFamily="34" charset="0"/>
                <a:cs typeface="Open Sans" panose="020B0606030504020204" pitchFamily="34" charset="0"/>
              </a:rPr>
              <a:t>Welche Gefahren bringt </a:t>
            </a:r>
            <a:r>
              <a:rPr lang="de-DE" sz="1200" b="1" err="1">
                <a:effectLst/>
                <a:latin typeface="Open Sans" panose="020B0606030504020204" pitchFamily="34" charset="0"/>
                <a:ea typeface="Open Sans" panose="020B0606030504020204" pitchFamily="34" charset="0"/>
                <a:cs typeface="Open Sans" panose="020B0606030504020204" pitchFamily="34" charset="0"/>
              </a:rPr>
              <a:t>ChatGPT</a:t>
            </a:r>
            <a:r>
              <a:rPr lang="de-DE" sz="1200" b="1">
                <a:effectLst/>
                <a:latin typeface="Open Sans" panose="020B0606030504020204" pitchFamily="34" charset="0"/>
                <a:ea typeface="Open Sans" panose="020B0606030504020204" pitchFamily="34" charset="0"/>
                <a:cs typeface="Open Sans" panose="020B0606030504020204" pitchFamily="34" charset="0"/>
              </a:rPr>
              <a:t> für Schülerinnen und Schüler mit sich?</a:t>
            </a:r>
            <a:endParaRPr lang="de-DE" sz="1200" b="1">
              <a:latin typeface="Open Sans" panose="020B0606030504020204" pitchFamily="34" charset="0"/>
              <a:ea typeface="Open Sans" panose="020B0606030504020204" pitchFamily="34" charset="0"/>
              <a:cs typeface="Open Sans" panose="020B0606030504020204" pitchFamily="34" charset="0"/>
            </a:endParaRPr>
          </a:p>
          <a:p>
            <a:pPr>
              <a:buFont typeface="+mj-lt"/>
              <a:buAutoNum type="arabicPeriod"/>
            </a:pPr>
            <a:r>
              <a:rPr lang="de-DE" sz="1200">
                <a:effectLst/>
                <a:latin typeface="Open Sans" panose="020B0606030504020204" pitchFamily="34" charset="0"/>
                <a:ea typeface="Open Sans" panose="020B0606030504020204" pitchFamily="34" charset="0"/>
                <a:cs typeface="Open Sans" panose="020B0606030504020204" pitchFamily="34" charset="0"/>
              </a:rPr>
              <a:t>Unangemessene Inhalte: GPT kann manchmal unerwünschte oder unangemessene Inhalte generieren, die für Schülerinnen und Schüler nicht geeignet sind. Es ist wichtig, die Nutzung von GPT zu überwachen und sicherzustellen, dass die generierten Inhalte angemessen und sicher sind.</a:t>
            </a:r>
            <a:br>
              <a:rPr lang="de-DE" sz="1200">
                <a:effectLst/>
                <a:latin typeface="Open Sans" panose="020B0606030504020204" pitchFamily="34" charset="0"/>
                <a:ea typeface="Open Sans" panose="020B0606030504020204" pitchFamily="34" charset="0"/>
                <a:cs typeface="Open Sans" panose="020B0606030504020204" pitchFamily="34" charset="0"/>
              </a:rPr>
            </a:br>
            <a:endParaRPr lang="de-DE" sz="1200">
              <a:effectLst/>
              <a:latin typeface="Open Sans" panose="020B0606030504020204" pitchFamily="34" charset="0"/>
              <a:ea typeface="Open Sans" panose="020B0606030504020204" pitchFamily="34" charset="0"/>
              <a:cs typeface="Open Sans" panose="020B0606030504020204" pitchFamily="34" charset="0"/>
            </a:endParaRPr>
          </a:p>
          <a:p>
            <a:pPr>
              <a:buFont typeface="+mj-lt"/>
              <a:buAutoNum type="arabicPeriod"/>
            </a:pPr>
            <a:r>
              <a:rPr lang="de-DE" sz="1200">
                <a:effectLst/>
                <a:latin typeface="Open Sans" panose="020B0606030504020204" pitchFamily="34" charset="0"/>
                <a:ea typeface="Open Sans" panose="020B0606030504020204" pitchFamily="34" charset="0"/>
                <a:cs typeface="Open Sans" panose="020B0606030504020204" pitchFamily="34" charset="0"/>
              </a:rPr>
              <a:t>Datenschutz und Privatsphäre: Bei der Nutzung von GPT könnten persönliche Informationen der Schülerinnen und Schüler übermittelt werden, was Datenschutz- und Privatsphäre-Bedenken aufwerfen kann. Lehrkräfte und Eltern sollten darauf achten, dass keine sensiblen Daten eingegeben werden und die Nutzung im Einklang mit den geltenden Datenschutzbestimmungen steht.</a:t>
            </a:r>
            <a:br>
              <a:rPr lang="de-DE" sz="1200">
                <a:effectLst/>
                <a:latin typeface="Open Sans" panose="020B0606030504020204" pitchFamily="34" charset="0"/>
                <a:ea typeface="Open Sans" panose="020B0606030504020204" pitchFamily="34" charset="0"/>
                <a:cs typeface="Open Sans" panose="020B0606030504020204" pitchFamily="34" charset="0"/>
              </a:rPr>
            </a:br>
            <a:endParaRPr lang="de-DE" sz="1200">
              <a:effectLst/>
              <a:latin typeface="Open Sans" panose="020B0606030504020204" pitchFamily="34" charset="0"/>
              <a:ea typeface="Open Sans" panose="020B0606030504020204" pitchFamily="34" charset="0"/>
              <a:cs typeface="Open Sans" panose="020B0606030504020204" pitchFamily="34" charset="0"/>
            </a:endParaRPr>
          </a:p>
          <a:p>
            <a:pPr>
              <a:buFont typeface="+mj-lt"/>
              <a:buAutoNum type="arabicPeriod"/>
            </a:pPr>
            <a:r>
              <a:rPr lang="de-DE" sz="1200">
                <a:effectLst/>
                <a:latin typeface="Open Sans" panose="020B0606030504020204" pitchFamily="34" charset="0"/>
                <a:ea typeface="Open Sans" panose="020B0606030504020204" pitchFamily="34" charset="0"/>
                <a:cs typeface="Open Sans" panose="020B0606030504020204" pitchFamily="34" charset="0"/>
              </a:rPr>
              <a:t>Abhängigkeit von Technologie: Eine übermäßige Abhängigkeit von </a:t>
            </a:r>
            <a:r>
              <a:rPr lang="de-DE" sz="1200" err="1">
                <a:effectLst/>
                <a:latin typeface="Open Sans" panose="020B0606030504020204" pitchFamily="34" charset="0"/>
                <a:ea typeface="Open Sans" panose="020B0606030504020204" pitchFamily="34" charset="0"/>
                <a:cs typeface="Open Sans" panose="020B0606030504020204" pitchFamily="34" charset="0"/>
              </a:rPr>
              <a:t>ChatGPT</a:t>
            </a:r>
            <a:r>
              <a:rPr lang="de-DE" sz="1200">
                <a:effectLst/>
                <a:latin typeface="Open Sans" panose="020B0606030504020204" pitchFamily="34" charset="0"/>
                <a:ea typeface="Open Sans" panose="020B0606030504020204" pitchFamily="34" charset="0"/>
                <a:cs typeface="Open Sans" panose="020B0606030504020204" pitchFamily="34" charset="0"/>
              </a:rPr>
              <a:t> und anderen KI-gestützten Tools könnte die Fähigkeit der Schülerinnen und Schüler beeinträchtigen, unabhängig und kritisch zu denken. Es ist wichtig, ein Gleichgewicht zwischen der Nutzung von GPT und der Entwicklung von Eigeninitiative und Kreativität bei den Schülern zu finden.</a:t>
            </a:r>
            <a:br>
              <a:rPr lang="de-DE" sz="1200">
                <a:effectLst/>
                <a:latin typeface="Open Sans" panose="020B0606030504020204" pitchFamily="34" charset="0"/>
                <a:ea typeface="Open Sans" panose="020B0606030504020204" pitchFamily="34" charset="0"/>
                <a:cs typeface="Open Sans" panose="020B0606030504020204" pitchFamily="34" charset="0"/>
              </a:rPr>
            </a:br>
            <a:endParaRPr lang="de-DE" sz="1200">
              <a:effectLst/>
              <a:latin typeface="Open Sans" panose="020B0606030504020204" pitchFamily="34" charset="0"/>
              <a:ea typeface="Open Sans" panose="020B0606030504020204" pitchFamily="34" charset="0"/>
              <a:cs typeface="Open Sans" panose="020B0606030504020204" pitchFamily="34" charset="0"/>
            </a:endParaRPr>
          </a:p>
          <a:p>
            <a:pPr>
              <a:buFont typeface="+mj-lt"/>
              <a:buAutoNum type="arabicPeriod"/>
            </a:pPr>
            <a:r>
              <a:rPr lang="de-DE" sz="1200">
                <a:effectLst/>
                <a:latin typeface="Open Sans" panose="020B0606030504020204" pitchFamily="34" charset="0"/>
                <a:ea typeface="Open Sans" panose="020B0606030504020204" pitchFamily="34" charset="0"/>
                <a:cs typeface="Open Sans" panose="020B0606030504020204" pitchFamily="34" charset="0"/>
              </a:rPr>
              <a:t>Plagiat und akademische Ehrlichkeit: Die Verwendung von GPT kann das Risiko von Plagiaten erhöhen, wenn Schülerinnen und Schüler die generierten Texte unverändert als ihre eigenen Arbeiten einreichen. Lehrkräfte sollten klare Regeln und Richtlinien für die Nutzung von GPT im Unterricht aufstellen, um akademische Ehrlichkeit zu wahren.</a:t>
            </a:r>
            <a:br>
              <a:rPr lang="de-DE" sz="1200">
                <a:effectLst/>
                <a:latin typeface="Open Sans" panose="020B0606030504020204" pitchFamily="34" charset="0"/>
                <a:ea typeface="Open Sans" panose="020B0606030504020204" pitchFamily="34" charset="0"/>
                <a:cs typeface="Open Sans" panose="020B0606030504020204" pitchFamily="34" charset="0"/>
              </a:rPr>
            </a:br>
            <a:endParaRPr lang="de-DE" sz="1200">
              <a:effectLst/>
              <a:latin typeface="Open Sans" panose="020B0606030504020204" pitchFamily="34" charset="0"/>
              <a:ea typeface="Open Sans" panose="020B0606030504020204" pitchFamily="34" charset="0"/>
              <a:cs typeface="Open Sans" panose="020B0606030504020204" pitchFamily="34" charset="0"/>
            </a:endParaRPr>
          </a:p>
          <a:p>
            <a:pPr>
              <a:buFont typeface="+mj-lt"/>
              <a:buAutoNum type="arabicPeriod"/>
            </a:pPr>
            <a:r>
              <a:rPr lang="de-DE" sz="1200">
                <a:effectLst/>
                <a:latin typeface="Open Sans" panose="020B0606030504020204" pitchFamily="34" charset="0"/>
                <a:ea typeface="Open Sans" panose="020B0606030504020204" pitchFamily="34" charset="0"/>
                <a:cs typeface="Open Sans" panose="020B0606030504020204" pitchFamily="34" charset="0"/>
              </a:rPr>
              <a:t>Unvollständige oder fehlerhafte Informationen: Obwohl GPT in der Regel genaue und nützliche Informationen liefert, kann es auch unvollständige oder fehlerhafte Informationen generieren. Schülerinnen und Schüler sollten dazu ermutigt werden, Informationen aus verschiedenen Quellen zu prüfen und zu verifizieren.</a:t>
            </a:r>
            <a:br>
              <a:rPr lang="de-DE" sz="1200">
                <a:effectLst/>
                <a:latin typeface="Open Sans" panose="020B0606030504020204" pitchFamily="34" charset="0"/>
                <a:ea typeface="Open Sans" panose="020B0606030504020204" pitchFamily="34" charset="0"/>
                <a:cs typeface="Open Sans" panose="020B0606030504020204" pitchFamily="34" charset="0"/>
              </a:rPr>
            </a:br>
            <a:endParaRPr lang="de-DE" sz="1200">
              <a:effectLst/>
              <a:latin typeface="Open Sans" panose="020B0606030504020204" pitchFamily="34" charset="0"/>
              <a:ea typeface="Open Sans" panose="020B0606030504020204" pitchFamily="34" charset="0"/>
              <a:cs typeface="Open Sans" panose="020B0606030504020204" pitchFamily="34" charset="0"/>
            </a:endParaRPr>
          </a:p>
          <a:p>
            <a:pPr>
              <a:buFont typeface="+mj-lt"/>
              <a:buAutoNum type="arabicPeriod"/>
            </a:pPr>
            <a:r>
              <a:rPr lang="de-DE" sz="1200">
                <a:effectLst/>
                <a:latin typeface="Open Sans" panose="020B0606030504020204" pitchFamily="34" charset="0"/>
                <a:ea typeface="Open Sans" panose="020B0606030504020204" pitchFamily="34" charset="0"/>
                <a:cs typeface="Open Sans" panose="020B0606030504020204" pitchFamily="34" charset="0"/>
              </a:rPr>
              <a:t>Verzerrungen und Stereotypen: GPT kann, basierend auf den Daten, mit denen es trainiert wurde, unbeabsichtigt Verzerrungen oder Stereotypen verstärken. Es ist wichtig, Schülerinnen und Schüler über diese möglichen Verzerrungen aufzuklären und ihnen beizubringen, kritisch über die generierten Inhalte nachzudenken.</a:t>
            </a:r>
          </a:p>
        </p:txBody>
      </p:sp>
      <p:sp>
        <p:nvSpPr>
          <p:cNvPr id="4" name="Fußzeilenplatzhalter 3">
            <a:extLst>
              <a:ext uri="{FF2B5EF4-FFF2-40B4-BE49-F238E27FC236}">
                <a16:creationId xmlns:a16="http://schemas.microsoft.com/office/drawing/2014/main" id="{7853137D-2AF7-429C-89A4-0BD0AC9929F5}"/>
              </a:ext>
            </a:extLst>
          </p:cNvPr>
          <p:cNvSpPr>
            <a:spLocks noGrp="1"/>
          </p:cNvSpPr>
          <p:nvPr>
            <p:ph type="ftr" sz="quarter" idx="11"/>
          </p:nvPr>
        </p:nvSpPr>
        <p:spPr/>
        <p:txBody>
          <a:bodyPr/>
          <a:lstStyle/>
          <a:p>
            <a:endParaRPr lang="de-DE" dirty="0"/>
          </a:p>
        </p:txBody>
      </p:sp>
      <p:sp>
        <p:nvSpPr>
          <p:cNvPr id="5" name="Titel 1">
            <a:extLst>
              <a:ext uri="{FF2B5EF4-FFF2-40B4-BE49-F238E27FC236}">
                <a16:creationId xmlns:a16="http://schemas.microsoft.com/office/drawing/2014/main" id="{62CA3937-885C-C546-168D-5E526FB8D0FD}"/>
              </a:ext>
            </a:extLst>
          </p:cNvPr>
          <p:cNvSpPr txBox="1">
            <a:spLocks/>
          </p:cNvSpPr>
          <p:nvPr/>
        </p:nvSpPr>
        <p:spPr>
          <a:xfrm>
            <a:off x="474133" y="838591"/>
            <a:ext cx="11260667" cy="528249"/>
          </a:xfrm>
          <a:prstGeom prst="rect">
            <a:avLst/>
          </a:prstGeom>
        </p:spPr>
        <p:txBody>
          <a:bodyPr vert="horz" lIns="0" tIns="0" rIns="0" bIns="0" rtlCol="0" anchor="t">
            <a:noAutofit/>
          </a:bodyPr>
          <a:lstStyle>
            <a:lvl1pPr algn="l" defTabSz="457200" rtl="0" eaLnBrk="1" latinLnBrk="0" hangingPunct="1">
              <a:spcBef>
                <a:spcPct val="0"/>
              </a:spcBef>
              <a:buNone/>
              <a:defRPr sz="3200" b="1" i="0" kern="1200" cap="all" baseline="0">
                <a:solidFill>
                  <a:schemeClr val="bg2"/>
                </a:solidFill>
                <a:latin typeface="+mj-lt"/>
                <a:ea typeface="+mj-ea"/>
                <a:cs typeface="Open Sans"/>
              </a:defRPr>
            </a:lvl1pPr>
          </a:lstStyle>
          <a:p>
            <a:r>
              <a:rPr lang="de-DE" sz="2000" spc="150">
                <a:latin typeface="Open Sans SemiBold" panose="020B0606030504020204" pitchFamily="34" charset="0"/>
                <a:ea typeface="Open Sans SemiBold" panose="020B0606030504020204" pitchFamily="34" charset="0"/>
                <a:cs typeface="Open Sans SemiBold" panose="020B0606030504020204" pitchFamily="34" charset="0"/>
              </a:rPr>
              <a:t>künstliche Intelligenz beim kreativen schreiben</a:t>
            </a:r>
          </a:p>
        </p:txBody>
      </p:sp>
    </p:spTree>
    <p:extLst>
      <p:ext uri="{BB962C8B-B14F-4D97-AF65-F5344CB8AC3E}">
        <p14:creationId xmlns:p14="http://schemas.microsoft.com/office/powerpoint/2010/main" val="6380384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607F68-1479-4090-B3A2-8FB57C07FB1C}"/>
              </a:ext>
            </a:extLst>
          </p:cNvPr>
          <p:cNvSpPr>
            <a:spLocks noGrp="1"/>
          </p:cNvSpPr>
          <p:nvPr>
            <p:ph type="title"/>
          </p:nvPr>
        </p:nvSpPr>
        <p:spPr>
          <a:xfrm>
            <a:off x="474133" y="274638"/>
            <a:ext cx="11260667" cy="909585"/>
          </a:xfrm>
        </p:spPr>
        <p:txBody>
          <a:bodyPr/>
          <a:lstStyle/>
          <a:p>
            <a:r>
              <a:rPr lang="de-DE"/>
              <a:t>Risiken</a:t>
            </a:r>
          </a:p>
        </p:txBody>
      </p:sp>
      <p:sp>
        <p:nvSpPr>
          <p:cNvPr id="3" name="Inhaltsplatzhalter 2">
            <a:extLst>
              <a:ext uri="{FF2B5EF4-FFF2-40B4-BE49-F238E27FC236}">
                <a16:creationId xmlns:a16="http://schemas.microsoft.com/office/drawing/2014/main" id="{A93E2C1D-6FC8-4A2B-989B-7AF82813F7D8}"/>
              </a:ext>
            </a:extLst>
          </p:cNvPr>
          <p:cNvSpPr>
            <a:spLocks noGrp="1"/>
          </p:cNvSpPr>
          <p:nvPr>
            <p:ph idx="1"/>
          </p:nvPr>
        </p:nvSpPr>
        <p:spPr>
          <a:xfrm>
            <a:off x="475200" y="1440000"/>
            <a:ext cx="8668799" cy="5281476"/>
          </a:xfrm>
        </p:spPr>
        <p:txBody>
          <a:bodyPr>
            <a:normAutofit/>
          </a:bodyPr>
          <a:lstStyle/>
          <a:p>
            <a:pPr marL="0" indent="0">
              <a:lnSpc>
                <a:spcPct val="110000"/>
              </a:lnSpc>
              <a:spcBef>
                <a:spcPts val="0"/>
              </a:spcBef>
              <a:spcAft>
                <a:spcPts val="600"/>
              </a:spcAft>
              <a:buNone/>
            </a:pPr>
            <a:r>
              <a:rPr lang="de-DE" sz="2000" b="1" dirty="0">
                <a:latin typeface="Open Sans SemiBold" panose="020B0606030504020204" pitchFamily="34" charset="0"/>
                <a:ea typeface="Open Sans SemiBold" panose="020B0606030504020204" pitchFamily="34" charset="0"/>
                <a:cs typeface="Open Sans SemiBold" panose="020B0606030504020204" pitchFamily="34" charset="0"/>
              </a:rPr>
              <a:t>Persönliche Risiken</a:t>
            </a:r>
          </a:p>
          <a:p>
            <a:pPr>
              <a:lnSpc>
                <a:spcPct val="110000"/>
              </a:lnSpc>
              <a:spcBef>
                <a:spcPts val="0"/>
              </a:spcBef>
              <a:spcAft>
                <a:spcPts val="600"/>
              </a:spcAft>
            </a:pPr>
            <a:r>
              <a:rPr lang="de-DE" sz="2000" dirty="0"/>
              <a:t>Eingeschränkter Lernfortschritt / Kreativität</a:t>
            </a:r>
          </a:p>
          <a:p>
            <a:pPr>
              <a:lnSpc>
                <a:spcPct val="110000"/>
              </a:lnSpc>
              <a:spcBef>
                <a:spcPts val="0"/>
              </a:spcBef>
              <a:spcAft>
                <a:spcPts val="600"/>
              </a:spcAft>
            </a:pPr>
            <a:r>
              <a:rPr lang="de-DE" sz="2000" dirty="0"/>
              <a:t>Falschinformation</a:t>
            </a:r>
          </a:p>
          <a:p>
            <a:pPr>
              <a:lnSpc>
                <a:spcPct val="110000"/>
              </a:lnSpc>
              <a:spcBef>
                <a:spcPts val="0"/>
              </a:spcBef>
              <a:spcAft>
                <a:spcPts val="600"/>
              </a:spcAft>
            </a:pPr>
            <a:r>
              <a:rPr lang="de-DE" sz="2000" dirty="0"/>
              <a:t>Negativer Effekt auf Selbstwirksamkeit / Motivation</a:t>
            </a:r>
          </a:p>
          <a:p>
            <a:pPr>
              <a:lnSpc>
                <a:spcPct val="110000"/>
              </a:lnSpc>
              <a:spcBef>
                <a:spcPts val="0"/>
              </a:spcBef>
              <a:spcAft>
                <a:spcPts val="600"/>
              </a:spcAft>
            </a:pPr>
            <a:r>
              <a:rPr lang="de-DE" sz="2000" dirty="0"/>
              <a:t>Vorurteilsbasierte / Genderfeindliche / Rassistische Inhalte</a:t>
            </a:r>
          </a:p>
          <a:p>
            <a:pPr>
              <a:lnSpc>
                <a:spcPct val="110000"/>
              </a:lnSpc>
              <a:spcBef>
                <a:spcPts val="0"/>
              </a:spcBef>
              <a:spcAft>
                <a:spcPts val="600"/>
              </a:spcAft>
            </a:pPr>
            <a:r>
              <a:rPr lang="de-DE" sz="2000" dirty="0"/>
              <a:t>Datenschutz</a:t>
            </a:r>
          </a:p>
          <a:p>
            <a:pPr>
              <a:lnSpc>
                <a:spcPct val="110000"/>
              </a:lnSpc>
              <a:spcBef>
                <a:spcPts val="0"/>
              </a:spcBef>
              <a:spcAft>
                <a:spcPts val="600"/>
              </a:spcAft>
            </a:pPr>
            <a:endParaRPr lang="de-DE" sz="2000" dirty="0"/>
          </a:p>
          <a:p>
            <a:pPr marL="0" indent="0">
              <a:lnSpc>
                <a:spcPct val="110000"/>
              </a:lnSpc>
              <a:spcBef>
                <a:spcPts val="0"/>
              </a:spcBef>
              <a:spcAft>
                <a:spcPts val="600"/>
              </a:spcAft>
              <a:buNone/>
            </a:pPr>
            <a:r>
              <a:rPr lang="de-DE" sz="2000" b="1" dirty="0">
                <a:latin typeface="Open Sans SemiBold" panose="020B0606030504020204" pitchFamily="34" charset="0"/>
                <a:ea typeface="Open Sans SemiBold" panose="020B0606030504020204" pitchFamily="34" charset="0"/>
                <a:cs typeface="Open Sans SemiBold" panose="020B0606030504020204" pitchFamily="34" charset="0"/>
              </a:rPr>
              <a:t>Risiken für Institutionen</a:t>
            </a:r>
          </a:p>
          <a:p>
            <a:pPr>
              <a:lnSpc>
                <a:spcPct val="110000"/>
              </a:lnSpc>
              <a:spcBef>
                <a:spcPts val="0"/>
              </a:spcBef>
              <a:spcAft>
                <a:spcPts val="600"/>
              </a:spcAft>
            </a:pPr>
            <a:r>
              <a:rPr lang="de-DE" sz="2000" dirty="0"/>
              <a:t>Beurteilung/Bewertung der Leistung</a:t>
            </a:r>
          </a:p>
          <a:p>
            <a:pPr>
              <a:lnSpc>
                <a:spcPct val="110000"/>
              </a:lnSpc>
              <a:spcBef>
                <a:spcPts val="0"/>
              </a:spcBef>
              <a:spcAft>
                <a:spcPts val="600"/>
              </a:spcAft>
            </a:pPr>
            <a:r>
              <a:rPr lang="de-DE" sz="2000" dirty="0"/>
              <a:t>Betrug</a:t>
            </a:r>
          </a:p>
          <a:p>
            <a:pPr>
              <a:lnSpc>
                <a:spcPct val="110000"/>
              </a:lnSpc>
              <a:spcBef>
                <a:spcPts val="0"/>
              </a:spcBef>
              <a:spcAft>
                <a:spcPts val="600"/>
              </a:spcAft>
            </a:pPr>
            <a:r>
              <a:rPr lang="de-DE" sz="2000" dirty="0"/>
              <a:t>Plagiate</a:t>
            </a:r>
          </a:p>
          <a:p>
            <a:pPr marL="0" indent="0">
              <a:lnSpc>
                <a:spcPct val="110000"/>
              </a:lnSpc>
              <a:spcBef>
                <a:spcPts val="0"/>
              </a:spcBef>
              <a:spcAft>
                <a:spcPts val="600"/>
              </a:spcAft>
              <a:buNone/>
            </a:pPr>
            <a:endParaRPr lang="de-DE" sz="2000" dirty="0"/>
          </a:p>
        </p:txBody>
      </p:sp>
      <p:sp>
        <p:nvSpPr>
          <p:cNvPr id="4" name="Fußzeilenplatzhalter 3">
            <a:extLst>
              <a:ext uri="{FF2B5EF4-FFF2-40B4-BE49-F238E27FC236}">
                <a16:creationId xmlns:a16="http://schemas.microsoft.com/office/drawing/2014/main" id="{7853137D-2AF7-429C-89A4-0BD0AC9929F5}"/>
              </a:ext>
            </a:extLst>
          </p:cNvPr>
          <p:cNvSpPr>
            <a:spLocks noGrp="1"/>
          </p:cNvSpPr>
          <p:nvPr>
            <p:ph type="ftr" sz="quarter" idx="11"/>
          </p:nvPr>
        </p:nvSpPr>
        <p:spPr/>
        <p:txBody>
          <a:bodyPr/>
          <a:lstStyle/>
          <a:p>
            <a:endParaRPr lang="de-DE" dirty="0"/>
          </a:p>
        </p:txBody>
      </p:sp>
      <p:sp>
        <p:nvSpPr>
          <p:cNvPr id="5" name="Titel 1">
            <a:extLst>
              <a:ext uri="{FF2B5EF4-FFF2-40B4-BE49-F238E27FC236}">
                <a16:creationId xmlns:a16="http://schemas.microsoft.com/office/drawing/2014/main" id="{62CA3937-885C-C546-168D-5E526FB8D0FD}"/>
              </a:ext>
            </a:extLst>
          </p:cNvPr>
          <p:cNvSpPr txBox="1">
            <a:spLocks/>
          </p:cNvSpPr>
          <p:nvPr/>
        </p:nvSpPr>
        <p:spPr>
          <a:xfrm>
            <a:off x="474133" y="838591"/>
            <a:ext cx="11260667" cy="528249"/>
          </a:xfrm>
          <a:prstGeom prst="rect">
            <a:avLst/>
          </a:prstGeom>
        </p:spPr>
        <p:txBody>
          <a:bodyPr vert="horz" lIns="0" tIns="0" rIns="0" bIns="0" rtlCol="0" anchor="t">
            <a:noAutofit/>
          </a:bodyPr>
          <a:lstStyle>
            <a:lvl1pPr algn="l" defTabSz="457200" rtl="0" eaLnBrk="1" latinLnBrk="0" hangingPunct="1">
              <a:spcBef>
                <a:spcPct val="0"/>
              </a:spcBef>
              <a:buNone/>
              <a:defRPr sz="3200" b="1" i="0" kern="1200" cap="all" baseline="0">
                <a:solidFill>
                  <a:schemeClr val="bg2"/>
                </a:solidFill>
                <a:latin typeface="+mj-lt"/>
                <a:ea typeface="+mj-ea"/>
                <a:cs typeface="Open Sans"/>
              </a:defRPr>
            </a:lvl1pPr>
          </a:lstStyle>
          <a:p>
            <a:r>
              <a:rPr lang="de-DE" sz="2000" spc="150">
                <a:latin typeface="Open Sans SemiBold" panose="020B0606030504020204" pitchFamily="34" charset="0"/>
                <a:ea typeface="Open Sans SemiBold" panose="020B0606030504020204" pitchFamily="34" charset="0"/>
                <a:cs typeface="Open Sans SemiBold" panose="020B0606030504020204" pitchFamily="34" charset="0"/>
              </a:rPr>
              <a:t>künstliche Intelligenz beim kreativen schreiben</a:t>
            </a:r>
          </a:p>
        </p:txBody>
      </p:sp>
      <p:pic>
        <p:nvPicPr>
          <p:cNvPr id="6" name="Grafik 5">
            <a:extLst>
              <a:ext uri="{FF2B5EF4-FFF2-40B4-BE49-F238E27FC236}">
                <a16:creationId xmlns:a16="http://schemas.microsoft.com/office/drawing/2014/main" id="{A2998061-BCF9-8BD4-9A2D-986192A32A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317567" y="274637"/>
            <a:ext cx="2417233" cy="2417233"/>
          </a:xfrm>
          <a:prstGeom prst="rect">
            <a:avLst/>
          </a:prstGeom>
        </p:spPr>
      </p:pic>
    </p:spTree>
    <p:extLst>
      <p:ext uri="{BB962C8B-B14F-4D97-AF65-F5344CB8AC3E}">
        <p14:creationId xmlns:p14="http://schemas.microsoft.com/office/powerpoint/2010/main" val="3345626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607F68-1479-4090-B3A2-8FB57C07FB1C}"/>
              </a:ext>
            </a:extLst>
          </p:cNvPr>
          <p:cNvSpPr>
            <a:spLocks noGrp="1"/>
          </p:cNvSpPr>
          <p:nvPr>
            <p:ph type="title"/>
          </p:nvPr>
        </p:nvSpPr>
        <p:spPr>
          <a:xfrm>
            <a:off x="474133" y="274638"/>
            <a:ext cx="11260667" cy="909585"/>
          </a:xfrm>
        </p:spPr>
        <p:txBody>
          <a:bodyPr/>
          <a:lstStyle/>
          <a:p>
            <a:r>
              <a:rPr lang="de-DE"/>
              <a:t>Risiken</a:t>
            </a:r>
          </a:p>
        </p:txBody>
      </p:sp>
      <p:sp>
        <p:nvSpPr>
          <p:cNvPr id="3" name="Inhaltsplatzhalter 2">
            <a:extLst>
              <a:ext uri="{FF2B5EF4-FFF2-40B4-BE49-F238E27FC236}">
                <a16:creationId xmlns:a16="http://schemas.microsoft.com/office/drawing/2014/main" id="{A93E2C1D-6FC8-4A2B-989B-7AF82813F7D8}"/>
              </a:ext>
            </a:extLst>
          </p:cNvPr>
          <p:cNvSpPr>
            <a:spLocks noGrp="1"/>
          </p:cNvSpPr>
          <p:nvPr>
            <p:ph idx="1"/>
          </p:nvPr>
        </p:nvSpPr>
        <p:spPr>
          <a:xfrm>
            <a:off x="475200" y="1440000"/>
            <a:ext cx="9617067" cy="4538122"/>
          </a:xfrm>
        </p:spPr>
        <p:txBody>
          <a:bodyPr>
            <a:normAutofit/>
          </a:bodyPr>
          <a:lstStyle/>
          <a:p>
            <a:r>
              <a:rPr lang="de-DE" sz="1600" dirty="0">
                <a:latin typeface="Open Sans" panose="020B0606030504020204" pitchFamily="34" charset="0"/>
                <a:ea typeface="Open Sans" panose="020B0606030504020204" pitchFamily="34" charset="0"/>
                <a:cs typeface="Open Sans" panose="020B0606030504020204" pitchFamily="34" charset="0"/>
              </a:rPr>
              <a:t>Schriftliche Hausarbeiten wie z.B. Essays kaum noch bewertbar da nicht anfällig für Plagiats-Scanner + erhöht durch die Schwierigkeit, KI-basierten Text von Menschen geschriebenem Text zu unterscheiden</a:t>
            </a:r>
          </a:p>
          <a:p>
            <a:endParaRPr lang="de-DE" sz="1600" dirty="0">
              <a:latin typeface="Open Sans" panose="020B0606030504020204" pitchFamily="34" charset="0"/>
              <a:ea typeface="Open Sans" panose="020B0606030504020204" pitchFamily="34" charset="0"/>
              <a:cs typeface="Open Sans" panose="020B0606030504020204" pitchFamily="34" charset="0"/>
            </a:endParaRPr>
          </a:p>
          <a:p>
            <a:r>
              <a:rPr lang="de-DE" sz="1600" dirty="0" err="1">
                <a:latin typeface="Open Sans" panose="020B0606030504020204" pitchFamily="34" charset="0"/>
                <a:ea typeface="Open Sans" panose="020B0606030504020204" pitchFamily="34" charset="0"/>
                <a:cs typeface="Open Sans" panose="020B0606030504020204" pitchFamily="34" charset="0"/>
              </a:rPr>
              <a:t>ChatGPT</a:t>
            </a:r>
            <a:r>
              <a:rPr lang="de-DE" sz="1600" dirty="0">
                <a:latin typeface="Open Sans" panose="020B0606030504020204" pitchFamily="34" charset="0"/>
                <a:ea typeface="Open Sans" panose="020B0606030504020204" pitchFamily="34" charset="0"/>
                <a:cs typeface="Open Sans" panose="020B0606030504020204" pitchFamily="34" charset="0"/>
              </a:rPr>
              <a:t> ist nicht in der Lage, die Informationen zu verstehen sowie deren Relevanz zu bewerten</a:t>
            </a:r>
          </a:p>
          <a:p>
            <a:endParaRPr lang="de-DE" sz="1600" dirty="0">
              <a:latin typeface="Open Sans" panose="020B0606030504020204" pitchFamily="34" charset="0"/>
              <a:ea typeface="Open Sans" panose="020B0606030504020204" pitchFamily="34" charset="0"/>
              <a:cs typeface="Open Sans" panose="020B0606030504020204" pitchFamily="34" charset="0"/>
            </a:endParaRPr>
          </a:p>
          <a:p>
            <a:r>
              <a:rPr lang="de-DE" sz="1600" dirty="0">
                <a:latin typeface="Open Sans" panose="020B0606030504020204" pitchFamily="34" charset="0"/>
                <a:ea typeface="Open Sans" panose="020B0606030504020204" pitchFamily="34" charset="0"/>
                <a:cs typeface="Open Sans" panose="020B0606030504020204" pitchFamily="34" charset="0"/>
              </a:rPr>
              <a:t>Unternehmen wie Microsoft planen, die </a:t>
            </a:r>
            <a:r>
              <a:rPr lang="de-DE" sz="1600" dirty="0" err="1">
                <a:latin typeface="Open Sans" panose="020B0606030504020204" pitchFamily="34" charset="0"/>
                <a:ea typeface="Open Sans" panose="020B0606030504020204" pitchFamily="34" charset="0"/>
                <a:cs typeface="Open Sans" panose="020B0606030504020204" pitchFamily="34" charset="0"/>
              </a:rPr>
              <a:t>ChatGPT</a:t>
            </a:r>
            <a:r>
              <a:rPr lang="de-DE" sz="1600" dirty="0">
                <a:latin typeface="Open Sans" panose="020B0606030504020204" pitchFamily="34" charset="0"/>
                <a:ea typeface="Open Sans" panose="020B0606030504020204" pitchFamily="34" charset="0"/>
                <a:cs typeface="Open Sans" panose="020B0606030504020204" pitchFamily="34" charset="0"/>
              </a:rPr>
              <a:t>-Technologie in die Microsoft-Produktreihe zu integrieren (Metz &amp; Weise, 2023)</a:t>
            </a:r>
          </a:p>
          <a:p>
            <a:pPr marL="457200" lvl="1" indent="0">
              <a:buNone/>
            </a:pPr>
            <a:r>
              <a:rPr lang="de-DE" sz="1600" dirty="0">
                <a:latin typeface="Open Sans" panose="020B0606030504020204" pitchFamily="34" charset="0"/>
                <a:ea typeface="Open Sans" panose="020B0606030504020204" pitchFamily="34" charset="0"/>
                <a:cs typeface="Open Sans" panose="020B0606030504020204" pitchFamily="34" charset="0"/>
              </a:rPr>
              <a:t>-&gt; Dann kaum noch zu verhindern, dass </a:t>
            </a:r>
            <a:r>
              <a:rPr lang="de-DE" sz="1600" dirty="0" err="1">
                <a:latin typeface="Open Sans" panose="020B0606030504020204" pitchFamily="34" charset="0"/>
                <a:ea typeface="Open Sans" panose="020B0606030504020204" pitchFamily="34" charset="0"/>
                <a:cs typeface="Open Sans" panose="020B0606030504020204" pitchFamily="34" charset="0"/>
              </a:rPr>
              <a:t>ChatGPT</a:t>
            </a:r>
            <a:r>
              <a:rPr lang="de-DE" sz="1600" dirty="0">
                <a:latin typeface="Open Sans" panose="020B0606030504020204" pitchFamily="34" charset="0"/>
                <a:ea typeface="Open Sans" panose="020B0606030504020204" pitchFamily="34" charset="0"/>
                <a:cs typeface="Open Sans" panose="020B0606030504020204" pitchFamily="34" charset="0"/>
              </a:rPr>
              <a:t> verwendet wird</a:t>
            </a:r>
          </a:p>
          <a:p>
            <a:endParaRPr lang="de-DE" sz="1600" dirty="0">
              <a:latin typeface="Open Sans" panose="020B0606030504020204" pitchFamily="34" charset="0"/>
              <a:ea typeface="Open Sans" panose="020B0606030504020204" pitchFamily="34" charset="0"/>
              <a:cs typeface="Open Sans" panose="020B0606030504020204" pitchFamily="34" charset="0"/>
            </a:endParaRPr>
          </a:p>
          <a:p>
            <a:pPr>
              <a:buFont typeface="Wingdings" pitchFamily="2" charset="2"/>
              <a:buChar char="Ø"/>
            </a:pPr>
            <a:r>
              <a:rPr lang="de-DE" sz="1600" b="1" dirty="0">
                <a:latin typeface="Open Sans SemiBold" panose="020B0606030504020204" pitchFamily="34" charset="0"/>
                <a:ea typeface="Open Sans SemiBold" panose="020B0606030504020204" pitchFamily="34" charset="0"/>
                <a:cs typeface="Open Sans SemiBold" panose="020B0606030504020204" pitchFamily="34" charset="0"/>
              </a:rPr>
              <a:t>Wichtig, dass Bildungseinrichtungen so bald wie möglich ihre Richtlinien anpassen und ihre Schüler bei der angemessenen Nutzung der Anwendung anleiten </a:t>
            </a:r>
            <a:r>
              <a:rPr lang="de-DE" sz="1600" dirty="0">
                <a:latin typeface="Open Sans" panose="020B0606030504020204" pitchFamily="34" charset="0"/>
                <a:ea typeface="Open Sans" panose="020B0606030504020204" pitchFamily="34" charset="0"/>
                <a:cs typeface="Open Sans" panose="020B0606030504020204" pitchFamily="34" charset="0"/>
              </a:rPr>
              <a:t>/ Brown et al. (2020, p. 9)</a:t>
            </a:r>
            <a:br>
              <a:rPr lang="de-DE" sz="1600" dirty="0">
                <a:latin typeface="Open Sans" panose="020B0606030504020204" pitchFamily="34" charset="0"/>
                <a:ea typeface="Open Sans" panose="020B0606030504020204" pitchFamily="34" charset="0"/>
                <a:cs typeface="Open Sans" panose="020B0606030504020204" pitchFamily="34" charset="0"/>
              </a:rPr>
            </a:br>
            <a:endParaRPr lang="de-DE" sz="1600" dirty="0">
              <a:latin typeface="Open Sans" panose="020B0606030504020204" pitchFamily="34" charset="0"/>
              <a:ea typeface="Open Sans" panose="020B0606030504020204" pitchFamily="34" charset="0"/>
              <a:cs typeface="Open Sans" panose="020B0606030504020204" pitchFamily="34" charset="0"/>
            </a:endParaRPr>
          </a:p>
          <a:p>
            <a:pPr>
              <a:buFont typeface="Wingdings" pitchFamily="2" charset="2"/>
              <a:buChar char="Ø"/>
            </a:pPr>
            <a:r>
              <a:rPr lang="de-DE" sz="1600" b="1" dirty="0">
                <a:latin typeface="Open Sans SemiBold" panose="020B0606030504020204" pitchFamily="34" charset="0"/>
                <a:ea typeface="Open Sans SemiBold" panose="020B0606030504020204" pitchFamily="34" charset="0"/>
                <a:cs typeface="Open Sans SemiBold" panose="020B0606030504020204" pitchFamily="34" charset="0"/>
              </a:rPr>
              <a:t>KI-Tools so gestalten und nutzen, dass sie das Lernen </a:t>
            </a:r>
            <a:r>
              <a:rPr lang="de-DE" sz="1600" b="1" u="sng" dirty="0">
                <a:latin typeface="Open Sans SemiBold" panose="020B0606030504020204" pitchFamily="34" charset="0"/>
                <a:ea typeface="Open Sans SemiBold" panose="020B0606030504020204" pitchFamily="34" charset="0"/>
                <a:cs typeface="Open Sans SemiBold" panose="020B0606030504020204" pitchFamily="34" charset="0"/>
              </a:rPr>
              <a:t>unterstützen</a:t>
            </a:r>
            <a:r>
              <a:rPr lang="de-DE" sz="1600" b="1" dirty="0">
                <a:latin typeface="Open Sans SemiBold" panose="020B0606030504020204" pitchFamily="34" charset="0"/>
                <a:ea typeface="Open Sans SemiBold" panose="020B0606030504020204" pitchFamily="34" charset="0"/>
                <a:cs typeface="Open Sans SemiBold" panose="020B0606030504020204" pitchFamily="34" charset="0"/>
              </a:rPr>
              <a:t>, anstatt die Schüler davon abzuhalten, sie zu nutzen </a:t>
            </a:r>
            <a:r>
              <a:rPr lang="de-DE" sz="1600" dirty="0">
                <a:latin typeface="Open Sans" panose="020B0606030504020204" pitchFamily="34" charset="0"/>
                <a:ea typeface="Open Sans" panose="020B0606030504020204" pitchFamily="34" charset="0"/>
                <a:cs typeface="Open Sans" panose="020B0606030504020204" pitchFamily="34" charset="0"/>
              </a:rPr>
              <a:t>/ </a:t>
            </a:r>
            <a:r>
              <a:rPr lang="de-DE" sz="1600" dirty="0" err="1">
                <a:latin typeface="Open Sans" panose="020B0606030504020204" pitchFamily="34" charset="0"/>
                <a:ea typeface="Open Sans" panose="020B0606030504020204" pitchFamily="34" charset="0"/>
                <a:cs typeface="Open Sans" panose="020B0606030504020204" pitchFamily="34" charset="0"/>
              </a:rPr>
              <a:t>Sharples</a:t>
            </a:r>
            <a:r>
              <a:rPr lang="de-DE" sz="1600" dirty="0">
                <a:latin typeface="Open Sans" panose="020B0606030504020204" pitchFamily="34" charset="0"/>
                <a:ea typeface="Open Sans" panose="020B0606030504020204" pitchFamily="34" charset="0"/>
                <a:cs typeface="Open Sans" panose="020B0606030504020204" pitchFamily="34" charset="0"/>
              </a:rPr>
              <a:t> (2022)</a:t>
            </a:r>
          </a:p>
          <a:p>
            <a:pPr>
              <a:buFont typeface="Wingdings" pitchFamily="2" charset="2"/>
              <a:buChar char="Ø"/>
            </a:pPr>
            <a:endParaRPr lang="de-DE" sz="1600" b="1" dirty="0">
              <a:latin typeface="Open Sans SemiBold" panose="020B0606030504020204" pitchFamily="34" charset="0"/>
              <a:ea typeface="Open Sans SemiBold" panose="020B0606030504020204" pitchFamily="34" charset="0"/>
              <a:cs typeface="Open Sans SemiBold" panose="020B0606030504020204" pitchFamily="34" charset="0"/>
            </a:endParaRPr>
          </a:p>
          <a:p>
            <a:pPr>
              <a:buFont typeface="Wingdings" pitchFamily="2" charset="2"/>
              <a:buChar char="Ø"/>
            </a:pPr>
            <a:endParaRPr lang="de-DE" sz="1600" b="1" dirty="0">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lvl="1" indent="0">
              <a:buNone/>
            </a:pPr>
            <a:endParaRPr lang="de-DE" sz="1600" dirty="0">
              <a:latin typeface="Open Sans" panose="020B0606030504020204" pitchFamily="34" charset="0"/>
              <a:ea typeface="Open Sans" panose="020B0606030504020204" pitchFamily="34" charset="0"/>
              <a:cs typeface="Open Sans" panose="020B0606030504020204" pitchFamily="34" charset="0"/>
            </a:endParaRPr>
          </a:p>
          <a:p>
            <a:pPr lvl="1"/>
            <a:endParaRPr lang="de-DE" sz="1600" dirty="0">
              <a:latin typeface="Open Sans" panose="020B0606030504020204" pitchFamily="34" charset="0"/>
              <a:ea typeface="Open Sans" panose="020B0606030504020204" pitchFamily="34" charset="0"/>
              <a:cs typeface="Open Sans" panose="020B0606030504020204" pitchFamily="34" charset="0"/>
            </a:endParaRPr>
          </a:p>
          <a:p>
            <a:pPr lvl="1"/>
            <a:endParaRPr lang="de-DE"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Fußzeilenplatzhalter 3">
            <a:extLst>
              <a:ext uri="{FF2B5EF4-FFF2-40B4-BE49-F238E27FC236}">
                <a16:creationId xmlns:a16="http://schemas.microsoft.com/office/drawing/2014/main" id="{7853137D-2AF7-429C-89A4-0BD0AC9929F5}"/>
              </a:ext>
            </a:extLst>
          </p:cNvPr>
          <p:cNvSpPr>
            <a:spLocks noGrp="1"/>
          </p:cNvSpPr>
          <p:nvPr>
            <p:ph type="ftr" sz="quarter" idx="11"/>
          </p:nvPr>
        </p:nvSpPr>
        <p:spPr/>
        <p:txBody>
          <a:bodyPr/>
          <a:lstStyle/>
          <a:p>
            <a:r>
              <a:rPr lang="de-DE" b="0" dirty="0"/>
              <a:t>Rudolph et al. (2023) </a:t>
            </a:r>
          </a:p>
        </p:txBody>
      </p:sp>
      <p:sp>
        <p:nvSpPr>
          <p:cNvPr id="5" name="Titel 1">
            <a:extLst>
              <a:ext uri="{FF2B5EF4-FFF2-40B4-BE49-F238E27FC236}">
                <a16:creationId xmlns:a16="http://schemas.microsoft.com/office/drawing/2014/main" id="{62CA3937-885C-C546-168D-5E526FB8D0FD}"/>
              </a:ext>
            </a:extLst>
          </p:cNvPr>
          <p:cNvSpPr txBox="1">
            <a:spLocks/>
          </p:cNvSpPr>
          <p:nvPr/>
        </p:nvSpPr>
        <p:spPr>
          <a:xfrm>
            <a:off x="474133" y="838591"/>
            <a:ext cx="11260667" cy="528249"/>
          </a:xfrm>
          <a:prstGeom prst="rect">
            <a:avLst/>
          </a:prstGeom>
        </p:spPr>
        <p:txBody>
          <a:bodyPr vert="horz" lIns="0" tIns="0" rIns="0" bIns="0" rtlCol="0" anchor="t">
            <a:noAutofit/>
          </a:bodyPr>
          <a:lstStyle>
            <a:lvl1pPr algn="l" defTabSz="457200" rtl="0" eaLnBrk="1" latinLnBrk="0" hangingPunct="1">
              <a:spcBef>
                <a:spcPct val="0"/>
              </a:spcBef>
              <a:buNone/>
              <a:defRPr sz="3200" b="1" i="0" kern="1200" cap="all" baseline="0">
                <a:solidFill>
                  <a:schemeClr val="bg2"/>
                </a:solidFill>
                <a:latin typeface="+mj-lt"/>
                <a:ea typeface="+mj-ea"/>
                <a:cs typeface="Open Sans"/>
              </a:defRPr>
            </a:lvl1pPr>
          </a:lstStyle>
          <a:p>
            <a:r>
              <a:rPr lang="de-DE" sz="2000" spc="150">
                <a:latin typeface="Open Sans SemiBold" panose="020B0606030504020204" pitchFamily="34" charset="0"/>
                <a:ea typeface="Open Sans SemiBold" panose="020B0606030504020204" pitchFamily="34" charset="0"/>
                <a:cs typeface="Open Sans SemiBold" panose="020B0606030504020204" pitchFamily="34" charset="0"/>
              </a:rPr>
              <a:t>künstliche Intelligenz beim kreativen schreiben</a:t>
            </a:r>
          </a:p>
        </p:txBody>
      </p:sp>
    </p:spTree>
    <p:extLst>
      <p:ext uri="{BB962C8B-B14F-4D97-AF65-F5344CB8AC3E}">
        <p14:creationId xmlns:p14="http://schemas.microsoft.com/office/powerpoint/2010/main" val="1298803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a:xfrm>
            <a:off x="1734247" y="2858961"/>
            <a:ext cx="9218301" cy="1043363"/>
          </a:xfrm>
        </p:spPr>
        <p:txBody>
          <a:bodyPr/>
          <a:lstStyle/>
          <a:p>
            <a:pPr>
              <a:spcAft>
                <a:spcPts val="1200"/>
              </a:spcAft>
            </a:pPr>
            <a:r>
              <a:rPr lang="de-DE" sz="3600" dirty="0"/>
              <a:t>fördert Chat GPT die Kreativität?</a:t>
            </a:r>
            <a:br>
              <a:rPr lang="de-DE" sz="3600" dirty="0"/>
            </a:br>
            <a:r>
              <a:rPr lang="de-DE" sz="3600" dirty="0"/>
              <a:t>(Chancen)</a:t>
            </a:r>
            <a:endParaRPr lang="de-DE" sz="3200" dirty="0"/>
          </a:p>
        </p:txBody>
      </p:sp>
      <p:sp>
        <p:nvSpPr>
          <p:cNvPr id="5" name="Textplatzhalter 4"/>
          <p:cNvSpPr>
            <a:spLocks noGrp="1"/>
          </p:cNvSpPr>
          <p:nvPr>
            <p:ph type="body" sz="quarter" idx="12"/>
          </p:nvPr>
        </p:nvSpPr>
        <p:spPr/>
        <p:txBody>
          <a:bodyPr/>
          <a:lstStyle/>
          <a:p>
            <a:r>
              <a:rPr lang="de-DE"/>
              <a:t>25.05.2023</a:t>
            </a:r>
          </a:p>
        </p:txBody>
      </p:sp>
      <p:sp>
        <p:nvSpPr>
          <p:cNvPr id="7" name="Textplatzhalter 6">
            <a:extLst>
              <a:ext uri="{FF2B5EF4-FFF2-40B4-BE49-F238E27FC236}">
                <a16:creationId xmlns:a16="http://schemas.microsoft.com/office/drawing/2014/main" id="{8D35F2B0-CC3F-C436-6FC7-93F115A6BBE0}"/>
              </a:ext>
            </a:extLst>
          </p:cNvPr>
          <p:cNvSpPr>
            <a:spLocks noGrp="1"/>
          </p:cNvSpPr>
          <p:nvPr>
            <p:ph type="body" sz="quarter" idx="11"/>
          </p:nvPr>
        </p:nvSpPr>
        <p:spPr/>
        <p:txBody>
          <a:bodyPr/>
          <a:lstStyle/>
          <a:p>
            <a:r>
              <a:rPr lang="de-DE" err="1"/>
              <a:t>EduHub</a:t>
            </a:r>
            <a:r>
              <a:rPr lang="de-DE"/>
              <a:t> </a:t>
            </a:r>
            <a:r>
              <a:rPr lang="de-DE" err="1"/>
              <a:t>OpenCampus</a:t>
            </a:r>
            <a:r>
              <a:rPr lang="de-DE"/>
              <a:t>, Universität Kiel </a:t>
            </a:r>
          </a:p>
        </p:txBody>
      </p:sp>
    </p:spTree>
    <p:extLst>
      <p:ext uri="{BB962C8B-B14F-4D97-AF65-F5344CB8AC3E}">
        <p14:creationId xmlns:p14="http://schemas.microsoft.com/office/powerpoint/2010/main" val="4117452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607F68-1479-4090-B3A2-8FB57C07FB1C}"/>
              </a:ext>
            </a:extLst>
          </p:cNvPr>
          <p:cNvSpPr>
            <a:spLocks noGrp="1"/>
          </p:cNvSpPr>
          <p:nvPr>
            <p:ph type="title"/>
          </p:nvPr>
        </p:nvSpPr>
        <p:spPr>
          <a:xfrm>
            <a:off x="474133" y="274638"/>
            <a:ext cx="11260667" cy="909585"/>
          </a:xfrm>
        </p:spPr>
        <p:txBody>
          <a:bodyPr/>
          <a:lstStyle/>
          <a:p>
            <a:r>
              <a:rPr lang="de-DE" err="1"/>
              <a:t>ChanCen</a:t>
            </a:r>
            <a:endParaRPr lang="de-DE"/>
          </a:p>
        </p:txBody>
      </p:sp>
      <p:sp>
        <p:nvSpPr>
          <p:cNvPr id="4" name="Fußzeilenplatzhalter 3">
            <a:extLst>
              <a:ext uri="{FF2B5EF4-FFF2-40B4-BE49-F238E27FC236}">
                <a16:creationId xmlns:a16="http://schemas.microsoft.com/office/drawing/2014/main" id="{7853137D-2AF7-429C-89A4-0BD0AC9929F5}"/>
              </a:ext>
            </a:extLst>
          </p:cNvPr>
          <p:cNvSpPr>
            <a:spLocks noGrp="1"/>
          </p:cNvSpPr>
          <p:nvPr>
            <p:ph type="ftr" sz="quarter" idx="11"/>
          </p:nvPr>
        </p:nvSpPr>
        <p:spPr/>
        <p:txBody>
          <a:bodyPr/>
          <a:lstStyle/>
          <a:p>
            <a:r>
              <a:rPr lang="de-DE" b="0" i="0" u="none" strike="noStrike" dirty="0">
                <a:solidFill>
                  <a:srgbClr val="F85300"/>
                </a:solidFill>
                <a:effectLst/>
                <a:latin typeface="Open Sans" panose="020B0606030504020204" pitchFamily="34" charset="0"/>
              </a:rPr>
              <a:t>Rudolph et al. (2023), </a:t>
            </a:r>
            <a:r>
              <a:rPr lang="de-DE" b="0" i="0" u="none" strike="noStrike" dirty="0" err="1">
                <a:solidFill>
                  <a:srgbClr val="F85300"/>
                </a:solidFill>
                <a:effectLst/>
                <a:latin typeface="Open Sans" panose="020B0606030504020204" pitchFamily="34" charset="0"/>
              </a:rPr>
              <a:t>ChatGPT</a:t>
            </a:r>
            <a:endParaRPr lang="de-DE" dirty="0"/>
          </a:p>
        </p:txBody>
      </p:sp>
      <p:sp>
        <p:nvSpPr>
          <p:cNvPr id="5" name="Titel 1">
            <a:extLst>
              <a:ext uri="{FF2B5EF4-FFF2-40B4-BE49-F238E27FC236}">
                <a16:creationId xmlns:a16="http://schemas.microsoft.com/office/drawing/2014/main" id="{2A65898E-D0BF-F812-CE01-BAC544F89950}"/>
              </a:ext>
            </a:extLst>
          </p:cNvPr>
          <p:cNvSpPr txBox="1">
            <a:spLocks/>
          </p:cNvSpPr>
          <p:nvPr/>
        </p:nvSpPr>
        <p:spPr>
          <a:xfrm>
            <a:off x="474133" y="838591"/>
            <a:ext cx="11260667" cy="528249"/>
          </a:xfrm>
          <a:prstGeom prst="rect">
            <a:avLst/>
          </a:prstGeom>
        </p:spPr>
        <p:txBody>
          <a:bodyPr vert="horz" lIns="0" tIns="0" rIns="0" bIns="0" rtlCol="0" anchor="t">
            <a:noAutofit/>
          </a:bodyPr>
          <a:lstStyle>
            <a:lvl1pPr algn="l" defTabSz="457200" rtl="0" eaLnBrk="1" latinLnBrk="0" hangingPunct="1">
              <a:spcBef>
                <a:spcPct val="0"/>
              </a:spcBef>
              <a:buNone/>
              <a:defRPr sz="3200" b="1" i="0" kern="1200" cap="all" baseline="0">
                <a:solidFill>
                  <a:schemeClr val="bg2"/>
                </a:solidFill>
                <a:latin typeface="+mj-lt"/>
                <a:ea typeface="+mj-ea"/>
                <a:cs typeface="Open Sans"/>
              </a:defRPr>
            </a:lvl1pPr>
          </a:lstStyle>
          <a:p>
            <a:r>
              <a:rPr lang="de-DE" sz="2000" spc="150">
                <a:latin typeface="Open Sans SemiBold" panose="020B0606030504020204" pitchFamily="34" charset="0"/>
                <a:ea typeface="Open Sans SemiBold" panose="020B0606030504020204" pitchFamily="34" charset="0"/>
                <a:cs typeface="Open Sans SemiBold" panose="020B0606030504020204" pitchFamily="34" charset="0"/>
              </a:rPr>
              <a:t>künstliche Intelligenz beim kreativen schreiben</a:t>
            </a:r>
          </a:p>
        </p:txBody>
      </p:sp>
      <p:sp>
        <p:nvSpPr>
          <p:cNvPr id="8" name="Oval 7">
            <a:extLst>
              <a:ext uri="{FF2B5EF4-FFF2-40B4-BE49-F238E27FC236}">
                <a16:creationId xmlns:a16="http://schemas.microsoft.com/office/drawing/2014/main" id="{C026D3FA-C05E-BD7B-3404-A00D0C5F0CD3}"/>
              </a:ext>
            </a:extLst>
          </p:cNvPr>
          <p:cNvSpPr>
            <a:spLocks noChangeAspect="1"/>
          </p:cNvSpPr>
          <p:nvPr/>
        </p:nvSpPr>
        <p:spPr>
          <a:xfrm>
            <a:off x="2872757" y="1740403"/>
            <a:ext cx="1908000" cy="1908000"/>
          </a:xfrm>
          <a:prstGeom prst="ellipse">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de-DE" sz="1400">
                <a:latin typeface="Open Sans" panose="020B0606030504020204" pitchFamily="34" charset="0"/>
                <a:ea typeface="Open Sans" panose="020B0606030504020204" pitchFamily="34" charset="0"/>
                <a:cs typeface="Open Sans" panose="020B0606030504020204" pitchFamily="34" charset="0"/>
              </a:rPr>
              <a:t>Ideen-Generierung</a:t>
            </a:r>
          </a:p>
        </p:txBody>
      </p:sp>
      <p:sp>
        <p:nvSpPr>
          <p:cNvPr id="9" name="Oval 8">
            <a:extLst>
              <a:ext uri="{FF2B5EF4-FFF2-40B4-BE49-F238E27FC236}">
                <a16:creationId xmlns:a16="http://schemas.microsoft.com/office/drawing/2014/main" id="{24F72871-CDE9-761B-F3EB-C86FC51E9A1E}"/>
              </a:ext>
            </a:extLst>
          </p:cNvPr>
          <p:cNvSpPr>
            <a:spLocks noChangeAspect="1"/>
          </p:cNvSpPr>
          <p:nvPr/>
        </p:nvSpPr>
        <p:spPr>
          <a:xfrm>
            <a:off x="764752" y="1704403"/>
            <a:ext cx="1944000" cy="1944000"/>
          </a:xfrm>
          <a:prstGeom prst="ellipse">
            <a:avLst/>
          </a:prstGeom>
          <a:solidFill>
            <a:schemeClr val="accent6">
              <a:lumMod val="75000"/>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1400">
                <a:latin typeface="Open Sans" panose="020B0606030504020204" pitchFamily="34" charset="0"/>
                <a:ea typeface="Open Sans" panose="020B0606030504020204" pitchFamily="34" charset="0"/>
                <a:cs typeface="Open Sans" panose="020B0606030504020204" pitchFamily="34" charset="0"/>
              </a:rPr>
              <a:t>Schreibübungen</a:t>
            </a:r>
          </a:p>
        </p:txBody>
      </p:sp>
      <p:sp>
        <p:nvSpPr>
          <p:cNvPr id="10" name="Oval 9">
            <a:extLst>
              <a:ext uri="{FF2B5EF4-FFF2-40B4-BE49-F238E27FC236}">
                <a16:creationId xmlns:a16="http://schemas.microsoft.com/office/drawing/2014/main" id="{69566CCB-B96A-B360-38C3-AC76F664D522}"/>
              </a:ext>
            </a:extLst>
          </p:cNvPr>
          <p:cNvSpPr>
            <a:spLocks noChangeAspect="1"/>
          </p:cNvSpPr>
          <p:nvPr/>
        </p:nvSpPr>
        <p:spPr>
          <a:xfrm>
            <a:off x="4944762" y="1704403"/>
            <a:ext cx="1944000" cy="1944000"/>
          </a:xfrm>
          <a:prstGeom prst="ellipse">
            <a:avLst/>
          </a:prstGeom>
          <a:solidFill>
            <a:schemeClr val="accent6">
              <a:lumMod val="75000"/>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de-DE" sz="1400" dirty="0">
                <a:latin typeface="Open Sans" panose="020B0606030504020204" pitchFamily="34" charset="0"/>
                <a:ea typeface="Open Sans" panose="020B0606030504020204" pitchFamily="34" charset="0"/>
                <a:cs typeface="Open Sans" panose="020B0606030504020204" pitchFamily="34" charset="0"/>
              </a:rPr>
              <a:t>Ratschläge zur Texterstellung</a:t>
            </a:r>
          </a:p>
        </p:txBody>
      </p:sp>
      <p:sp>
        <p:nvSpPr>
          <p:cNvPr id="11" name="Oval 10">
            <a:extLst>
              <a:ext uri="{FF2B5EF4-FFF2-40B4-BE49-F238E27FC236}">
                <a16:creationId xmlns:a16="http://schemas.microsoft.com/office/drawing/2014/main" id="{FDBE510A-36AE-2ADB-458D-BA08516341EF}"/>
              </a:ext>
            </a:extLst>
          </p:cNvPr>
          <p:cNvSpPr>
            <a:spLocks noChangeAspect="1"/>
          </p:cNvSpPr>
          <p:nvPr/>
        </p:nvSpPr>
        <p:spPr>
          <a:xfrm>
            <a:off x="8230633" y="3515647"/>
            <a:ext cx="1944000" cy="1944000"/>
          </a:xfrm>
          <a:prstGeom prst="ellipse">
            <a:avLst/>
          </a:prstGeom>
          <a:solidFill>
            <a:schemeClr val="accent6">
              <a:lumMod val="75000"/>
              <a:alpha val="88125"/>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de-DE" sz="1400" dirty="0">
                <a:latin typeface="Open Sans" panose="020B0606030504020204" pitchFamily="34" charset="0"/>
                <a:ea typeface="Open Sans" panose="020B0606030504020204" pitchFamily="34" charset="0"/>
                <a:cs typeface="Open Sans" panose="020B0606030504020204" pitchFamily="34" charset="0"/>
              </a:rPr>
              <a:t>Motivations-quelle</a:t>
            </a:r>
          </a:p>
        </p:txBody>
      </p:sp>
      <p:sp>
        <p:nvSpPr>
          <p:cNvPr id="12" name="Oval 11">
            <a:extLst>
              <a:ext uri="{FF2B5EF4-FFF2-40B4-BE49-F238E27FC236}">
                <a16:creationId xmlns:a16="http://schemas.microsoft.com/office/drawing/2014/main" id="{F2ED8D79-7962-E22D-1D84-A4617A9C42AC}"/>
              </a:ext>
            </a:extLst>
          </p:cNvPr>
          <p:cNvSpPr>
            <a:spLocks noChangeAspect="1"/>
          </p:cNvSpPr>
          <p:nvPr/>
        </p:nvSpPr>
        <p:spPr>
          <a:xfrm>
            <a:off x="7052767" y="1704403"/>
            <a:ext cx="1944000" cy="1944000"/>
          </a:xfrm>
          <a:prstGeom prst="ellipse">
            <a:avLst/>
          </a:prstGeom>
          <a:solidFill>
            <a:schemeClr val="accent6">
              <a:lumMod val="75000"/>
              <a:alpha val="89969"/>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1400">
                <a:latin typeface="Open Sans" panose="020B0606030504020204" pitchFamily="34" charset="0"/>
                <a:ea typeface="Open Sans" panose="020B0606030504020204" pitchFamily="34" charset="0"/>
                <a:cs typeface="Open Sans" panose="020B0606030504020204" pitchFamily="34" charset="0"/>
              </a:rPr>
              <a:t>Text-überarbeitung</a:t>
            </a:r>
          </a:p>
        </p:txBody>
      </p:sp>
      <p:sp>
        <p:nvSpPr>
          <p:cNvPr id="13" name="Oval 12">
            <a:extLst>
              <a:ext uri="{FF2B5EF4-FFF2-40B4-BE49-F238E27FC236}">
                <a16:creationId xmlns:a16="http://schemas.microsoft.com/office/drawing/2014/main" id="{0B274A9A-C7E3-6D5E-F1C7-8D689469A3C4}"/>
              </a:ext>
            </a:extLst>
          </p:cNvPr>
          <p:cNvSpPr>
            <a:spLocks noChangeAspect="1"/>
          </p:cNvSpPr>
          <p:nvPr/>
        </p:nvSpPr>
        <p:spPr>
          <a:xfrm>
            <a:off x="6122628" y="3567623"/>
            <a:ext cx="1944000" cy="1944000"/>
          </a:xfrm>
          <a:prstGeom prst="ellipse">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de-DE" sz="1400">
                <a:latin typeface="Open Sans" panose="020B0606030504020204" pitchFamily="34" charset="0"/>
                <a:ea typeface="Open Sans" panose="020B0606030504020204" pitchFamily="34" charset="0"/>
                <a:cs typeface="Open Sans" panose="020B0606030504020204" pitchFamily="34" charset="0"/>
              </a:rPr>
              <a:t>Fehlerkorrektur</a:t>
            </a:r>
          </a:p>
        </p:txBody>
      </p:sp>
      <p:sp>
        <p:nvSpPr>
          <p:cNvPr id="14" name="Oval 13">
            <a:extLst>
              <a:ext uri="{FF2B5EF4-FFF2-40B4-BE49-F238E27FC236}">
                <a16:creationId xmlns:a16="http://schemas.microsoft.com/office/drawing/2014/main" id="{6E3C1D5D-F17F-73D9-4E12-600EE8049CD7}"/>
              </a:ext>
            </a:extLst>
          </p:cNvPr>
          <p:cNvSpPr>
            <a:spLocks noChangeAspect="1"/>
          </p:cNvSpPr>
          <p:nvPr/>
        </p:nvSpPr>
        <p:spPr>
          <a:xfrm>
            <a:off x="1864757" y="3547410"/>
            <a:ext cx="1944000" cy="1944000"/>
          </a:xfrm>
          <a:prstGeom prst="ellipse">
            <a:avLst/>
          </a:prstGeom>
          <a:solidFill>
            <a:schemeClr val="accent6">
              <a:lumMod val="75000"/>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de-DE" sz="1400">
                <a:latin typeface="Open Sans" panose="020B0606030504020204" pitchFamily="34" charset="0"/>
                <a:ea typeface="Open Sans" panose="020B0606030504020204" pitchFamily="34" charset="0"/>
                <a:cs typeface="Open Sans" panose="020B0606030504020204" pitchFamily="34" charset="0"/>
              </a:rPr>
              <a:t>Feedback</a:t>
            </a:r>
          </a:p>
        </p:txBody>
      </p:sp>
      <p:sp>
        <p:nvSpPr>
          <p:cNvPr id="15" name="Oval 14">
            <a:extLst>
              <a:ext uri="{FF2B5EF4-FFF2-40B4-BE49-F238E27FC236}">
                <a16:creationId xmlns:a16="http://schemas.microsoft.com/office/drawing/2014/main" id="{9D8DA60F-C8F4-6364-5D3A-88DC01491711}"/>
              </a:ext>
            </a:extLst>
          </p:cNvPr>
          <p:cNvSpPr>
            <a:spLocks noChangeAspect="1"/>
          </p:cNvSpPr>
          <p:nvPr/>
        </p:nvSpPr>
        <p:spPr>
          <a:xfrm>
            <a:off x="4008762" y="3547410"/>
            <a:ext cx="1944000" cy="1944000"/>
          </a:xfrm>
          <a:prstGeom prst="ellipse">
            <a:avLst/>
          </a:prstGeom>
          <a:solidFill>
            <a:schemeClr val="accent6">
              <a:lumMod val="75000"/>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lIns="36000" tIns="0" rIns="36000" bIns="0" rtlCol="0" anchor="ctr"/>
          <a:lstStyle/>
          <a:p>
            <a:pPr algn="ctr"/>
            <a:r>
              <a:rPr lang="de-DE" sz="1400">
                <a:latin typeface="Open Sans" panose="020B0606030504020204" pitchFamily="34" charset="0"/>
                <a:ea typeface="Open Sans" panose="020B0606030504020204" pitchFamily="34" charset="0"/>
                <a:cs typeface="Open Sans" panose="020B0606030504020204" pitchFamily="34" charset="0"/>
              </a:rPr>
              <a:t>Gruppenarbeit</a:t>
            </a:r>
          </a:p>
        </p:txBody>
      </p:sp>
      <p:sp>
        <p:nvSpPr>
          <p:cNvPr id="3" name="Oval 8">
            <a:extLst>
              <a:ext uri="{FF2B5EF4-FFF2-40B4-BE49-F238E27FC236}">
                <a16:creationId xmlns:a16="http://schemas.microsoft.com/office/drawing/2014/main" id="{7EEBC39F-FD3C-3459-3643-E43C44FDF4D6}"/>
              </a:ext>
            </a:extLst>
          </p:cNvPr>
          <p:cNvSpPr>
            <a:spLocks noChangeAspect="1"/>
          </p:cNvSpPr>
          <p:nvPr/>
        </p:nvSpPr>
        <p:spPr>
          <a:xfrm>
            <a:off x="9160772" y="1671504"/>
            <a:ext cx="1944000" cy="1944000"/>
          </a:xfrm>
          <a:prstGeom prst="ellipse">
            <a:avLst/>
          </a:prstGeom>
          <a:solidFill>
            <a:schemeClr val="accent6">
              <a:lumMod val="75000"/>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de-DE" sz="1400" dirty="0">
                <a:latin typeface="Open Sans" panose="020B0606030504020204" pitchFamily="34" charset="0"/>
                <a:ea typeface="Open Sans" panose="020B0606030504020204" pitchFamily="34" charset="0"/>
                <a:cs typeface="Open Sans" panose="020B0606030504020204" pitchFamily="34" charset="0"/>
              </a:rPr>
              <a:t>Textgestaltungs-aufgaben</a:t>
            </a:r>
          </a:p>
        </p:txBody>
      </p:sp>
    </p:spTree>
    <p:extLst>
      <p:ext uri="{BB962C8B-B14F-4D97-AF65-F5344CB8AC3E}">
        <p14:creationId xmlns:p14="http://schemas.microsoft.com/office/powerpoint/2010/main" val="12502651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607F68-1479-4090-B3A2-8FB57C07FB1C}"/>
              </a:ext>
            </a:extLst>
          </p:cNvPr>
          <p:cNvSpPr>
            <a:spLocks noGrp="1"/>
          </p:cNvSpPr>
          <p:nvPr>
            <p:ph type="title"/>
          </p:nvPr>
        </p:nvSpPr>
        <p:spPr>
          <a:xfrm>
            <a:off x="474133" y="274638"/>
            <a:ext cx="11260667" cy="909585"/>
          </a:xfrm>
        </p:spPr>
        <p:txBody>
          <a:bodyPr/>
          <a:lstStyle/>
          <a:p>
            <a:r>
              <a:rPr lang="de-DE" err="1"/>
              <a:t>ChanCen</a:t>
            </a:r>
            <a:endParaRPr lang="de-DE"/>
          </a:p>
        </p:txBody>
      </p:sp>
      <p:sp>
        <p:nvSpPr>
          <p:cNvPr id="4" name="Fußzeilenplatzhalter 3">
            <a:extLst>
              <a:ext uri="{FF2B5EF4-FFF2-40B4-BE49-F238E27FC236}">
                <a16:creationId xmlns:a16="http://schemas.microsoft.com/office/drawing/2014/main" id="{7853137D-2AF7-429C-89A4-0BD0AC9929F5}"/>
              </a:ext>
            </a:extLst>
          </p:cNvPr>
          <p:cNvSpPr>
            <a:spLocks noGrp="1"/>
          </p:cNvSpPr>
          <p:nvPr>
            <p:ph type="ftr" sz="quarter" idx="11"/>
          </p:nvPr>
        </p:nvSpPr>
        <p:spPr/>
        <p:txBody>
          <a:bodyPr/>
          <a:lstStyle/>
          <a:p>
            <a:endParaRPr lang="de-DE" dirty="0"/>
          </a:p>
        </p:txBody>
      </p:sp>
      <p:sp>
        <p:nvSpPr>
          <p:cNvPr id="5" name="Titel 1">
            <a:extLst>
              <a:ext uri="{FF2B5EF4-FFF2-40B4-BE49-F238E27FC236}">
                <a16:creationId xmlns:a16="http://schemas.microsoft.com/office/drawing/2014/main" id="{2A65898E-D0BF-F812-CE01-BAC544F89950}"/>
              </a:ext>
            </a:extLst>
          </p:cNvPr>
          <p:cNvSpPr txBox="1">
            <a:spLocks/>
          </p:cNvSpPr>
          <p:nvPr/>
        </p:nvSpPr>
        <p:spPr>
          <a:xfrm>
            <a:off x="474133" y="838591"/>
            <a:ext cx="11260667" cy="528249"/>
          </a:xfrm>
          <a:prstGeom prst="rect">
            <a:avLst/>
          </a:prstGeom>
        </p:spPr>
        <p:txBody>
          <a:bodyPr vert="horz" lIns="0" tIns="0" rIns="0" bIns="0" rtlCol="0" anchor="t">
            <a:noAutofit/>
          </a:bodyPr>
          <a:lstStyle>
            <a:lvl1pPr algn="l" defTabSz="457200" rtl="0" eaLnBrk="1" latinLnBrk="0" hangingPunct="1">
              <a:spcBef>
                <a:spcPct val="0"/>
              </a:spcBef>
              <a:buNone/>
              <a:defRPr sz="3200" b="1" i="0" kern="1200" cap="all" baseline="0">
                <a:solidFill>
                  <a:schemeClr val="bg2"/>
                </a:solidFill>
                <a:latin typeface="+mj-lt"/>
                <a:ea typeface="+mj-ea"/>
                <a:cs typeface="Open Sans"/>
              </a:defRPr>
            </a:lvl1pPr>
          </a:lstStyle>
          <a:p>
            <a:r>
              <a:rPr lang="de-DE" sz="2000" spc="150">
                <a:latin typeface="Open Sans SemiBold" panose="020B0606030504020204" pitchFamily="34" charset="0"/>
                <a:ea typeface="Open Sans SemiBold" panose="020B0606030504020204" pitchFamily="34" charset="0"/>
                <a:cs typeface="Open Sans SemiBold" panose="020B0606030504020204" pitchFamily="34" charset="0"/>
              </a:rPr>
              <a:t>künstliche Intelligenz beim kreativen schreiben</a:t>
            </a:r>
          </a:p>
        </p:txBody>
      </p:sp>
      <p:sp>
        <p:nvSpPr>
          <p:cNvPr id="7" name="Inhaltsplatzhalter 6">
            <a:extLst>
              <a:ext uri="{FF2B5EF4-FFF2-40B4-BE49-F238E27FC236}">
                <a16:creationId xmlns:a16="http://schemas.microsoft.com/office/drawing/2014/main" id="{6D60A39A-861D-D1F7-B924-880F6F35CE52}"/>
              </a:ext>
            </a:extLst>
          </p:cNvPr>
          <p:cNvSpPr>
            <a:spLocks noGrp="1"/>
          </p:cNvSpPr>
          <p:nvPr>
            <p:ph idx="1"/>
          </p:nvPr>
        </p:nvSpPr>
        <p:spPr>
          <a:xfrm>
            <a:off x="474133" y="1417638"/>
            <a:ext cx="11260667" cy="5165723"/>
          </a:xfrm>
        </p:spPr>
        <p:txBody>
          <a:bodyPr>
            <a:normAutofit/>
          </a:bodyPr>
          <a:lstStyle/>
          <a:p>
            <a:pPr marL="0" indent="0">
              <a:buNone/>
            </a:pPr>
            <a:r>
              <a:rPr lang="de-DE" sz="1200" b="1">
                <a:effectLst/>
                <a:highlight>
                  <a:srgbClr val="FFFF00"/>
                </a:highlight>
                <a:latin typeface="Open Sans" panose="020B0606030504020204" pitchFamily="34" charset="0"/>
                <a:ea typeface="Open Sans" panose="020B0606030504020204" pitchFamily="34" charset="0"/>
                <a:cs typeface="Open Sans" panose="020B0606030504020204" pitchFamily="34" charset="0"/>
              </a:rPr>
              <a:t>Antwort von GPT</a:t>
            </a:r>
            <a:endParaRPr lang="de-DE" sz="1200">
              <a:effectLst/>
              <a:latin typeface="Open Sans" panose="020B0606030504020204" pitchFamily="34" charset="0"/>
              <a:ea typeface="Open Sans" panose="020B0606030504020204" pitchFamily="34" charset="0"/>
              <a:cs typeface="Open Sans" panose="020B0606030504020204" pitchFamily="34" charset="0"/>
            </a:endParaRPr>
          </a:p>
          <a:p>
            <a:pPr>
              <a:buFont typeface="+mj-lt"/>
              <a:buAutoNum type="arabicPeriod"/>
            </a:pPr>
            <a:r>
              <a:rPr lang="de-DE" sz="1200">
                <a:effectLst/>
                <a:latin typeface="Open Sans" panose="020B0606030504020204" pitchFamily="34" charset="0"/>
                <a:ea typeface="Open Sans" panose="020B0606030504020204" pitchFamily="34" charset="0"/>
                <a:cs typeface="Open Sans" panose="020B0606030504020204" pitchFamily="34" charset="0"/>
              </a:rPr>
              <a:t>Ideengenerierung: Bitten Sie GPT, mögliche Themen oder Schreibideen zu generieren. Die Schüler können sich dann die interessantesten Vorschläge aussuchen und diese als Grundlage für ihre eigenen kreativen Texte verwenden.</a:t>
            </a:r>
            <a:br>
              <a:rPr lang="de-DE" sz="1200">
                <a:effectLst/>
                <a:latin typeface="Open Sans" panose="020B0606030504020204" pitchFamily="34" charset="0"/>
                <a:ea typeface="Open Sans" panose="020B0606030504020204" pitchFamily="34" charset="0"/>
                <a:cs typeface="Open Sans" panose="020B0606030504020204" pitchFamily="34" charset="0"/>
              </a:rPr>
            </a:br>
            <a:endParaRPr lang="de-DE" sz="1200">
              <a:effectLst/>
              <a:latin typeface="Open Sans" panose="020B0606030504020204" pitchFamily="34" charset="0"/>
              <a:ea typeface="Open Sans" panose="020B0606030504020204" pitchFamily="34" charset="0"/>
              <a:cs typeface="Open Sans" panose="020B0606030504020204" pitchFamily="34" charset="0"/>
            </a:endParaRPr>
          </a:p>
          <a:p>
            <a:pPr>
              <a:buFont typeface="+mj-lt"/>
              <a:buAutoNum type="arabicPeriod"/>
            </a:pPr>
            <a:r>
              <a:rPr lang="de-DE" sz="1200">
                <a:effectLst/>
                <a:latin typeface="Open Sans" panose="020B0606030504020204" pitchFamily="34" charset="0"/>
                <a:ea typeface="Open Sans" panose="020B0606030504020204" pitchFamily="34" charset="0"/>
                <a:cs typeface="Open Sans" panose="020B0606030504020204" pitchFamily="34" charset="0"/>
              </a:rPr>
              <a:t>Schreibtipps: GPT kann Schülern Vorschläge und Tipps zum Schreiben geben, wie zum Beispiel den Aufbau einer Geschichte, die Entwicklung von Charakteren oder den Einsatz von stilistischen Mitteln.</a:t>
            </a:r>
            <a:br>
              <a:rPr lang="de-DE" sz="1200">
                <a:effectLst/>
                <a:latin typeface="Open Sans" panose="020B0606030504020204" pitchFamily="34" charset="0"/>
                <a:ea typeface="Open Sans" panose="020B0606030504020204" pitchFamily="34" charset="0"/>
                <a:cs typeface="Open Sans" panose="020B0606030504020204" pitchFamily="34" charset="0"/>
              </a:rPr>
            </a:br>
            <a:endParaRPr lang="de-DE" sz="1200">
              <a:effectLst/>
              <a:latin typeface="Open Sans" panose="020B0606030504020204" pitchFamily="34" charset="0"/>
              <a:ea typeface="Open Sans" panose="020B0606030504020204" pitchFamily="34" charset="0"/>
              <a:cs typeface="Open Sans" panose="020B0606030504020204" pitchFamily="34" charset="0"/>
            </a:endParaRPr>
          </a:p>
          <a:p>
            <a:pPr>
              <a:buFont typeface="+mj-lt"/>
              <a:buAutoNum type="arabicPeriod"/>
            </a:pPr>
            <a:r>
              <a:rPr lang="de-DE" sz="1200">
                <a:effectLst/>
                <a:latin typeface="Open Sans" panose="020B0606030504020204" pitchFamily="34" charset="0"/>
                <a:ea typeface="Open Sans" panose="020B0606030504020204" pitchFamily="34" charset="0"/>
                <a:cs typeface="Open Sans" panose="020B0606030504020204" pitchFamily="34" charset="0"/>
              </a:rPr>
              <a:t>Schreibübungen: GPT kann verschiedene Schreibübungen vorschlagen, die die Schüler ausprobieren können, um ihre Fähigkeiten zu verbessern. Zum Beispiel kann GPT eine Übung zum Schreiben von Dialogen oder das Erstellen von lebendigen Beschreibungen anbieten.</a:t>
            </a:r>
            <a:br>
              <a:rPr lang="de-DE" sz="1200">
                <a:effectLst/>
                <a:latin typeface="Open Sans" panose="020B0606030504020204" pitchFamily="34" charset="0"/>
                <a:ea typeface="Open Sans" panose="020B0606030504020204" pitchFamily="34" charset="0"/>
                <a:cs typeface="Open Sans" panose="020B0606030504020204" pitchFamily="34" charset="0"/>
              </a:rPr>
            </a:br>
            <a:endParaRPr lang="de-DE" sz="1200">
              <a:effectLst/>
              <a:latin typeface="Open Sans" panose="020B0606030504020204" pitchFamily="34" charset="0"/>
              <a:ea typeface="Open Sans" panose="020B0606030504020204" pitchFamily="34" charset="0"/>
              <a:cs typeface="Open Sans" panose="020B0606030504020204" pitchFamily="34" charset="0"/>
            </a:endParaRPr>
          </a:p>
          <a:p>
            <a:pPr>
              <a:buFont typeface="+mj-lt"/>
              <a:buAutoNum type="arabicPeriod"/>
            </a:pPr>
            <a:r>
              <a:rPr lang="de-DE" sz="1200">
                <a:effectLst/>
                <a:latin typeface="Open Sans" panose="020B0606030504020204" pitchFamily="34" charset="0"/>
                <a:ea typeface="Open Sans" panose="020B0606030504020204" pitchFamily="34" charset="0"/>
                <a:cs typeface="Open Sans" panose="020B0606030504020204" pitchFamily="34" charset="0"/>
              </a:rPr>
              <a:t>Inspiration: Bitten Sie GPT, kurze Textauszüge oder Gedichte zu verfassen, die als Inspiration für die Schüler dienen können. Die Schüler können diese Texte als Ausgangspunkt für ihre eigenen Geschichten oder Gedichte verwenden.</a:t>
            </a:r>
            <a:br>
              <a:rPr lang="de-DE" sz="1200">
                <a:effectLst/>
                <a:latin typeface="Open Sans" panose="020B0606030504020204" pitchFamily="34" charset="0"/>
                <a:ea typeface="Open Sans" panose="020B0606030504020204" pitchFamily="34" charset="0"/>
                <a:cs typeface="Open Sans" panose="020B0606030504020204" pitchFamily="34" charset="0"/>
              </a:rPr>
            </a:br>
            <a:endParaRPr lang="de-DE" sz="1200">
              <a:effectLst/>
              <a:latin typeface="Open Sans" panose="020B0606030504020204" pitchFamily="34" charset="0"/>
              <a:ea typeface="Open Sans" panose="020B0606030504020204" pitchFamily="34" charset="0"/>
              <a:cs typeface="Open Sans" panose="020B0606030504020204" pitchFamily="34" charset="0"/>
            </a:endParaRPr>
          </a:p>
          <a:p>
            <a:pPr>
              <a:buFont typeface="+mj-lt"/>
              <a:buAutoNum type="arabicPeriod"/>
            </a:pPr>
            <a:r>
              <a:rPr lang="de-DE" sz="1200">
                <a:effectLst/>
                <a:latin typeface="Open Sans" panose="020B0606030504020204" pitchFamily="34" charset="0"/>
                <a:ea typeface="Open Sans" panose="020B0606030504020204" pitchFamily="34" charset="0"/>
                <a:cs typeface="Open Sans" panose="020B0606030504020204" pitchFamily="34" charset="0"/>
              </a:rPr>
              <a:t>Textüberarbeitung: GPT kann helfen, Texte zu überarbeiten und zu verbessern. Schüler können ihre eigenen Texte oder die Texte ihrer Mitschüler eingeben und GPT um Vorschläge für Verbesserungen oder Alternativen bitten.</a:t>
            </a:r>
            <a:br>
              <a:rPr lang="de-DE" sz="1200">
                <a:effectLst/>
                <a:latin typeface="Open Sans" panose="020B0606030504020204" pitchFamily="34" charset="0"/>
                <a:ea typeface="Open Sans" panose="020B0606030504020204" pitchFamily="34" charset="0"/>
                <a:cs typeface="Open Sans" panose="020B0606030504020204" pitchFamily="34" charset="0"/>
              </a:rPr>
            </a:br>
            <a:endParaRPr lang="de-DE" sz="1200">
              <a:effectLst/>
              <a:latin typeface="Open Sans" panose="020B0606030504020204" pitchFamily="34" charset="0"/>
              <a:ea typeface="Open Sans" panose="020B0606030504020204" pitchFamily="34" charset="0"/>
              <a:cs typeface="Open Sans" panose="020B0606030504020204" pitchFamily="34" charset="0"/>
            </a:endParaRPr>
          </a:p>
          <a:p>
            <a:pPr>
              <a:buFont typeface="+mj-lt"/>
              <a:buAutoNum type="arabicPeriod"/>
            </a:pPr>
            <a:r>
              <a:rPr lang="de-DE" sz="1200">
                <a:effectLst/>
                <a:latin typeface="Open Sans" panose="020B0606030504020204" pitchFamily="34" charset="0"/>
                <a:ea typeface="Open Sans" panose="020B0606030504020204" pitchFamily="34" charset="0"/>
                <a:cs typeface="Open Sans" panose="020B0606030504020204" pitchFamily="34" charset="0"/>
              </a:rPr>
              <a:t>Fehlerkorrektur: GPT kann bei der Fehlerkorrektur helfen, indem es Rechtschreib-, Grammatik- oder Zeichensetzungsfehler identifiziert und korrigiert.</a:t>
            </a:r>
            <a:br>
              <a:rPr lang="de-DE" sz="1200">
                <a:effectLst/>
                <a:latin typeface="Open Sans" panose="020B0606030504020204" pitchFamily="34" charset="0"/>
                <a:ea typeface="Open Sans" panose="020B0606030504020204" pitchFamily="34" charset="0"/>
                <a:cs typeface="Open Sans" panose="020B0606030504020204" pitchFamily="34" charset="0"/>
              </a:rPr>
            </a:br>
            <a:endParaRPr lang="de-DE" sz="1200">
              <a:effectLst/>
              <a:latin typeface="Open Sans" panose="020B0606030504020204" pitchFamily="34" charset="0"/>
              <a:ea typeface="Open Sans" panose="020B0606030504020204" pitchFamily="34" charset="0"/>
              <a:cs typeface="Open Sans" panose="020B0606030504020204" pitchFamily="34" charset="0"/>
            </a:endParaRPr>
          </a:p>
          <a:p>
            <a:pPr>
              <a:buFont typeface="+mj-lt"/>
              <a:buAutoNum type="arabicPeriod"/>
            </a:pPr>
            <a:r>
              <a:rPr lang="de-DE" sz="1200">
                <a:effectLst/>
                <a:latin typeface="Open Sans" panose="020B0606030504020204" pitchFamily="34" charset="0"/>
                <a:ea typeface="Open Sans" panose="020B0606030504020204" pitchFamily="34" charset="0"/>
                <a:cs typeface="Open Sans" panose="020B0606030504020204" pitchFamily="34" charset="0"/>
              </a:rPr>
              <a:t>Gruppenarbeit: Schüler können in Gruppen zusammenarbeiten und GPT nutzen, um gemeinsam Geschichten oder Gedichte zu erstellen. Jede Gruppe könnte einen Teil des Textes eingeben, und GPT würde den nächsten Abschnitt oder Vers vorschlagen, den die Gruppe dann weiter bearbeiten kann.</a:t>
            </a:r>
            <a:br>
              <a:rPr lang="de-DE" sz="1200">
                <a:effectLst/>
                <a:latin typeface="Open Sans" panose="020B0606030504020204" pitchFamily="34" charset="0"/>
                <a:ea typeface="Open Sans" panose="020B0606030504020204" pitchFamily="34" charset="0"/>
                <a:cs typeface="Open Sans" panose="020B0606030504020204" pitchFamily="34" charset="0"/>
              </a:rPr>
            </a:br>
            <a:endParaRPr lang="de-DE" sz="1200">
              <a:effectLst/>
              <a:latin typeface="Open Sans" panose="020B0606030504020204" pitchFamily="34" charset="0"/>
              <a:ea typeface="Open Sans" panose="020B0606030504020204" pitchFamily="34" charset="0"/>
              <a:cs typeface="Open Sans" panose="020B0606030504020204" pitchFamily="34" charset="0"/>
            </a:endParaRPr>
          </a:p>
          <a:p>
            <a:pPr>
              <a:buFont typeface="+mj-lt"/>
              <a:buAutoNum type="arabicPeriod"/>
            </a:pPr>
            <a:r>
              <a:rPr lang="de-DE" sz="1200">
                <a:effectLst/>
                <a:latin typeface="Open Sans" panose="020B0606030504020204" pitchFamily="34" charset="0"/>
                <a:ea typeface="Open Sans" panose="020B0606030504020204" pitchFamily="34" charset="0"/>
                <a:cs typeface="Open Sans" panose="020B0606030504020204" pitchFamily="34" charset="0"/>
              </a:rPr>
              <a:t>Feedback: GPT kann Feedback zu den Arbeiten der Schüler geben, indem es Stärken und Schwächen identifiziert und konstruktive Kritik anbietet.</a:t>
            </a:r>
            <a:br>
              <a:rPr lang="de-DE" sz="1200">
                <a:effectLst/>
                <a:latin typeface="Open Sans" panose="020B0606030504020204" pitchFamily="34" charset="0"/>
                <a:ea typeface="Open Sans" panose="020B0606030504020204" pitchFamily="34" charset="0"/>
                <a:cs typeface="Open Sans" panose="020B0606030504020204" pitchFamily="34" charset="0"/>
              </a:rPr>
            </a:br>
            <a:endParaRPr lang="de-DE" sz="1200">
              <a:effectLst/>
              <a:latin typeface="Open Sans" panose="020B0606030504020204" pitchFamily="34" charset="0"/>
              <a:ea typeface="Open Sans" panose="020B0606030504020204" pitchFamily="34" charset="0"/>
              <a:cs typeface="Open Sans" panose="020B0606030504020204" pitchFamily="34" charset="0"/>
            </a:endParaRPr>
          </a:p>
          <a:p>
            <a:pPr marL="0" indent="0">
              <a:buNone/>
            </a:pPr>
            <a:r>
              <a:rPr lang="de-DE" sz="1200">
                <a:effectLst/>
                <a:latin typeface="Open Sans" panose="020B0606030504020204" pitchFamily="34" charset="0"/>
                <a:ea typeface="Open Sans" panose="020B0606030504020204" pitchFamily="34" charset="0"/>
                <a:cs typeface="Open Sans" panose="020B0606030504020204" pitchFamily="34" charset="0"/>
              </a:rPr>
              <a:t>Bitte beachten Sie, dass GPT ein Werkzeug ist und keine menschliche Lehrkraft ersetzen kann. Es ist wichtig, dass die Schüler auch von Ihnen als Lehrkraft Feedback und Unterstützung erhalten, um ihre Schreibfähigkeiten bestmöglich zu entwickeln.</a:t>
            </a:r>
          </a:p>
        </p:txBody>
      </p:sp>
    </p:spTree>
    <p:extLst>
      <p:ext uri="{BB962C8B-B14F-4D97-AF65-F5344CB8AC3E}">
        <p14:creationId xmlns:p14="http://schemas.microsoft.com/office/powerpoint/2010/main" val="4183994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4A1A8E-5F62-D7E3-2289-D6131C7221AB}"/>
              </a:ext>
            </a:extLst>
          </p:cNvPr>
          <p:cNvSpPr>
            <a:spLocks noGrp="1"/>
          </p:cNvSpPr>
          <p:nvPr>
            <p:ph type="title"/>
          </p:nvPr>
        </p:nvSpPr>
        <p:spPr/>
        <p:txBody>
          <a:bodyPr/>
          <a:lstStyle/>
          <a:p>
            <a:r>
              <a:rPr lang="de-DE" dirty="0"/>
              <a:t>Text 1</a:t>
            </a:r>
          </a:p>
        </p:txBody>
      </p:sp>
      <p:sp>
        <p:nvSpPr>
          <p:cNvPr id="3" name="Inhaltsplatzhalter 2">
            <a:extLst>
              <a:ext uri="{FF2B5EF4-FFF2-40B4-BE49-F238E27FC236}">
                <a16:creationId xmlns:a16="http://schemas.microsoft.com/office/drawing/2014/main" id="{CA284B21-444F-550E-08D7-80EBC4187BC1}"/>
              </a:ext>
            </a:extLst>
          </p:cNvPr>
          <p:cNvSpPr>
            <a:spLocks noGrp="1"/>
          </p:cNvSpPr>
          <p:nvPr>
            <p:ph idx="1"/>
          </p:nvPr>
        </p:nvSpPr>
        <p:spPr/>
        <p:txBody>
          <a:bodyPr/>
          <a:lstStyle/>
          <a:p>
            <a:r>
              <a:rPr lang="de-DE" b="0" i="0" dirty="0">
                <a:solidFill>
                  <a:schemeClr val="tx1">
                    <a:lumMod val="85000"/>
                    <a:lumOff val="15000"/>
                  </a:schemeClr>
                </a:solidFill>
                <a:effectLst/>
                <a:latin typeface="72"/>
              </a:rPr>
              <a:t>Versunken in die Nacht. So wie man manchmal den Kopf senkt, um nachzudenken, so ganz versunken sein in die Nacht. Ringsum schlafen die Menschen. Eine kleine</a:t>
            </a:r>
            <a:br>
              <a:rPr lang="de-DE" b="0" i="0" dirty="0">
                <a:solidFill>
                  <a:schemeClr val="tx1">
                    <a:lumMod val="85000"/>
                    <a:lumOff val="15000"/>
                  </a:schemeClr>
                </a:solidFill>
                <a:effectLst/>
                <a:latin typeface="72"/>
              </a:rPr>
            </a:br>
            <a:r>
              <a:rPr lang="de-DE" b="0" i="0" dirty="0">
                <a:solidFill>
                  <a:schemeClr val="tx1">
                    <a:lumMod val="85000"/>
                    <a:lumOff val="15000"/>
                  </a:schemeClr>
                </a:solidFill>
                <a:effectLst/>
                <a:latin typeface="72"/>
              </a:rPr>
              <a:t>Schauspielerei, eine unschuldige Selbsttäuschung, </a:t>
            </a:r>
            <a:r>
              <a:rPr lang="de-DE" b="0" i="0" dirty="0" err="1">
                <a:solidFill>
                  <a:schemeClr val="tx1">
                    <a:lumMod val="85000"/>
                    <a:lumOff val="15000"/>
                  </a:schemeClr>
                </a:solidFill>
                <a:effectLst/>
                <a:latin typeface="72"/>
              </a:rPr>
              <a:t>daß</a:t>
            </a:r>
            <a:r>
              <a:rPr lang="de-DE" b="0" i="0" dirty="0">
                <a:solidFill>
                  <a:schemeClr val="tx1">
                    <a:lumMod val="85000"/>
                    <a:lumOff val="15000"/>
                  </a:schemeClr>
                </a:solidFill>
                <a:effectLst/>
                <a:latin typeface="72"/>
              </a:rPr>
              <a:t> sie in Häusern schlafen, in festen Betten, unter festem Dach, in ihren eigenen Betten, in Häusern, die nicht ihnen gehören. Ohne jede Sorge in der Welt, umgeben von gleichen Menschen. Alles in vollkommener Stille, alles im schwachen Licht der Sterne. Sie träumen nicht, sie schlafen nur tief und fest. Sie tun der Welt nichts an. Nur der Wind und die Kälte können sie aufwecken. Der Himmel ist immer noch dunkel, aber jetzt ist er klar.</a:t>
            </a:r>
            <a:endParaRPr lang="de-DE" dirty="0">
              <a:solidFill>
                <a:schemeClr val="tx1">
                  <a:lumMod val="85000"/>
                  <a:lumOff val="15000"/>
                </a:schemeClr>
              </a:solidFill>
            </a:endParaRPr>
          </a:p>
          <a:p>
            <a:endParaRPr lang="de-DE" dirty="0"/>
          </a:p>
        </p:txBody>
      </p:sp>
      <p:sp>
        <p:nvSpPr>
          <p:cNvPr id="4" name="Fußzeilenplatzhalter 3">
            <a:extLst>
              <a:ext uri="{FF2B5EF4-FFF2-40B4-BE49-F238E27FC236}">
                <a16:creationId xmlns:a16="http://schemas.microsoft.com/office/drawing/2014/main" id="{997CC554-EFB6-793E-96EF-BFA90A704D31}"/>
              </a:ext>
            </a:extLst>
          </p:cNvPr>
          <p:cNvSpPr>
            <a:spLocks noGrp="1"/>
          </p:cNvSpPr>
          <p:nvPr>
            <p:ph type="ftr" sz="quarter" idx="11"/>
          </p:nvPr>
        </p:nvSpPr>
        <p:spPr/>
        <p:txBody>
          <a:bodyPr/>
          <a:lstStyle/>
          <a:p>
            <a:endParaRPr lang="de-DE" dirty="0"/>
          </a:p>
        </p:txBody>
      </p:sp>
    </p:spTree>
    <p:extLst>
      <p:ext uri="{BB962C8B-B14F-4D97-AF65-F5344CB8AC3E}">
        <p14:creationId xmlns:p14="http://schemas.microsoft.com/office/powerpoint/2010/main" val="2535510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607F68-1479-4090-B3A2-8FB57C07FB1C}"/>
              </a:ext>
            </a:extLst>
          </p:cNvPr>
          <p:cNvSpPr>
            <a:spLocks noGrp="1"/>
          </p:cNvSpPr>
          <p:nvPr>
            <p:ph type="title"/>
          </p:nvPr>
        </p:nvSpPr>
        <p:spPr>
          <a:xfrm>
            <a:off x="474133" y="274638"/>
            <a:ext cx="11260667" cy="909585"/>
          </a:xfrm>
        </p:spPr>
        <p:txBody>
          <a:bodyPr/>
          <a:lstStyle/>
          <a:p>
            <a:r>
              <a:rPr lang="de-DE" err="1"/>
              <a:t>ChanCen</a:t>
            </a:r>
            <a:endParaRPr lang="de-DE"/>
          </a:p>
        </p:txBody>
      </p:sp>
      <p:sp>
        <p:nvSpPr>
          <p:cNvPr id="3" name="Inhaltsplatzhalter 2">
            <a:extLst>
              <a:ext uri="{FF2B5EF4-FFF2-40B4-BE49-F238E27FC236}">
                <a16:creationId xmlns:a16="http://schemas.microsoft.com/office/drawing/2014/main" id="{A93E2C1D-6FC8-4A2B-989B-7AF82813F7D8}"/>
              </a:ext>
            </a:extLst>
          </p:cNvPr>
          <p:cNvSpPr>
            <a:spLocks noGrp="1"/>
          </p:cNvSpPr>
          <p:nvPr>
            <p:ph idx="1"/>
          </p:nvPr>
        </p:nvSpPr>
        <p:spPr>
          <a:xfrm>
            <a:off x="475200" y="1440000"/>
            <a:ext cx="8668799" cy="4538122"/>
          </a:xfrm>
        </p:spPr>
        <p:txBody>
          <a:bodyPr>
            <a:normAutofit/>
          </a:bodyPr>
          <a:lstStyle/>
          <a:p>
            <a:pPr marL="0" indent="0">
              <a:lnSpc>
                <a:spcPct val="110000"/>
              </a:lnSpc>
              <a:spcBef>
                <a:spcPts val="0"/>
              </a:spcBef>
              <a:spcAft>
                <a:spcPts val="600"/>
              </a:spcAft>
              <a:buNone/>
            </a:pPr>
            <a:r>
              <a:rPr lang="de-DE" sz="2000" b="1" dirty="0">
                <a:latin typeface="Open Sans SemiBold" panose="020B0606030504020204" pitchFamily="34" charset="0"/>
                <a:ea typeface="Open Sans SemiBold" panose="020B0606030504020204" pitchFamily="34" charset="0"/>
                <a:cs typeface="Open Sans SemiBold" panose="020B0606030504020204" pitchFamily="34" charset="0"/>
              </a:rPr>
              <a:t>Persönliche Chancen</a:t>
            </a:r>
          </a:p>
          <a:p>
            <a:pPr>
              <a:lnSpc>
                <a:spcPct val="110000"/>
              </a:lnSpc>
              <a:spcBef>
                <a:spcPts val="0"/>
              </a:spcBef>
              <a:spcAft>
                <a:spcPts val="600"/>
              </a:spcAft>
            </a:pPr>
            <a:r>
              <a:rPr lang="de-DE" sz="2000" dirty="0"/>
              <a:t>...</a:t>
            </a:r>
          </a:p>
          <a:p>
            <a:pPr>
              <a:lnSpc>
                <a:spcPct val="110000"/>
              </a:lnSpc>
              <a:spcBef>
                <a:spcPts val="0"/>
              </a:spcBef>
              <a:spcAft>
                <a:spcPts val="600"/>
              </a:spcAft>
            </a:pPr>
            <a:endParaRPr lang="de-DE" sz="2000" dirty="0"/>
          </a:p>
          <a:p>
            <a:pPr marL="0" indent="0">
              <a:lnSpc>
                <a:spcPct val="110000"/>
              </a:lnSpc>
              <a:spcBef>
                <a:spcPts val="0"/>
              </a:spcBef>
              <a:spcAft>
                <a:spcPts val="600"/>
              </a:spcAft>
              <a:buNone/>
            </a:pPr>
            <a:r>
              <a:rPr lang="de-DE" sz="2000" b="1" dirty="0">
                <a:latin typeface="Open Sans SemiBold" panose="020B0606030504020204" pitchFamily="34" charset="0"/>
                <a:ea typeface="Open Sans SemiBold" panose="020B0606030504020204" pitchFamily="34" charset="0"/>
                <a:cs typeface="Open Sans SemiBold" panose="020B0606030504020204" pitchFamily="34" charset="0"/>
              </a:rPr>
              <a:t>Chancen für die Unterrichtsgestaltung</a:t>
            </a:r>
          </a:p>
          <a:p>
            <a:pPr>
              <a:lnSpc>
                <a:spcPct val="110000"/>
              </a:lnSpc>
              <a:spcBef>
                <a:spcPts val="0"/>
              </a:spcBef>
              <a:spcAft>
                <a:spcPts val="600"/>
              </a:spcAft>
            </a:pPr>
            <a:r>
              <a:rPr lang="de-DE" sz="2000" dirty="0"/>
              <a:t>Aufwertung der Unterrichtseinheiten durch Einbindung von </a:t>
            </a:r>
            <a:r>
              <a:rPr lang="de-DE" sz="2000" dirty="0" err="1"/>
              <a:t>ChatGPT</a:t>
            </a:r>
            <a:r>
              <a:rPr lang="de-DE" sz="2000" dirty="0"/>
              <a:t> oder anderen Tools</a:t>
            </a:r>
          </a:p>
          <a:p>
            <a:pPr>
              <a:lnSpc>
                <a:spcPct val="110000"/>
              </a:lnSpc>
              <a:spcBef>
                <a:spcPts val="0"/>
              </a:spcBef>
              <a:spcAft>
                <a:spcPts val="600"/>
              </a:spcAft>
              <a:buFont typeface="Wingdings" panose="05000000000000000000" pitchFamily="2" charset="2"/>
              <a:buChar char="à"/>
            </a:pPr>
            <a:r>
              <a:rPr lang="de-DE" sz="2000" dirty="0">
                <a:sym typeface="Wingdings" panose="05000000000000000000" pitchFamily="2" charset="2"/>
              </a:rPr>
              <a:t>Inhaltsanalyse</a:t>
            </a:r>
          </a:p>
          <a:p>
            <a:pPr>
              <a:lnSpc>
                <a:spcPct val="110000"/>
              </a:lnSpc>
              <a:spcBef>
                <a:spcPts val="0"/>
              </a:spcBef>
              <a:spcAft>
                <a:spcPts val="600"/>
              </a:spcAft>
              <a:buFont typeface="Wingdings" panose="05000000000000000000" pitchFamily="2" charset="2"/>
              <a:buChar char="à"/>
            </a:pPr>
            <a:r>
              <a:rPr lang="de-DE" sz="2000" dirty="0">
                <a:sym typeface="Wingdings" panose="05000000000000000000" pitchFamily="2" charset="2"/>
              </a:rPr>
              <a:t>Text schreiben</a:t>
            </a:r>
          </a:p>
          <a:p>
            <a:pPr>
              <a:lnSpc>
                <a:spcPct val="110000"/>
              </a:lnSpc>
              <a:spcBef>
                <a:spcPts val="0"/>
              </a:spcBef>
              <a:spcAft>
                <a:spcPts val="600"/>
              </a:spcAft>
              <a:buFont typeface="Wingdings" panose="05000000000000000000" pitchFamily="2" charset="2"/>
              <a:buChar char="à"/>
            </a:pPr>
            <a:r>
              <a:rPr lang="de-DE" sz="2000" dirty="0"/>
              <a:t>Herausarbeiten von Stilmitteln</a:t>
            </a:r>
          </a:p>
        </p:txBody>
      </p:sp>
      <p:sp>
        <p:nvSpPr>
          <p:cNvPr id="4" name="Fußzeilenplatzhalter 3">
            <a:extLst>
              <a:ext uri="{FF2B5EF4-FFF2-40B4-BE49-F238E27FC236}">
                <a16:creationId xmlns:a16="http://schemas.microsoft.com/office/drawing/2014/main" id="{7853137D-2AF7-429C-89A4-0BD0AC9929F5}"/>
              </a:ext>
            </a:extLst>
          </p:cNvPr>
          <p:cNvSpPr>
            <a:spLocks noGrp="1"/>
          </p:cNvSpPr>
          <p:nvPr>
            <p:ph type="ftr" sz="quarter" idx="11"/>
          </p:nvPr>
        </p:nvSpPr>
        <p:spPr/>
        <p:txBody>
          <a:bodyPr/>
          <a:lstStyle/>
          <a:p>
            <a:endParaRPr lang="de-DE" dirty="0"/>
          </a:p>
        </p:txBody>
      </p:sp>
      <p:sp>
        <p:nvSpPr>
          <p:cNvPr id="5" name="Titel 1">
            <a:extLst>
              <a:ext uri="{FF2B5EF4-FFF2-40B4-BE49-F238E27FC236}">
                <a16:creationId xmlns:a16="http://schemas.microsoft.com/office/drawing/2014/main" id="{2A65898E-D0BF-F812-CE01-BAC544F89950}"/>
              </a:ext>
            </a:extLst>
          </p:cNvPr>
          <p:cNvSpPr txBox="1">
            <a:spLocks/>
          </p:cNvSpPr>
          <p:nvPr/>
        </p:nvSpPr>
        <p:spPr>
          <a:xfrm>
            <a:off x="474133" y="838591"/>
            <a:ext cx="11260667" cy="528249"/>
          </a:xfrm>
          <a:prstGeom prst="rect">
            <a:avLst/>
          </a:prstGeom>
        </p:spPr>
        <p:txBody>
          <a:bodyPr vert="horz" lIns="0" tIns="0" rIns="0" bIns="0" rtlCol="0" anchor="t">
            <a:noAutofit/>
          </a:bodyPr>
          <a:lstStyle>
            <a:lvl1pPr algn="l" defTabSz="457200" rtl="0" eaLnBrk="1" latinLnBrk="0" hangingPunct="1">
              <a:spcBef>
                <a:spcPct val="0"/>
              </a:spcBef>
              <a:buNone/>
              <a:defRPr sz="3200" b="1" i="0" kern="1200" cap="all" baseline="0">
                <a:solidFill>
                  <a:schemeClr val="bg2"/>
                </a:solidFill>
                <a:latin typeface="+mj-lt"/>
                <a:ea typeface="+mj-ea"/>
                <a:cs typeface="Open Sans"/>
              </a:defRPr>
            </a:lvl1pPr>
          </a:lstStyle>
          <a:p>
            <a:r>
              <a:rPr lang="de-DE" sz="2000" spc="150">
                <a:latin typeface="Open Sans SemiBold" panose="020B0606030504020204" pitchFamily="34" charset="0"/>
                <a:ea typeface="Open Sans SemiBold" panose="020B0606030504020204" pitchFamily="34" charset="0"/>
                <a:cs typeface="Open Sans SemiBold" panose="020B0606030504020204" pitchFamily="34" charset="0"/>
              </a:rPr>
              <a:t>künstliche Intelligenz beim kreativen schreiben</a:t>
            </a:r>
          </a:p>
        </p:txBody>
      </p:sp>
      <p:pic>
        <p:nvPicPr>
          <p:cNvPr id="6" name="Grafik 5" descr="Ein Bild, das drinnen enthält.&#10;&#10;Automatisch generierte Beschreibung">
            <a:extLst>
              <a:ext uri="{FF2B5EF4-FFF2-40B4-BE49-F238E27FC236}">
                <a16:creationId xmlns:a16="http://schemas.microsoft.com/office/drawing/2014/main" id="{D2ED2BD0-329A-15AC-EDFA-9674EADE141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48317" y="641359"/>
            <a:ext cx="2768483" cy="1842186"/>
          </a:xfrm>
          <a:prstGeom prst="rect">
            <a:avLst/>
          </a:prstGeom>
        </p:spPr>
      </p:pic>
    </p:spTree>
    <p:extLst>
      <p:ext uri="{BB962C8B-B14F-4D97-AF65-F5344CB8AC3E}">
        <p14:creationId xmlns:p14="http://schemas.microsoft.com/office/powerpoint/2010/main" val="26300161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607F68-1479-4090-B3A2-8FB57C07FB1C}"/>
              </a:ext>
            </a:extLst>
          </p:cNvPr>
          <p:cNvSpPr>
            <a:spLocks noGrp="1"/>
          </p:cNvSpPr>
          <p:nvPr>
            <p:ph type="title"/>
          </p:nvPr>
        </p:nvSpPr>
        <p:spPr>
          <a:xfrm>
            <a:off x="474133" y="274638"/>
            <a:ext cx="11260667" cy="909585"/>
          </a:xfrm>
        </p:spPr>
        <p:txBody>
          <a:bodyPr/>
          <a:lstStyle/>
          <a:p>
            <a:r>
              <a:rPr lang="de-DE" err="1"/>
              <a:t>ChanCen</a:t>
            </a:r>
            <a:endParaRPr lang="de-DE"/>
          </a:p>
        </p:txBody>
      </p:sp>
      <p:sp>
        <p:nvSpPr>
          <p:cNvPr id="3" name="Inhaltsplatzhalter 2">
            <a:extLst>
              <a:ext uri="{FF2B5EF4-FFF2-40B4-BE49-F238E27FC236}">
                <a16:creationId xmlns:a16="http://schemas.microsoft.com/office/drawing/2014/main" id="{A93E2C1D-6FC8-4A2B-989B-7AF82813F7D8}"/>
              </a:ext>
            </a:extLst>
          </p:cNvPr>
          <p:cNvSpPr>
            <a:spLocks noGrp="1"/>
          </p:cNvSpPr>
          <p:nvPr>
            <p:ph idx="1"/>
          </p:nvPr>
        </p:nvSpPr>
        <p:spPr>
          <a:xfrm>
            <a:off x="475200" y="1440000"/>
            <a:ext cx="9718667" cy="4538122"/>
          </a:xfrm>
        </p:spPr>
        <p:txBody>
          <a:bodyPr>
            <a:normAutofit/>
          </a:bodyPr>
          <a:lstStyle/>
          <a:p>
            <a:pPr>
              <a:lnSpc>
                <a:spcPct val="110000"/>
              </a:lnSpc>
              <a:spcBef>
                <a:spcPts val="0"/>
              </a:spcBef>
              <a:spcAft>
                <a:spcPts val="600"/>
              </a:spcAft>
            </a:pPr>
            <a:r>
              <a:rPr lang="de-DE" sz="1600" dirty="0"/>
              <a:t>Innovative Bewertungsformen der Schüler*innen und Studierenden</a:t>
            </a:r>
          </a:p>
          <a:p>
            <a:pPr lvl="1">
              <a:lnSpc>
                <a:spcPct val="110000"/>
              </a:lnSpc>
              <a:spcBef>
                <a:spcPts val="0"/>
              </a:spcBef>
              <a:spcAft>
                <a:spcPts val="600"/>
              </a:spcAft>
            </a:pPr>
            <a:r>
              <a:rPr lang="de-DE" sz="1600" dirty="0"/>
              <a:t>Gleichzeitig Fähigkeiten von Lehrkräften bei der Bewertung verbessern</a:t>
            </a:r>
          </a:p>
          <a:p>
            <a:pPr lvl="1">
              <a:lnSpc>
                <a:spcPct val="110000"/>
              </a:lnSpc>
              <a:spcBef>
                <a:spcPts val="0"/>
              </a:spcBef>
              <a:spcAft>
                <a:spcPts val="600"/>
              </a:spcAft>
            </a:pPr>
            <a:endParaRPr lang="de-DE" sz="1600" dirty="0"/>
          </a:p>
          <a:p>
            <a:pPr>
              <a:lnSpc>
                <a:spcPct val="110000"/>
              </a:lnSpc>
              <a:spcBef>
                <a:spcPts val="0"/>
              </a:spcBef>
              <a:spcAft>
                <a:spcPts val="600"/>
              </a:spcAft>
            </a:pPr>
            <a:r>
              <a:rPr lang="de-DE" sz="1600" dirty="0"/>
              <a:t>Innovative Unterrichtsstrategien</a:t>
            </a:r>
          </a:p>
          <a:p>
            <a:pPr lvl="1">
              <a:lnSpc>
                <a:spcPct val="110000"/>
              </a:lnSpc>
              <a:spcBef>
                <a:spcPts val="0"/>
              </a:spcBef>
              <a:spcAft>
                <a:spcPts val="600"/>
              </a:spcAft>
            </a:pPr>
            <a:r>
              <a:rPr lang="de-DE" sz="1600" dirty="0"/>
              <a:t>Z.B. "</a:t>
            </a:r>
            <a:r>
              <a:rPr lang="de-DE" sz="1600" dirty="0" err="1"/>
              <a:t>flipped</a:t>
            </a:r>
            <a:r>
              <a:rPr lang="de-DE" sz="1600" dirty="0"/>
              <a:t> </a:t>
            </a:r>
            <a:r>
              <a:rPr lang="de-DE" sz="1600" dirty="0" err="1"/>
              <a:t>learning</a:t>
            </a:r>
            <a:r>
              <a:rPr lang="de-DE" sz="1600" dirty="0"/>
              <a:t>“: Die wichtigsten Aufgaben im Unterricht erledigen, Multimedia-Aufgaben oder mündliche Präsentationen anstatt klassische Bewertungsformen</a:t>
            </a:r>
          </a:p>
          <a:p>
            <a:pPr marL="457200" lvl="1" indent="0">
              <a:lnSpc>
                <a:spcPct val="110000"/>
              </a:lnSpc>
              <a:spcBef>
                <a:spcPts val="0"/>
              </a:spcBef>
              <a:spcAft>
                <a:spcPts val="600"/>
              </a:spcAft>
              <a:buNone/>
            </a:pPr>
            <a:endParaRPr lang="de-DE" sz="1600" dirty="0"/>
          </a:p>
          <a:p>
            <a:pPr>
              <a:lnSpc>
                <a:spcPct val="110000"/>
              </a:lnSpc>
              <a:spcBef>
                <a:spcPts val="0"/>
              </a:spcBef>
              <a:spcAft>
                <a:spcPts val="600"/>
              </a:spcAft>
            </a:pPr>
            <a:r>
              <a:rPr lang="de-DE" sz="1600" dirty="0"/>
              <a:t>Durch </a:t>
            </a:r>
            <a:r>
              <a:rPr lang="de-DE" sz="1600" b="1" dirty="0">
                <a:latin typeface="Open Sans SemiBold" panose="020B0606030504020204" pitchFamily="34" charset="0"/>
                <a:ea typeface="Open Sans SemiBold" panose="020B0606030504020204" pitchFamily="34" charset="0"/>
                <a:cs typeface="Open Sans SemiBold" panose="020B0606030504020204" pitchFamily="34" charset="0"/>
              </a:rPr>
              <a:t>Experimentieren und Erfahrung </a:t>
            </a:r>
            <a:r>
              <a:rPr lang="de-DE" sz="1600" dirty="0"/>
              <a:t>lernen</a:t>
            </a:r>
          </a:p>
          <a:p>
            <a:pPr lvl="1">
              <a:lnSpc>
                <a:spcPct val="110000"/>
              </a:lnSpc>
              <a:spcBef>
                <a:spcPts val="0"/>
              </a:spcBef>
              <a:spcAft>
                <a:spcPts val="600"/>
              </a:spcAft>
            </a:pPr>
            <a:r>
              <a:rPr lang="de-DE" sz="1600" dirty="0"/>
              <a:t>Möglichkeit, durch spielbasiertes Lernen verschiedene Strategien und Ansätze zur Lösung von Problemen und zum Erreichen von Zielen (Sutton &amp; Allen, 2019) oder andere schülerzentrierte Pädagogik (Mills, 2023a) auszuprobieren = praktisches, erfahrungsorientiertes Lernen</a:t>
            </a:r>
          </a:p>
        </p:txBody>
      </p:sp>
      <p:sp>
        <p:nvSpPr>
          <p:cNvPr id="4" name="Fußzeilenplatzhalter 3">
            <a:extLst>
              <a:ext uri="{FF2B5EF4-FFF2-40B4-BE49-F238E27FC236}">
                <a16:creationId xmlns:a16="http://schemas.microsoft.com/office/drawing/2014/main" id="{7853137D-2AF7-429C-89A4-0BD0AC9929F5}"/>
              </a:ext>
            </a:extLst>
          </p:cNvPr>
          <p:cNvSpPr>
            <a:spLocks noGrp="1"/>
          </p:cNvSpPr>
          <p:nvPr>
            <p:ph type="ftr" sz="quarter" idx="11"/>
          </p:nvPr>
        </p:nvSpPr>
        <p:spPr/>
        <p:txBody>
          <a:bodyPr/>
          <a:lstStyle/>
          <a:p>
            <a:br>
              <a:rPr lang="de-DE" dirty="0"/>
            </a:br>
            <a:r>
              <a:rPr lang="de-DE" b="0" dirty="0"/>
              <a:t>Rudolph et al. (2023) </a:t>
            </a:r>
          </a:p>
          <a:p>
            <a:endParaRPr lang="de-DE" dirty="0"/>
          </a:p>
        </p:txBody>
      </p:sp>
      <p:sp>
        <p:nvSpPr>
          <p:cNvPr id="5" name="Titel 1">
            <a:extLst>
              <a:ext uri="{FF2B5EF4-FFF2-40B4-BE49-F238E27FC236}">
                <a16:creationId xmlns:a16="http://schemas.microsoft.com/office/drawing/2014/main" id="{2A65898E-D0BF-F812-CE01-BAC544F89950}"/>
              </a:ext>
            </a:extLst>
          </p:cNvPr>
          <p:cNvSpPr txBox="1">
            <a:spLocks/>
          </p:cNvSpPr>
          <p:nvPr/>
        </p:nvSpPr>
        <p:spPr>
          <a:xfrm>
            <a:off x="474133" y="838591"/>
            <a:ext cx="11260667" cy="528249"/>
          </a:xfrm>
          <a:prstGeom prst="rect">
            <a:avLst/>
          </a:prstGeom>
        </p:spPr>
        <p:txBody>
          <a:bodyPr vert="horz" lIns="0" tIns="0" rIns="0" bIns="0" rtlCol="0" anchor="t">
            <a:noAutofit/>
          </a:bodyPr>
          <a:lstStyle>
            <a:lvl1pPr algn="l" defTabSz="457200" rtl="0" eaLnBrk="1" latinLnBrk="0" hangingPunct="1">
              <a:spcBef>
                <a:spcPct val="0"/>
              </a:spcBef>
              <a:buNone/>
              <a:defRPr sz="3200" b="1" i="0" kern="1200" cap="all" baseline="0">
                <a:solidFill>
                  <a:schemeClr val="bg2"/>
                </a:solidFill>
                <a:latin typeface="+mj-lt"/>
                <a:ea typeface="+mj-ea"/>
                <a:cs typeface="Open Sans"/>
              </a:defRPr>
            </a:lvl1pPr>
          </a:lstStyle>
          <a:p>
            <a:r>
              <a:rPr lang="de-DE" sz="2000" spc="150">
                <a:latin typeface="Open Sans SemiBold" panose="020B0606030504020204" pitchFamily="34" charset="0"/>
                <a:ea typeface="Open Sans SemiBold" panose="020B0606030504020204" pitchFamily="34" charset="0"/>
                <a:cs typeface="Open Sans SemiBold" panose="020B0606030504020204" pitchFamily="34" charset="0"/>
              </a:rPr>
              <a:t>künstliche Intelligenz beim kreativen schreiben</a:t>
            </a:r>
          </a:p>
        </p:txBody>
      </p:sp>
    </p:spTree>
    <p:extLst>
      <p:ext uri="{BB962C8B-B14F-4D97-AF65-F5344CB8AC3E}">
        <p14:creationId xmlns:p14="http://schemas.microsoft.com/office/powerpoint/2010/main" val="7906874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a:xfrm>
            <a:off x="1724520" y="3374526"/>
            <a:ext cx="7910548" cy="1043363"/>
          </a:xfrm>
        </p:spPr>
        <p:txBody>
          <a:bodyPr/>
          <a:lstStyle/>
          <a:p>
            <a:pPr>
              <a:spcAft>
                <a:spcPts val="1200"/>
              </a:spcAft>
            </a:pPr>
            <a:r>
              <a:rPr lang="de-DE" sz="3600"/>
              <a:t>Chat GPT In der Lehre Reguliert einsetzen?</a:t>
            </a:r>
            <a:endParaRPr lang="de-DE" sz="3200"/>
          </a:p>
        </p:txBody>
      </p:sp>
      <p:sp>
        <p:nvSpPr>
          <p:cNvPr id="5" name="Textplatzhalter 4"/>
          <p:cNvSpPr>
            <a:spLocks noGrp="1"/>
          </p:cNvSpPr>
          <p:nvPr>
            <p:ph type="body" sz="quarter" idx="12"/>
          </p:nvPr>
        </p:nvSpPr>
        <p:spPr/>
        <p:txBody>
          <a:bodyPr/>
          <a:lstStyle/>
          <a:p>
            <a:r>
              <a:rPr lang="de-DE"/>
              <a:t>25.05.2023</a:t>
            </a:r>
          </a:p>
        </p:txBody>
      </p:sp>
      <p:sp>
        <p:nvSpPr>
          <p:cNvPr id="7" name="Textplatzhalter 6">
            <a:extLst>
              <a:ext uri="{FF2B5EF4-FFF2-40B4-BE49-F238E27FC236}">
                <a16:creationId xmlns:a16="http://schemas.microsoft.com/office/drawing/2014/main" id="{8D35F2B0-CC3F-C436-6FC7-93F115A6BBE0}"/>
              </a:ext>
            </a:extLst>
          </p:cNvPr>
          <p:cNvSpPr>
            <a:spLocks noGrp="1"/>
          </p:cNvSpPr>
          <p:nvPr>
            <p:ph type="body" sz="quarter" idx="11"/>
          </p:nvPr>
        </p:nvSpPr>
        <p:spPr/>
        <p:txBody>
          <a:bodyPr/>
          <a:lstStyle/>
          <a:p>
            <a:r>
              <a:rPr lang="de-DE" err="1"/>
              <a:t>EduHub</a:t>
            </a:r>
            <a:r>
              <a:rPr lang="de-DE"/>
              <a:t> </a:t>
            </a:r>
            <a:r>
              <a:rPr lang="de-DE" err="1"/>
              <a:t>OpenCampus</a:t>
            </a:r>
            <a:r>
              <a:rPr lang="de-DE"/>
              <a:t>, Universität Kiel </a:t>
            </a:r>
          </a:p>
        </p:txBody>
      </p:sp>
    </p:spTree>
    <p:extLst>
      <p:ext uri="{BB962C8B-B14F-4D97-AF65-F5344CB8AC3E}">
        <p14:creationId xmlns:p14="http://schemas.microsoft.com/office/powerpoint/2010/main" val="15598377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607F68-1479-4090-B3A2-8FB57C07FB1C}"/>
              </a:ext>
            </a:extLst>
          </p:cNvPr>
          <p:cNvSpPr>
            <a:spLocks noGrp="1"/>
          </p:cNvSpPr>
          <p:nvPr>
            <p:ph type="title"/>
          </p:nvPr>
        </p:nvSpPr>
        <p:spPr>
          <a:xfrm>
            <a:off x="474133" y="274638"/>
            <a:ext cx="11260667" cy="909585"/>
          </a:xfrm>
        </p:spPr>
        <p:txBody>
          <a:bodyPr/>
          <a:lstStyle/>
          <a:p>
            <a:r>
              <a:rPr lang="de-DE"/>
              <a:t>Kurzfristige Lösungen / Work-</a:t>
            </a:r>
            <a:r>
              <a:rPr lang="de-DE" err="1"/>
              <a:t>arounds</a:t>
            </a:r>
            <a:endParaRPr lang="de-DE"/>
          </a:p>
        </p:txBody>
      </p:sp>
      <p:sp>
        <p:nvSpPr>
          <p:cNvPr id="3" name="Inhaltsplatzhalter 2">
            <a:extLst>
              <a:ext uri="{FF2B5EF4-FFF2-40B4-BE49-F238E27FC236}">
                <a16:creationId xmlns:a16="http://schemas.microsoft.com/office/drawing/2014/main" id="{A93E2C1D-6FC8-4A2B-989B-7AF82813F7D8}"/>
              </a:ext>
            </a:extLst>
          </p:cNvPr>
          <p:cNvSpPr>
            <a:spLocks noGrp="1"/>
          </p:cNvSpPr>
          <p:nvPr>
            <p:ph idx="1"/>
          </p:nvPr>
        </p:nvSpPr>
        <p:spPr>
          <a:xfrm>
            <a:off x="475200" y="1440000"/>
            <a:ext cx="9718667" cy="4538122"/>
          </a:xfrm>
        </p:spPr>
        <p:txBody>
          <a:bodyPr>
            <a:normAutofit/>
          </a:bodyPr>
          <a:lstStyle/>
          <a:p>
            <a:pPr marL="0" indent="0">
              <a:lnSpc>
                <a:spcPct val="110000"/>
              </a:lnSpc>
              <a:spcBef>
                <a:spcPts val="0"/>
              </a:spcBef>
              <a:spcAft>
                <a:spcPts val="600"/>
              </a:spcAft>
              <a:buNone/>
            </a:pPr>
            <a:r>
              <a:rPr lang="de-DE" sz="1600" b="1" cap="all" spc="150" dirty="0">
                <a:latin typeface="Open Sans SemiBold" panose="020B0606030504020204" pitchFamily="34" charset="0"/>
                <a:ea typeface="Open Sans SemiBold" panose="020B0606030504020204" pitchFamily="34" charset="0"/>
                <a:cs typeface="Open Sans SemiBold" panose="020B0606030504020204" pitchFamily="34" charset="0"/>
              </a:rPr>
              <a:t>Aufgabenstellung, </a:t>
            </a:r>
            <a:r>
              <a:rPr lang="de-DE" sz="1600" dirty="0"/>
              <a:t>z.B. Mills (2023b)</a:t>
            </a:r>
          </a:p>
          <a:p>
            <a:pPr>
              <a:lnSpc>
                <a:spcPct val="110000"/>
              </a:lnSpc>
              <a:spcBef>
                <a:spcPts val="0"/>
              </a:spcBef>
              <a:spcAft>
                <a:spcPts val="600"/>
              </a:spcAft>
            </a:pPr>
            <a:r>
              <a:rPr lang="de-DE" sz="1600" dirty="0"/>
              <a:t>Schreibaufgaben entwerfen, die </a:t>
            </a:r>
            <a:r>
              <a:rPr lang="de-DE" sz="1600" dirty="0" err="1"/>
              <a:t>ChatGPT</a:t>
            </a:r>
            <a:r>
              <a:rPr lang="de-DE" sz="1600" dirty="0"/>
              <a:t> derzeit nicht gut bewältigen kann </a:t>
            </a:r>
          </a:p>
          <a:p>
            <a:pPr>
              <a:lnSpc>
                <a:spcPct val="110000"/>
              </a:lnSpc>
              <a:spcBef>
                <a:spcPts val="0"/>
              </a:spcBef>
              <a:spcAft>
                <a:spcPts val="600"/>
              </a:spcAft>
            </a:pPr>
            <a:r>
              <a:rPr lang="de-DE" sz="1600" dirty="0"/>
              <a:t>Analyse von Bildern und Videos; Analyse, die sich auf Diskussionen in der Klasse stützt</a:t>
            </a:r>
          </a:p>
          <a:p>
            <a:pPr>
              <a:lnSpc>
                <a:spcPct val="110000"/>
              </a:lnSpc>
              <a:spcBef>
                <a:spcPts val="0"/>
              </a:spcBef>
              <a:spcAft>
                <a:spcPts val="600"/>
              </a:spcAft>
            </a:pPr>
            <a:r>
              <a:rPr lang="de-DE" sz="1600" dirty="0"/>
              <a:t>Analyse längerer Texte (Bücher), die nicht in einen Prompt passen</a:t>
            </a:r>
          </a:p>
          <a:p>
            <a:pPr>
              <a:lnSpc>
                <a:spcPct val="110000"/>
              </a:lnSpc>
              <a:spcBef>
                <a:spcPts val="0"/>
              </a:spcBef>
              <a:spcAft>
                <a:spcPts val="600"/>
              </a:spcAft>
            </a:pPr>
            <a:r>
              <a:rPr lang="de-DE" sz="1600" dirty="0"/>
              <a:t>Schreiben über aktuelle Ereignisse, die nicht in den Trainingsdaten für den Textgenerator enthalten sind (neuer als Ende 2021)</a:t>
            </a:r>
          </a:p>
          <a:p>
            <a:pPr>
              <a:lnSpc>
                <a:spcPct val="110000"/>
              </a:lnSpc>
              <a:spcBef>
                <a:spcPts val="0"/>
              </a:spcBef>
              <a:spcAft>
                <a:spcPts val="600"/>
              </a:spcAft>
            </a:pPr>
            <a:r>
              <a:rPr lang="de-DE" sz="1600" dirty="0"/>
              <a:t>Schreiben über sehr spezifisches Nischenthema, wobei es KI-Systeme schwieriger sein wird, relevante Informationen zu finden</a:t>
            </a:r>
          </a:p>
          <a:p>
            <a:pPr>
              <a:lnSpc>
                <a:spcPct val="110000"/>
              </a:lnSpc>
              <a:spcBef>
                <a:spcPts val="0"/>
              </a:spcBef>
              <a:spcAft>
                <a:spcPts val="600"/>
              </a:spcAft>
            </a:pPr>
            <a:r>
              <a:rPr lang="de-DE" sz="1600" dirty="0"/>
              <a:t>„Persönliche Erfahrungen oder Perspektiven in ihre Texte einfließen [...] lassen, die für KI-Systeme schwer zu reproduzieren sind" (</a:t>
            </a:r>
            <a:r>
              <a:rPr lang="de-DE" sz="1600" dirty="0" err="1"/>
              <a:t>Nowik</a:t>
            </a:r>
            <a:r>
              <a:rPr lang="de-DE" sz="1600" dirty="0"/>
              <a:t>, 2022) bzw. mehrere Quellen integrieren und eigene originelle Argumente präsentieren (</a:t>
            </a:r>
            <a:r>
              <a:rPr lang="de-DE" sz="1600" dirty="0" err="1"/>
              <a:t>Nowik</a:t>
            </a:r>
            <a:r>
              <a:rPr lang="de-DE" sz="1600" dirty="0"/>
              <a:t>, 2022)</a:t>
            </a:r>
          </a:p>
          <a:p>
            <a:pPr>
              <a:lnSpc>
                <a:spcPct val="110000"/>
              </a:lnSpc>
              <a:spcBef>
                <a:spcPts val="0"/>
              </a:spcBef>
              <a:spcAft>
                <a:spcPts val="600"/>
              </a:spcAft>
            </a:pPr>
            <a:r>
              <a:rPr lang="de-DE" sz="1600" dirty="0"/>
              <a:t>Eigenständiges Herausarbeiten von Quellen und Zitaten, da </a:t>
            </a:r>
            <a:r>
              <a:rPr lang="de-DE" sz="1600" dirty="0" err="1"/>
              <a:t>ChatGPT</a:t>
            </a:r>
            <a:r>
              <a:rPr lang="de-DE" sz="1600" dirty="0"/>
              <a:t> diese zum aktuellen Zeitpunkt nicht bereitstellt</a:t>
            </a:r>
          </a:p>
          <a:p>
            <a:pPr marL="0" indent="0">
              <a:lnSpc>
                <a:spcPct val="110000"/>
              </a:lnSpc>
              <a:spcBef>
                <a:spcPts val="0"/>
              </a:spcBef>
              <a:spcAft>
                <a:spcPts val="600"/>
              </a:spcAft>
              <a:buNone/>
            </a:pPr>
            <a:r>
              <a:rPr lang="de-DE" sz="1600" b="1" dirty="0">
                <a:solidFill>
                  <a:schemeClr val="accent2"/>
                </a:solidFill>
                <a:latin typeface="Open Sans SemiBold" panose="020B0606030504020204" pitchFamily="34" charset="0"/>
                <a:ea typeface="Open Sans SemiBold" panose="020B0606030504020204" pitchFamily="34" charset="0"/>
                <a:cs typeface="Open Sans SemiBold" panose="020B0606030504020204" pitchFamily="34" charset="0"/>
              </a:rPr>
              <a:t>ABER: sehr kurzfristige Lösungen, da sich die Technologie sehr schnell entwickelt</a:t>
            </a:r>
          </a:p>
          <a:p>
            <a:pPr marL="0" indent="0">
              <a:lnSpc>
                <a:spcPct val="110000"/>
              </a:lnSpc>
              <a:spcBef>
                <a:spcPts val="0"/>
              </a:spcBef>
              <a:spcAft>
                <a:spcPts val="600"/>
              </a:spcAft>
              <a:buNone/>
            </a:pPr>
            <a:endParaRPr lang="de-DE" sz="1600" dirty="0"/>
          </a:p>
        </p:txBody>
      </p:sp>
      <p:sp>
        <p:nvSpPr>
          <p:cNvPr id="4" name="Fußzeilenplatzhalter 3">
            <a:extLst>
              <a:ext uri="{FF2B5EF4-FFF2-40B4-BE49-F238E27FC236}">
                <a16:creationId xmlns:a16="http://schemas.microsoft.com/office/drawing/2014/main" id="{7853137D-2AF7-429C-89A4-0BD0AC9929F5}"/>
              </a:ext>
            </a:extLst>
          </p:cNvPr>
          <p:cNvSpPr>
            <a:spLocks noGrp="1"/>
          </p:cNvSpPr>
          <p:nvPr>
            <p:ph type="ftr" sz="quarter" idx="11"/>
          </p:nvPr>
        </p:nvSpPr>
        <p:spPr/>
        <p:txBody>
          <a:bodyPr/>
          <a:lstStyle/>
          <a:p>
            <a:r>
              <a:rPr lang="de-DE" b="0" dirty="0"/>
              <a:t>Rudolph et al. (2023)</a:t>
            </a:r>
          </a:p>
        </p:txBody>
      </p:sp>
      <p:sp>
        <p:nvSpPr>
          <p:cNvPr id="5" name="Titel 1">
            <a:extLst>
              <a:ext uri="{FF2B5EF4-FFF2-40B4-BE49-F238E27FC236}">
                <a16:creationId xmlns:a16="http://schemas.microsoft.com/office/drawing/2014/main" id="{2A65898E-D0BF-F812-CE01-BAC544F89950}"/>
              </a:ext>
            </a:extLst>
          </p:cNvPr>
          <p:cNvSpPr txBox="1">
            <a:spLocks/>
          </p:cNvSpPr>
          <p:nvPr/>
        </p:nvSpPr>
        <p:spPr>
          <a:xfrm>
            <a:off x="474133" y="838591"/>
            <a:ext cx="11260667" cy="528249"/>
          </a:xfrm>
          <a:prstGeom prst="rect">
            <a:avLst/>
          </a:prstGeom>
        </p:spPr>
        <p:txBody>
          <a:bodyPr vert="horz" lIns="0" tIns="0" rIns="0" bIns="0" rtlCol="0" anchor="t">
            <a:noAutofit/>
          </a:bodyPr>
          <a:lstStyle>
            <a:lvl1pPr algn="l" defTabSz="457200" rtl="0" eaLnBrk="1" latinLnBrk="0" hangingPunct="1">
              <a:spcBef>
                <a:spcPct val="0"/>
              </a:spcBef>
              <a:buNone/>
              <a:defRPr sz="3200" b="1" i="0" kern="1200" cap="all" baseline="0">
                <a:solidFill>
                  <a:schemeClr val="bg2"/>
                </a:solidFill>
                <a:latin typeface="+mj-lt"/>
                <a:ea typeface="+mj-ea"/>
                <a:cs typeface="Open Sans"/>
              </a:defRPr>
            </a:lvl1pPr>
          </a:lstStyle>
          <a:p>
            <a:r>
              <a:rPr lang="de-DE" sz="2000" spc="150">
                <a:latin typeface="Open Sans SemiBold" panose="020B0606030504020204" pitchFamily="34" charset="0"/>
                <a:ea typeface="Open Sans SemiBold" panose="020B0606030504020204" pitchFamily="34" charset="0"/>
                <a:cs typeface="Open Sans SemiBold" panose="020B0606030504020204" pitchFamily="34" charset="0"/>
              </a:rPr>
              <a:t>künstliche Intelligenz beim kreativen schreiben</a:t>
            </a:r>
          </a:p>
        </p:txBody>
      </p:sp>
    </p:spTree>
    <p:extLst>
      <p:ext uri="{BB962C8B-B14F-4D97-AF65-F5344CB8AC3E}">
        <p14:creationId xmlns:p14="http://schemas.microsoft.com/office/powerpoint/2010/main" val="1547484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607F68-1479-4090-B3A2-8FB57C07FB1C}"/>
              </a:ext>
            </a:extLst>
          </p:cNvPr>
          <p:cNvSpPr>
            <a:spLocks noGrp="1"/>
          </p:cNvSpPr>
          <p:nvPr>
            <p:ph type="title"/>
          </p:nvPr>
        </p:nvSpPr>
        <p:spPr>
          <a:xfrm>
            <a:off x="474133" y="274638"/>
            <a:ext cx="11260667" cy="909585"/>
          </a:xfrm>
        </p:spPr>
        <p:txBody>
          <a:bodyPr/>
          <a:lstStyle/>
          <a:p>
            <a:r>
              <a:rPr lang="de-DE"/>
              <a:t>Kurzfristige Lösungen / Work-</a:t>
            </a:r>
            <a:r>
              <a:rPr lang="de-DE" err="1"/>
              <a:t>arounds</a:t>
            </a:r>
            <a:endParaRPr lang="de-DE"/>
          </a:p>
        </p:txBody>
      </p:sp>
      <p:sp>
        <p:nvSpPr>
          <p:cNvPr id="3" name="Inhaltsplatzhalter 2">
            <a:extLst>
              <a:ext uri="{FF2B5EF4-FFF2-40B4-BE49-F238E27FC236}">
                <a16:creationId xmlns:a16="http://schemas.microsoft.com/office/drawing/2014/main" id="{A93E2C1D-6FC8-4A2B-989B-7AF82813F7D8}"/>
              </a:ext>
            </a:extLst>
          </p:cNvPr>
          <p:cNvSpPr>
            <a:spLocks noGrp="1"/>
          </p:cNvSpPr>
          <p:nvPr>
            <p:ph idx="1"/>
          </p:nvPr>
        </p:nvSpPr>
        <p:spPr>
          <a:xfrm>
            <a:off x="475200" y="1440000"/>
            <a:ext cx="10023467" cy="4538122"/>
          </a:xfrm>
        </p:spPr>
        <p:txBody>
          <a:bodyPr>
            <a:normAutofit/>
          </a:bodyPr>
          <a:lstStyle/>
          <a:p>
            <a:pPr marL="0" indent="0">
              <a:lnSpc>
                <a:spcPct val="110000"/>
              </a:lnSpc>
              <a:spcBef>
                <a:spcPts val="0"/>
              </a:spcBef>
              <a:spcAft>
                <a:spcPts val="600"/>
              </a:spcAft>
              <a:buNone/>
            </a:pPr>
            <a:r>
              <a:rPr lang="de-DE" sz="1600" b="1" cap="all" spc="150">
                <a:latin typeface="Open Sans SemiBold" panose="020B0606030504020204" pitchFamily="34" charset="0"/>
                <a:ea typeface="Open Sans SemiBold" panose="020B0606030504020204" pitchFamily="34" charset="0"/>
                <a:cs typeface="Open Sans SemiBold" panose="020B0606030504020204" pitchFamily="34" charset="0"/>
              </a:rPr>
              <a:t>Bewertungsansätze</a:t>
            </a:r>
            <a:endParaRPr lang="de-DE" sz="1600"/>
          </a:p>
          <a:p>
            <a:pPr>
              <a:lnSpc>
                <a:spcPct val="110000"/>
              </a:lnSpc>
              <a:spcBef>
                <a:spcPts val="0"/>
              </a:spcBef>
              <a:spcAft>
                <a:spcPts val="600"/>
              </a:spcAft>
            </a:pPr>
            <a:r>
              <a:rPr lang="de-DE" sz="1600"/>
              <a:t>Wissen der Studierenden in Form von mündlicher Prüfung testen (Allen, 2022)</a:t>
            </a:r>
          </a:p>
          <a:p>
            <a:pPr>
              <a:lnSpc>
                <a:spcPct val="110000"/>
              </a:lnSpc>
              <a:spcBef>
                <a:spcPts val="0"/>
              </a:spcBef>
              <a:spcAft>
                <a:spcPts val="600"/>
              </a:spcAft>
            </a:pPr>
            <a:r>
              <a:rPr lang="de-DE" sz="1600"/>
              <a:t>Video-/Audioaufnahmen oder andere digitale Medien von Studierenden verlangen, die ihre Aufsätze diskutieren oder metakognitiv über ihren Schreibprozess reflektieren (nicht immer KI-sicher) (Mills, 2023a)</a:t>
            </a:r>
          </a:p>
          <a:p>
            <a:pPr>
              <a:lnSpc>
                <a:spcPct val="110000"/>
              </a:lnSpc>
              <a:spcBef>
                <a:spcPts val="0"/>
              </a:spcBef>
              <a:spcAft>
                <a:spcPts val="600"/>
              </a:spcAft>
            </a:pPr>
            <a:r>
              <a:rPr lang="de-DE" sz="1600"/>
              <a:t>Aufgaben und Prüfungen zu vermeiden, die so formuliert sind, dass niemand erkennen könnte, ob sie von einem Computer ausgefüllt wurden</a:t>
            </a:r>
          </a:p>
          <a:p>
            <a:pPr>
              <a:lnSpc>
                <a:spcPct val="110000"/>
              </a:lnSpc>
              <a:spcBef>
                <a:spcPts val="0"/>
              </a:spcBef>
              <a:spcAft>
                <a:spcPts val="600"/>
              </a:spcAft>
            </a:pPr>
            <a:endParaRPr lang="de-DE" sz="1600"/>
          </a:p>
        </p:txBody>
      </p:sp>
      <p:sp>
        <p:nvSpPr>
          <p:cNvPr id="4" name="Fußzeilenplatzhalter 3">
            <a:extLst>
              <a:ext uri="{FF2B5EF4-FFF2-40B4-BE49-F238E27FC236}">
                <a16:creationId xmlns:a16="http://schemas.microsoft.com/office/drawing/2014/main" id="{7853137D-2AF7-429C-89A4-0BD0AC9929F5}"/>
              </a:ext>
            </a:extLst>
          </p:cNvPr>
          <p:cNvSpPr>
            <a:spLocks noGrp="1"/>
          </p:cNvSpPr>
          <p:nvPr>
            <p:ph type="ftr" sz="quarter" idx="11"/>
          </p:nvPr>
        </p:nvSpPr>
        <p:spPr/>
        <p:txBody>
          <a:bodyPr/>
          <a:lstStyle/>
          <a:p>
            <a:r>
              <a:rPr lang="de-DE" b="0" dirty="0"/>
              <a:t>Rudolph et al. (2023)</a:t>
            </a:r>
          </a:p>
        </p:txBody>
      </p:sp>
      <p:sp>
        <p:nvSpPr>
          <p:cNvPr id="5" name="Titel 1">
            <a:extLst>
              <a:ext uri="{FF2B5EF4-FFF2-40B4-BE49-F238E27FC236}">
                <a16:creationId xmlns:a16="http://schemas.microsoft.com/office/drawing/2014/main" id="{2A65898E-D0BF-F812-CE01-BAC544F89950}"/>
              </a:ext>
            </a:extLst>
          </p:cNvPr>
          <p:cNvSpPr txBox="1">
            <a:spLocks/>
          </p:cNvSpPr>
          <p:nvPr/>
        </p:nvSpPr>
        <p:spPr>
          <a:xfrm>
            <a:off x="474133" y="838591"/>
            <a:ext cx="11260667" cy="528249"/>
          </a:xfrm>
          <a:prstGeom prst="rect">
            <a:avLst/>
          </a:prstGeom>
        </p:spPr>
        <p:txBody>
          <a:bodyPr vert="horz" lIns="0" tIns="0" rIns="0" bIns="0" rtlCol="0" anchor="t">
            <a:noAutofit/>
          </a:bodyPr>
          <a:lstStyle>
            <a:lvl1pPr algn="l" defTabSz="457200" rtl="0" eaLnBrk="1" latinLnBrk="0" hangingPunct="1">
              <a:spcBef>
                <a:spcPct val="0"/>
              </a:spcBef>
              <a:buNone/>
              <a:defRPr sz="3200" b="1" i="0" kern="1200" cap="all" baseline="0">
                <a:solidFill>
                  <a:schemeClr val="bg2"/>
                </a:solidFill>
                <a:latin typeface="+mj-lt"/>
                <a:ea typeface="+mj-ea"/>
                <a:cs typeface="Open Sans"/>
              </a:defRPr>
            </a:lvl1pPr>
          </a:lstStyle>
          <a:p>
            <a:r>
              <a:rPr lang="de-DE" sz="2000" spc="150">
                <a:latin typeface="Open Sans SemiBold" panose="020B0606030504020204" pitchFamily="34" charset="0"/>
                <a:ea typeface="Open Sans SemiBold" panose="020B0606030504020204" pitchFamily="34" charset="0"/>
                <a:cs typeface="Open Sans SemiBold" panose="020B0606030504020204" pitchFamily="34" charset="0"/>
              </a:rPr>
              <a:t>künstliche Intelligenz beim kreativen schreiben</a:t>
            </a:r>
          </a:p>
        </p:txBody>
      </p:sp>
    </p:spTree>
    <p:extLst>
      <p:ext uri="{BB962C8B-B14F-4D97-AF65-F5344CB8AC3E}">
        <p14:creationId xmlns:p14="http://schemas.microsoft.com/office/powerpoint/2010/main" val="37370346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607F68-1479-4090-B3A2-8FB57C07FB1C}"/>
              </a:ext>
            </a:extLst>
          </p:cNvPr>
          <p:cNvSpPr>
            <a:spLocks noGrp="1"/>
          </p:cNvSpPr>
          <p:nvPr>
            <p:ph type="title"/>
          </p:nvPr>
        </p:nvSpPr>
        <p:spPr>
          <a:xfrm>
            <a:off x="474133" y="274638"/>
            <a:ext cx="11260667" cy="909585"/>
          </a:xfrm>
        </p:spPr>
        <p:txBody>
          <a:bodyPr/>
          <a:lstStyle/>
          <a:p>
            <a:r>
              <a:rPr lang="de-DE"/>
              <a:t>Langfristige Lösungen</a:t>
            </a:r>
          </a:p>
        </p:txBody>
      </p:sp>
      <p:sp>
        <p:nvSpPr>
          <p:cNvPr id="3" name="Inhaltsplatzhalter 2">
            <a:extLst>
              <a:ext uri="{FF2B5EF4-FFF2-40B4-BE49-F238E27FC236}">
                <a16:creationId xmlns:a16="http://schemas.microsoft.com/office/drawing/2014/main" id="{A93E2C1D-6FC8-4A2B-989B-7AF82813F7D8}"/>
              </a:ext>
            </a:extLst>
          </p:cNvPr>
          <p:cNvSpPr>
            <a:spLocks noGrp="1"/>
          </p:cNvSpPr>
          <p:nvPr>
            <p:ph idx="1"/>
          </p:nvPr>
        </p:nvSpPr>
        <p:spPr>
          <a:xfrm>
            <a:off x="475200" y="1440000"/>
            <a:ext cx="10057333" cy="5281476"/>
          </a:xfrm>
        </p:spPr>
        <p:txBody>
          <a:bodyPr>
            <a:noAutofit/>
          </a:bodyPr>
          <a:lstStyle/>
          <a:p>
            <a:pPr marL="0" indent="0">
              <a:lnSpc>
                <a:spcPct val="110000"/>
              </a:lnSpc>
              <a:spcBef>
                <a:spcPts val="0"/>
              </a:spcBef>
              <a:spcAft>
                <a:spcPts val="600"/>
              </a:spcAft>
              <a:buNone/>
            </a:pPr>
            <a:r>
              <a:rPr lang="de-DE" sz="1600" b="1" cap="all" spc="150" dirty="0">
                <a:latin typeface="Open Sans SemiBold" panose="020B0606030504020204" pitchFamily="34" charset="0"/>
                <a:ea typeface="Open Sans SemiBold" panose="020B0606030504020204" pitchFamily="34" charset="0"/>
                <a:cs typeface="Open Sans SemiBold" panose="020B0606030504020204" pitchFamily="34" charset="0"/>
              </a:rPr>
              <a:t>Organisation der Bildungseinrichtung</a:t>
            </a:r>
            <a:endParaRPr lang="de-DE" sz="1600" dirty="0"/>
          </a:p>
          <a:p>
            <a:pPr>
              <a:lnSpc>
                <a:spcPct val="110000"/>
              </a:lnSpc>
              <a:spcBef>
                <a:spcPts val="0"/>
              </a:spcBef>
              <a:spcAft>
                <a:spcPts val="600"/>
              </a:spcAft>
            </a:pPr>
            <a:r>
              <a:rPr lang="de-DE" sz="1600" dirty="0"/>
              <a:t>Wichtig, diesen sich schnell entwickelnden Bereich zu beobachten!</a:t>
            </a:r>
          </a:p>
          <a:p>
            <a:pPr>
              <a:lnSpc>
                <a:spcPct val="110000"/>
              </a:lnSpc>
              <a:spcBef>
                <a:spcPts val="0"/>
              </a:spcBef>
              <a:spcAft>
                <a:spcPts val="600"/>
              </a:spcAft>
            </a:pPr>
            <a:endParaRPr lang="de-DE" sz="1600" dirty="0"/>
          </a:p>
          <a:p>
            <a:pPr>
              <a:lnSpc>
                <a:spcPct val="110000"/>
              </a:lnSpc>
              <a:spcBef>
                <a:spcPts val="0"/>
              </a:spcBef>
              <a:spcAft>
                <a:spcPts val="600"/>
              </a:spcAft>
            </a:pPr>
            <a:r>
              <a:rPr lang="de-DE" sz="1600" b="1" dirty="0">
                <a:latin typeface="Open Sans SemiBold" panose="020B0606030504020204" pitchFamily="34" charset="0"/>
                <a:ea typeface="Open Sans SemiBold" panose="020B0606030504020204" pitchFamily="34" charset="0"/>
                <a:cs typeface="Open Sans SemiBold" panose="020B0606030504020204" pitchFamily="34" charset="0"/>
              </a:rPr>
              <a:t>Akademisches Arbeiten „humanisieren“: </a:t>
            </a:r>
            <a:r>
              <a:rPr lang="de-DE" sz="1600" dirty="0"/>
              <a:t>anstatt sich auf die Aufdeckung akademischen Fehlverhaltens durch die Verwendung von KI-basierten Tools wie </a:t>
            </a:r>
            <a:r>
              <a:rPr lang="de-DE" sz="1600" dirty="0" err="1"/>
              <a:t>ChatGPT</a:t>
            </a:r>
            <a:r>
              <a:rPr lang="de-DE" sz="1600" dirty="0"/>
              <a:t> zu konzentrieren, sollten vertrauensvolle Beziehungen zu den Schüler*innen und Studierenden im Rahmen einer studierendenzentrierten Pädagogik aufgebaut werden </a:t>
            </a:r>
            <a:br>
              <a:rPr lang="de-DE" sz="1600" dirty="0"/>
            </a:br>
            <a:r>
              <a:rPr lang="de-DE" sz="1600" dirty="0"/>
              <a:t>= Empathie, Freundlichkeit und Mitgefühl in das Lernen und Lehren integrieren</a:t>
            </a:r>
          </a:p>
          <a:p>
            <a:pPr>
              <a:lnSpc>
                <a:spcPct val="110000"/>
              </a:lnSpc>
              <a:spcBef>
                <a:spcPts val="0"/>
              </a:spcBef>
              <a:spcAft>
                <a:spcPts val="600"/>
              </a:spcAft>
            </a:pPr>
            <a:endParaRPr lang="de-DE" sz="1600" dirty="0"/>
          </a:p>
          <a:p>
            <a:pPr>
              <a:lnSpc>
                <a:spcPct val="110000"/>
              </a:lnSpc>
              <a:spcBef>
                <a:spcPts val="0"/>
              </a:spcBef>
              <a:spcAft>
                <a:spcPts val="600"/>
              </a:spcAft>
            </a:pPr>
            <a:r>
              <a:rPr lang="de-DE" sz="1600" dirty="0"/>
              <a:t>Klare, leicht verständliche </a:t>
            </a:r>
            <a:r>
              <a:rPr lang="de-DE" sz="1600" b="1" dirty="0"/>
              <a:t>Leitlinien für die Verwendung von KI-Tools beim Lernen und Lehren </a:t>
            </a:r>
            <a:r>
              <a:rPr lang="de-DE" sz="1600" dirty="0"/>
              <a:t>entwickeln, welche Informationen über die ordnungsgemäße Verwendung dieser Tools und die Konsequenzen bei Betrug enthalten</a:t>
            </a:r>
          </a:p>
          <a:p>
            <a:pPr>
              <a:lnSpc>
                <a:spcPct val="110000"/>
              </a:lnSpc>
              <a:spcBef>
                <a:spcPts val="0"/>
              </a:spcBef>
              <a:spcAft>
                <a:spcPts val="600"/>
              </a:spcAft>
            </a:pPr>
            <a:endParaRPr lang="de-DE" sz="1600" dirty="0"/>
          </a:p>
          <a:p>
            <a:pPr>
              <a:lnSpc>
                <a:spcPct val="110000"/>
              </a:lnSpc>
              <a:spcBef>
                <a:spcPts val="0"/>
              </a:spcBef>
              <a:spcAft>
                <a:spcPts val="600"/>
              </a:spcAft>
            </a:pPr>
            <a:r>
              <a:rPr lang="de-DE" sz="1600" dirty="0"/>
              <a:t>Lern-, Lehr- und Bewertungsansätze anpassen</a:t>
            </a:r>
          </a:p>
          <a:p>
            <a:pPr lvl="1">
              <a:lnSpc>
                <a:spcPct val="110000"/>
              </a:lnSpc>
              <a:spcBef>
                <a:spcPts val="0"/>
              </a:spcBef>
              <a:spcAft>
                <a:spcPts val="600"/>
              </a:spcAft>
            </a:pPr>
            <a:r>
              <a:rPr lang="de-DE" sz="1600" dirty="0"/>
              <a:t>Z.B. KI-Tools in Diskussionen und Aufgabenstellungen integrieren (siehe Anson &amp; </a:t>
            </a:r>
            <a:r>
              <a:rPr lang="de-DE" sz="1600" dirty="0" err="1"/>
              <a:t>Straume</a:t>
            </a:r>
            <a:r>
              <a:rPr lang="de-DE" sz="1600" dirty="0"/>
              <a:t>, 2022; </a:t>
            </a:r>
            <a:r>
              <a:rPr lang="de-DE" sz="1600" dirty="0" err="1"/>
              <a:t>McMurtrie</a:t>
            </a:r>
            <a:r>
              <a:rPr lang="de-DE" sz="1600" dirty="0"/>
              <a:t>, 2022, 2023; </a:t>
            </a:r>
            <a:r>
              <a:rPr lang="de-DE" sz="1600" dirty="0" err="1"/>
              <a:t>Fyfe</a:t>
            </a:r>
            <a:r>
              <a:rPr lang="de-DE" sz="1600" dirty="0"/>
              <a:t>, 2022; D'Agostino, 2022)</a:t>
            </a:r>
          </a:p>
        </p:txBody>
      </p:sp>
      <p:sp>
        <p:nvSpPr>
          <p:cNvPr id="4" name="Fußzeilenplatzhalter 3">
            <a:extLst>
              <a:ext uri="{FF2B5EF4-FFF2-40B4-BE49-F238E27FC236}">
                <a16:creationId xmlns:a16="http://schemas.microsoft.com/office/drawing/2014/main" id="{7853137D-2AF7-429C-89A4-0BD0AC9929F5}"/>
              </a:ext>
            </a:extLst>
          </p:cNvPr>
          <p:cNvSpPr>
            <a:spLocks noGrp="1"/>
          </p:cNvSpPr>
          <p:nvPr>
            <p:ph type="ftr" sz="quarter" idx="11"/>
          </p:nvPr>
        </p:nvSpPr>
        <p:spPr/>
        <p:txBody>
          <a:bodyPr/>
          <a:lstStyle/>
          <a:p>
            <a:r>
              <a:rPr lang="de-DE" b="0" dirty="0"/>
              <a:t>Rudolph et al. (2023)</a:t>
            </a:r>
          </a:p>
        </p:txBody>
      </p:sp>
      <p:sp>
        <p:nvSpPr>
          <p:cNvPr id="5" name="Titel 1">
            <a:extLst>
              <a:ext uri="{FF2B5EF4-FFF2-40B4-BE49-F238E27FC236}">
                <a16:creationId xmlns:a16="http://schemas.microsoft.com/office/drawing/2014/main" id="{2A65898E-D0BF-F812-CE01-BAC544F89950}"/>
              </a:ext>
            </a:extLst>
          </p:cNvPr>
          <p:cNvSpPr txBox="1">
            <a:spLocks/>
          </p:cNvSpPr>
          <p:nvPr/>
        </p:nvSpPr>
        <p:spPr>
          <a:xfrm>
            <a:off x="474133" y="838591"/>
            <a:ext cx="11260667" cy="528249"/>
          </a:xfrm>
          <a:prstGeom prst="rect">
            <a:avLst/>
          </a:prstGeom>
        </p:spPr>
        <p:txBody>
          <a:bodyPr vert="horz" lIns="0" tIns="0" rIns="0" bIns="0" rtlCol="0" anchor="t">
            <a:noAutofit/>
          </a:bodyPr>
          <a:lstStyle>
            <a:lvl1pPr algn="l" defTabSz="457200" rtl="0" eaLnBrk="1" latinLnBrk="0" hangingPunct="1">
              <a:spcBef>
                <a:spcPct val="0"/>
              </a:spcBef>
              <a:buNone/>
              <a:defRPr sz="3200" b="1" i="0" kern="1200" cap="all" baseline="0">
                <a:solidFill>
                  <a:schemeClr val="bg2"/>
                </a:solidFill>
                <a:latin typeface="+mj-lt"/>
                <a:ea typeface="+mj-ea"/>
                <a:cs typeface="Open Sans"/>
              </a:defRPr>
            </a:lvl1pPr>
          </a:lstStyle>
          <a:p>
            <a:r>
              <a:rPr lang="de-DE" sz="2000" spc="150">
                <a:latin typeface="Open Sans SemiBold" panose="020B0606030504020204" pitchFamily="34" charset="0"/>
                <a:ea typeface="Open Sans SemiBold" panose="020B0606030504020204" pitchFamily="34" charset="0"/>
                <a:cs typeface="Open Sans SemiBold" panose="020B0606030504020204" pitchFamily="34" charset="0"/>
              </a:rPr>
              <a:t>künstliche Intelligenz beim kreativen schreiben</a:t>
            </a:r>
          </a:p>
        </p:txBody>
      </p:sp>
    </p:spTree>
    <p:extLst>
      <p:ext uri="{BB962C8B-B14F-4D97-AF65-F5344CB8AC3E}">
        <p14:creationId xmlns:p14="http://schemas.microsoft.com/office/powerpoint/2010/main" val="29238474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607F68-1479-4090-B3A2-8FB57C07FB1C}"/>
              </a:ext>
            </a:extLst>
          </p:cNvPr>
          <p:cNvSpPr>
            <a:spLocks noGrp="1"/>
          </p:cNvSpPr>
          <p:nvPr>
            <p:ph type="title"/>
          </p:nvPr>
        </p:nvSpPr>
        <p:spPr>
          <a:xfrm>
            <a:off x="474133" y="274638"/>
            <a:ext cx="11260667" cy="909585"/>
          </a:xfrm>
        </p:spPr>
        <p:txBody>
          <a:bodyPr/>
          <a:lstStyle/>
          <a:p>
            <a:r>
              <a:rPr lang="de-DE"/>
              <a:t>Langfristige Lösungen</a:t>
            </a:r>
          </a:p>
        </p:txBody>
      </p:sp>
      <p:sp>
        <p:nvSpPr>
          <p:cNvPr id="3" name="Inhaltsplatzhalter 2">
            <a:extLst>
              <a:ext uri="{FF2B5EF4-FFF2-40B4-BE49-F238E27FC236}">
                <a16:creationId xmlns:a16="http://schemas.microsoft.com/office/drawing/2014/main" id="{A93E2C1D-6FC8-4A2B-989B-7AF82813F7D8}"/>
              </a:ext>
            </a:extLst>
          </p:cNvPr>
          <p:cNvSpPr>
            <a:spLocks noGrp="1"/>
          </p:cNvSpPr>
          <p:nvPr>
            <p:ph idx="1"/>
          </p:nvPr>
        </p:nvSpPr>
        <p:spPr>
          <a:xfrm>
            <a:off x="475200" y="1440000"/>
            <a:ext cx="10057333" cy="5281476"/>
          </a:xfrm>
        </p:spPr>
        <p:txBody>
          <a:bodyPr>
            <a:noAutofit/>
          </a:bodyPr>
          <a:lstStyle/>
          <a:p>
            <a:pPr marL="0" indent="0">
              <a:lnSpc>
                <a:spcPct val="110000"/>
              </a:lnSpc>
              <a:spcBef>
                <a:spcPts val="0"/>
              </a:spcBef>
              <a:spcAft>
                <a:spcPts val="600"/>
              </a:spcAft>
              <a:buNone/>
            </a:pPr>
            <a:r>
              <a:rPr lang="de-DE" sz="1600" b="1" cap="all" spc="150" dirty="0">
                <a:latin typeface="Open Sans SemiBold" panose="020B0606030504020204" pitchFamily="34" charset="0"/>
                <a:ea typeface="Open Sans SemiBold" panose="020B0606030504020204" pitchFamily="34" charset="0"/>
                <a:cs typeface="Open Sans SemiBold" panose="020B0606030504020204" pitchFamily="34" charset="0"/>
              </a:rPr>
              <a:t>Aufgabenstellung</a:t>
            </a:r>
            <a:endParaRPr lang="de-DE" sz="1600" dirty="0"/>
          </a:p>
          <a:p>
            <a:pPr>
              <a:lnSpc>
                <a:spcPct val="110000"/>
              </a:lnSpc>
              <a:spcBef>
                <a:spcPts val="0"/>
              </a:spcBef>
              <a:spcAft>
                <a:spcPts val="600"/>
              </a:spcAft>
            </a:pPr>
            <a:r>
              <a:rPr lang="de-DE" sz="1600" dirty="0"/>
              <a:t>Kreative und kritische Denkfähigkeiten der Schüler*innen fördern und auf dieser Grundlage bewerten (Hooks, 2010; Brookfield, 2012)</a:t>
            </a:r>
          </a:p>
          <a:p>
            <a:pPr lvl="1">
              <a:lnSpc>
                <a:spcPct val="110000"/>
              </a:lnSpc>
              <a:spcBef>
                <a:spcPts val="0"/>
              </a:spcBef>
              <a:spcAft>
                <a:spcPts val="600"/>
              </a:spcAft>
            </a:pPr>
            <a:r>
              <a:rPr lang="de-DE" sz="1600" dirty="0"/>
              <a:t>Dabei Schülern die Möglichkeit geben, über Themen zu schreiben, die sie wirklich interessieren, bei denen ihre Stimme zur Geltung kommt und ihre Meinung geschätzt wird (</a:t>
            </a:r>
            <a:r>
              <a:rPr lang="de-DE" sz="1600" dirty="0" err="1"/>
              <a:t>McMurtrie</a:t>
            </a:r>
            <a:r>
              <a:rPr lang="de-DE" sz="1600" dirty="0"/>
              <a:t>, 2022)</a:t>
            </a:r>
          </a:p>
          <a:p>
            <a:pPr>
              <a:lnSpc>
                <a:spcPct val="110000"/>
              </a:lnSpc>
              <a:spcBef>
                <a:spcPts val="0"/>
              </a:spcBef>
              <a:spcAft>
                <a:spcPts val="600"/>
              </a:spcAft>
            </a:pPr>
            <a:r>
              <a:rPr lang="de-DE" sz="1600" dirty="0"/>
              <a:t>Schüler*innen und Studierenden erklären, dass Schreiben eine Form des Denkens ist (Stevens, 2019) und dass sie eine äußerst wichtige Form des Lernens verpassen, wenn sie versuchen, ihr Schreiben an </a:t>
            </a:r>
            <a:r>
              <a:rPr lang="de-DE" sz="1600" dirty="0" err="1"/>
              <a:t>ChatGPT</a:t>
            </a:r>
            <a:r>
              <a:rPr lang="de-DE" sz="1600" dirty="0"/>
              <a:t> oder eine andere KI zu delegieren</a:t>
            </a:r>
          </a:p>
          <a:p>
            <a:pPr lvl="1">
              <a:lnSpc>
                <a:spcPct val="110000"/>
              </a:lnSpc>
              <a:spcBef>
                <a:spcPts val="0"/>
              </a:spcBef>
              <a:spcAft>
                <a:spcPts val="600"/>
              </a:spcAft>
            </a:pPr>
            <a:r>
              <a:rPr lang="de-DE" sz="1600" dirty="0"/>
              <a:t>Studierenden über die Grenzen und Fehler von textgenerierender Prosa aufzuklären und Beispiele für minderwertige Texte zu geben, die den Wert des menschlichen Schreibens (einschließlich des Schreibens von Studierenden) hervorheben (Mills, 2023a)</a:t>
            </a:r>
          </a:p>
          <a:p>
            <a:pPr lvl="1">
              <a:lnSpc>
                <a:spcPct val="110000"/>
              </a:lnSpc>
              <a:spcBef>
                <a:spcPts val="0"/>
              </a:spcBef>
              <a:spcAft>
                <a:spcPts val="600"/>
              </a:spcAft>
            </a:pPr>
            <a:r>
              <a:rPr lang="de-DE" sz="1600" dirty="0"/>
              <a:t>Tools als Hilfsmittel einsetzen, um den Studierenden beim Schreiben und Recherchieren zu helfen, aber nicht als Ersatz für kritisches Denken </a:t>
            </a:r>
          </a:p>
          <a:p>
            <a:pPr lvl="1">
              <a:lnSpc>
                <a:spcPct val="110000"/>
              </a:lnSpc>
              <a:spcBef>
                <a:spcPts val="0"/>
              </a:spcBef>
              <a:spcAft>
                <a:spcPts val="600"/>
              </a:spcAft>
            </a:pPr>
            <a:r>
              <a:rPr lang="de-DE" sz="1600" i="1" dirty="0"/>
              <a:t>„Den kreativen Prozess anregen“ </a:t>
            </a:r>
            <a:r>
              <a:rPr lang="de-DE" sz="1600" dirty="0"/>
              <a:t>(</a:t>
            </a:r>
            <a:r>
              <a:rPr lang="de-DE" sz="1600" dirty="0" err="1"/>
              <a:t>McMurtrie</a:t>
            </a:r>
            <a:r>
              <a:rPr lang="de-DE" sz="1600" dirty="0"/>
              <a:t>, 2023)</a:t>
            </a:r>
            <a:endParaRPr lang="de-DE" sz="1600" i="1" dirty="0"/>
          </a:p>
        </p:txBody>
      </p:sp>
      <p:sp>
        <p:nvSpPr>
          <p:cNvPr id="4" name="Fußzeilenplatzhalter 3">
            <a:extLst>
              <a:ext uri="{FF2B5EF4-FFF2-40B4-BE49-F238E27FC236}">
                <a16:creationId xmlns:a16="http://schemas.microsoft.com/office/drawing/2014/main" id="{7853137D-2AF7-429C-89A4-0BD0AC9929F5}"/>
              </a:ext>
            </a:extLst>
          </p:cNvPr>
          <p:cNvSpPr>
            <a:spLocks noGrp="1"/>
          </p:cNvSpPr>
          <p:nvPr>
            <p:ph type="ftr" sz="quarter" idx="11"/>
          </p:nvPr>
        </p:nvSpPr>
        <p:spPr/>
        <p:txBody>
          <a:bodyPr/>
          <a:lstStyle/>
          <a:p>
            <a:r>
              <a:rPr lang="de-DE" b="0" dirty="0"/>
              <a:t>Rudolph et al. (2023)</a:t>
            </a:r>
          </a:p>
        </p:txBody>
      </p:sp>
      <p:sp>
        <p:nvSpPr>
          <p:cNvPr id="5" name="Titel 1">
            <a:extLst>
              <a:ext uri="{FF2B5EF4-FFF2-40B4-BE49-F238E27FC236}">
                <a16:creationId xmlns:a16="http://schemas.microsoft.com/office/drawing/2014/main" id="{2A65898E-D0BF-F812-CE01-BAC544F89950}"/>
              </a:ext>
            </a:extLst>
          </p:cNvPr>
          <p:cNvSpPr txBox="1">
            <a:spLocks/>
          </p:cNvSpPr>
          <p:nvPr/>
        </p:nvSpPr>
        <p:spPr>
          <a:xfrm>
            <a:off x="474133" y="838591"/>
            <a:ext cx="11260667" cy="528249"/>
          </a:xfrm>
          <a:prstGeom prst="rect">
            <a:avLst/>
          </a:prstGeom>
        </p:spPr>
        <p:txBody>
          <a:bodyPr vert="horz" lIns="0" tIns="0" rIns="0" bIns="0" rtlCol="0" anchor="t">
            <a:noAutofit/>
          </a:bodyPr>
          <a:lstStyle>
            <a:lvl1pPr algn="l" defTabSz="457200" rtl="0" eaLnBrk="1" latinLnBrk="0" hangingPunct="1">
              <a:spcBef>
                <a:spcPct val="0"/>
              </a:spcBef>
              <a:buNone/>
              <a:defRPr sz="3200" b="1" i="0" kern="1200" cap="all" baseline="0">
                <a:solidFill>
                  <a:schemeClr val="bg2"/>
                </a:solidFill>
                <a:latin typeface="+mj-lt"/>
                <a:ea typeface="+mj-ea"/>
                <a:cs typeface="Open Sans"/>
              </a:defRPr>
            </a:lvl1pPr>
          </a:lstStyle>
          <a:p>
            <a:r>
              <a:rPr lang="de-DE" sz="2000" spc="150">
                <a:latin typeface="Open Sans SemiBold" panose="020B0606030504020204" pitchFamily="34" charset="0"/>
                <a:ea typeface="Open Sans SemiBold" panose="020B0606030504020204" pitchFamily="34" charset="0"/>
                <a:cs typeface="Open Sans SemiBold" panose="020B0606030504020204" pitchFamily="34" charset="0"/>
              </a:rPr>
              <a:t>künstliche Intelligenz beim kreativen schreiben</a:t>
            </a:r>
          </a:p>
        </p:txBody>
      </p:sp>
    </p:spTree>
    <p:extLst>
      <p:ext uri="{BB962C8B-B14F-4D97-AF65-F5344CB8AC3E}">
        <p14:creationId xmlns:p14="http://schemas.microsoft.com/office/powerpoint/2010/main" val="21900140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607F68-1479-4090-B3A2-8FB57C07FB1C}"/>
              </a:ext>
            </a:extLst>
          </p:cNvPr>
          <p:cNvSpPr>
            <a:spLocks noGrp="1"/>
          </p:cNvSpPr>
          <p:nvPr>
            <p:ph type="title"/>
          </p:nvPr>
        </p:nvSpPr>
        <p:spPr>
          <a:xfrm>
            <a:off x="474133" y="274638"/>
            <a:ext cx="11260667" cy="909585"/>
          </a:xfrm>
        </p:spPr>
        <p:txBody>
          <a:bodyPr/>
          <a:lstStyle/>
          <a:p>
            <a:r>
              <a:rPr lang="de-DE"/>
              <a:t>Langfristige Lösungen</a:t>
            </a:r>
          </a:p>
        </p:txBody>
      </p:sp>
      <p:sp>
        <p:nvSpPr>
          <p:cNvPr id="3" name="Inhaltsplatzhalter 2">
            <a:extLst>
              <a:ext uri="{FF2B5EF4-FFF2-40B4-BE49-F238E27FC236}">
                <a16:creationId xmlns:a16="http://schemas.microsoft.com/office/drawing/2014/main" id="{A93E2C1D-6FC8-4A2B-989B-7AF82813F7D8}"/>
              </a:ext>
            </a:extLst>
          </p:cNvPr>
          <p:cNvSpPr>
            <a:spLocks noGrp="1"/>
          </p:cNvSpPr>
          <p:nvPr>
            <p:ph idx="1"/>
          </p:nvPr>
        </p:nvSpPr>
        <p:spPr>
          <a:xfrm>
            <a:off x="475200" y="1440000"/>
            <a:ext cx="10057333" cy="5281476"/>
          </a:xfrm>
        </p:spPr>
        <p:txBody>
          <a:bodyPr>
            <a:noAutofit/>
          </a:bodyPr>
          <a:lstStyle/>
          <a:p>
            <a:pPr marL="57150" indent="0">
              <a:lnSpc>
                <a:spcPct val="110000"/>
              </a:lnSpc>
              <a:spcBef>
                <a:spcPts val="0"/>
              </a:spcBef>
              <a:spcAft>
                <a:spcPts val="600"/>
              </a:spcAft>
              <a:buNone/>
            </a:pPr>
            <a:r>
              <a:rPr lang="de-DE" sz="1600" b="1" cap="all" spc="150" dirty="0">
                <a:latin typeface="Open Sans SemiBold" panose="020B0606030504020204" pitchFamily="34" charset="0"/>
                <a:ea typeface="Open Sans SemiBold" panose="020B0606030504020204" pitchFamily="34" charset="0"/>
                <a:cs typeface="Open Sans SemiBold" panose="020B0606030504020204" pitchFamily="34" charset="0"/>
              </a:rPr>
              <a:t>Bewertungsansätze</a:t>
            </a:r>
          </a:p>
          <a:p>
            <a:pPr indent="-285750">
              <a:lnSpc>
                <a:spcPct val="110000"/>
              </a:lnSpc>
              <a:spcBef>
                <a:spcPts val="0"/>
              </a:spcBef>
              <a:spcAft>
                <a:spcPts val="600"/>
              </a:spcAft>
            </a:pPr>
            <a:endParaRPr lang="de-DE" sz="1600" dirty="0"/>
          </a:p>
          <a:p>
            <a:pPr>
              <a:lnSpc>
                <a:spcPct val="110000"/>
              </a:lnSpc>
              <a:spcBef>
                <a:spcPts val="0"/>
              </a:spcBef>
              <a:spcAft>
                <a:spcPts val="600"/>
              </a:spcAft>
            </a:pPr>
            <a:r>
              <a:rPr lang="de-DE" sz="1600" dirty="0"/>
              <a:t>Fokus auf Wissenserwerb wird in Zukunft verloren gehen (schon seit Wikipedia), sowie möglicherweise Fähigkeiten, welche die KI kann -&gt; Bewusstsein beim Lernen, Kontrolle und Problemlösekompetenzen werden wichtiger</a:t>
            </a:r>
          </a:p>
          <a:p>
            <a:pPr>
              <a:lnSpc>
                <a:spcPct val="110000"/>
              </a:lnSpc>
              <a:spcBef>
                <a:spcPts val="0"/>
              </a:spcBef>
              <a:spcAft>
                <a:spcPts val="600"/>
              </a:spcAft>
            </a:pPr>
            <a:endParaRPr lang="de-DE" sz="1600" dirty="0"/>
          </a:p>
          <a:p>
            <a:pPr>
              <a:lnSpc>
                <a:spcPct val="110000"/>
              </a:lnSpc>
              <a:spcBef>
                <a:spcPts val="0"/>
              </a:spcBef>
              <a:spcAft>
                <a:spcPts val="600"/>
              </a:spcAft>
            </a:pPr>
            <a:r>
              <a:rPr lang="de-DE" sz="1600" dirty="0"/>
              <a:t>Beurteilungen verwenden, die sinnvoll und intrinsisch motivierend sind</a:t>
            </a:r>
          </a:p>
          <a:p>
            <a:pPr lvl="1">
              <a:lnSpc>
                <a:spcPct val="110000"/>
              </a:lnSpc>
              <a:spcBef>
                <a:spcPts val="0"/>
              </a:spcBef>
              <a:spcAft>
                <a:spcPts val="600"/>
              </a:spcAft>
            </a:pPr>
            <a:r>
              <a:rPr lang="de-DE" sz="1600" dirty="0"/>
              <a:t>Fokus sollte auf Bewertungen </a:t>
            </a:r>
            <a:r>
              <a:rPr lang="de-DE" sz="1600" i="1" dirty="0"/>
              <a:t>für</a:t>
            </a:r>
            <a:r>
              <a:rPr lang="de-DE" sz="1600" dirty="0"/>
              <a:t> das Lernen anstatt nur auf Bewertungen </a:t>
            </a:r>
            <a:r>
              <a:rPr lang="de-DE" sz="1600" i="1" dirty="0"/>
              <a:t>des</a:t>
            </a:r>
            <a:r>
              <a:rPr lang="de-DE" sz="1600" dirty="0"/>
              <a:t> Gelernten liegen (</a:t>
            </a:r>
            <a:r>
              <a:rPr lang="de-DE" sz="1600" dirty="0" err="1"/>
              <a:t>Wiliam</a:t>
            </a:r>
            <a:r>
              <a:rPr lang="de-DE" sz="1600" dirty="0"/>
              <a:t>, 2011; Earl, 2012)</a:t>
            </a:r>
          </a:p>
          <a:p>
            <a:pPr marL="457200" lvl="1" indent="0">
              <a:lnSpc>
                <a:spcPct val="110000"/>
              </a:lnSpc>
              <a:spcBef>
                <a:spcPts val="0"/>
              </a:spcBef>
              <a:spcAft>
                <a:spcPts val="600"/>
              </a:spcAft>
              <a:buNone/>
            </a:pPr>
            <a:endParaRPr lang="de-DE" sz="1600" dirty="0"/>
          </a:p>
          <a:p>
            <a:pPr marL="457200" lvl="1" indent="0">
              <a:lnSpc>
                <a:spcPct val="110000"/>
              </a:lnSpc>
              <a:spcBef>
                <a:spcPts val="0"/>
              </a:spcBef>
              <a:spcAft>
                <a:spcPts val="600"/>
              </a:spcAft>
              <a:buNone/>
            </a:pPr>
            <a:endParaRPr lang="de-DE" sz="1600" dirty="0"/>
          </a:p>
          <a:p>
            <a:pPr marL="457200" lvl="1" indent="0">
              <a:lnSpc>
                <a:spcPct val="110000"/>
              </a:lnSpc>
              <a:spcBef>
                <a:spcPts val="0"/>
              </a:spcBef>
              <a:spcAft>
                <a:spcPts val="600"/>
              </a:spcAft>
              <a:buNone/>
            </a:pPr>
            <a:endParaRPr lang="de-DE" sz="1600" dirty="0"/>
          </a:p>
          <a:p>
            <a:pPr marL="457200" lvl="1" indent="0">
              <a:lnSpc>
                <a:spcPct val="110000"/>
              </a:lnSpc>
              <a:spcBef>
                <a:spcPts val="0"/>
              </a:spcBef>
              <a:spcAft>
                <a:spcPts val="600"/>
              </a:spcAft>
              <a:buNone/>
            </a:pPr>
            <a:endParaRPr lang="de-DE" sz="1600" dirty="0"/>
          </a:p>
          <a:p>
            <a:pPr marL="457200" lvl="1" indent="0">
              <a:lnSpc>
                <a:spcPct val="110000"/>
              </a:lnSpc>
              <a:spcBef>
                <a:spcPts val="0"/>
              </a:spcBef>
              <a:spcAft>
                <a:spcPts val="600"/>
              </a:spcAft>
              <a:buNone/>
            </a:pPr>
            <a:br>
              <a:rPr lang="de-DE" sz="1600" dirty="0"/>
            </a:br>
            <a:endParaRPr lang="de-DE" sz="1600" dirty="0"/>
          </a:p>
          <a:p>
            <a:pPr marL="457200" lvl="1" indent="0">
              <a:lnSpc>
                <a:spcPct val="110000"/>
              </a:lnSpc>
              <a:spcBef>
                <a:spcPts val="0"/>
              </a:spcBef>
              <a:spcAft>
                <a:spcPts val="600"/>
              </a:spcAft>
              <a:buNone/>
            </a:pPr>
            <a:endParaRPr lang="de-DE" sz="1600" dirty="0"/>
          </a:p>
          <a:p>
            <a:pPr marL="457200" lvl="1" indent="0">
              <a:lnSpc>
                <a:spcPct val="110000"/>
              </a:lnSpc>
              <a:spcBef>
                <a:spcPts val="0"/>
              </a:spcBef>
              <a:spcAft>
                <a:spcPts val="600"/>
              </a:spcAft>
              <a:buNone/>
            </a:pPr>
            <a:endParaRPr lang="de-DE" sz="1600" dirty="0"/>
          </a:p>
          <a:p>
            <a:pPr marL="457200" lvl="1" indent="0">
              <a:lnSpc>
                <a:spcPct val="110000"/>
              </a:lnSpc>
              <a:spcBef>
                <a:spcPts val="0"/>
              </a:spcBef>
              <a:spcAft>
                <a:spcPts val="600"/>
              </a:spcAft>
              <a:buNone/>
            </a:pPr>
            <a:endParaRPr lang="de-DE" sz="1600" dirty="0"/>
          </a:p>
          <a:p>
            <a:pPr marL="457200" lvl="1" indent="0">
              <a:lnSpc>
                <a:spcPct val="110000"/>
              </a:lnSpc>
              <a:spcBef>
                <a:spcPts val="0"/>
              </a:spcBef>
              <a:spcAft>
                <a:spcPts val="600"/>
              </a:spcAft>
              <a:buNone/>
            </a:pPr>
            <a:endParaRPr lang="de-DE" sz="1600" dirty="0"/>
          </a:p>
          <a:p>
            <a:pPr marL="457200" lvl="1" indent="0">
              <a:lnSpc>
                <a:spcPct val="110000"/>
              </a:lnSpc>
              <a:spcBef>
                <a:spcPts val="0"/>
              </a:spcBef>
              <a:spcAft>
                <a:spcPts val="600"/>
              </a:spcAft>
              <a:buNone/>
            </a:pPr>
            <a:endParaRPr lang="de-DE" sz="1600" dirty="0"/>
          </a:p>
          <a:p>
            <a:pPr marL="457200" lvl="1" indent="0">
              <a:lnSpc>
                <a:spcPct val="110000"/>
              </a:lnSpc>
              <a:spcBef>
                <a:spcPts val="0"/>
              </a:spcBef>
              <a:spcAft>
                <a:spcPts val="600"/>
              </a:spcAft>
              <a:buNone/>
            </a:pPr>
            <a:endParaRPr lang="de-DE" sz="1600" dirty="0"/>
          </a:p>
          <a:p>
            <a:pPr marL="0" indent="0">
              <a:lnSpc>
                <a:spcPct val="110000"/>
              </a:lnSpc>
              <a:spcBef>
                <a:spcPts val="0"/>
              </a:spcBef>
              <a:spcAft>
                <a:spcPts val="600"/>
              </a:spcAft>
              <a:buNone/>
            </a:pPr>
            <a:endParaRPr lang="de-DE" sz="1600" dirty="0"/>
          </a:p>
        </p:txBody>
      </p:sp>
      <p:sp>
        <p:nvSpPr>
          <p:cNvPr id="4" name="Fußzeilenplatzhalter 3">
            <a:extLst>
              <a:ext uri="{FF2B5EF4-FFF2-40B4-BE49-F238E27FC236}">
                <a16:creationId xmlns:a16="http://schemas.microsoft.com/office/drawing/2014/main" id="{7853137D-2AF7-429C-89A4-0BD0AC9929F5}"/>
              </a:ext>
            </a:extLst>
          </p:cNvPr>
          <p:cNvSpPr>
            <a:spLocks noGrp="1"/>
          </p:cNvSpPr>
          <p:nvPr>
            <p:ph type="ftr" sz="quarter" idx="11"/>
          </p:nvPr>
        </p:nvSpPr>
        <p:spPr/>
        <p:txBody>
          <a:bodyPr/>
          <a:lstStyle/>
          <a:p>
            <a:r>
              <a:rPr lang="de-DE" b="0" dirty="0"/>
              <a:t>Rudolph et al. (2023)</a:t>
            </a:r>
          </a:p>
        </p:txBody>
      </p:sp>
      <p:sp>
        <p:nvSpPr>
          <p:cNvPr id="5" name="Titel 1">
            <a:extLst>
              <a:ext uri="{FF2B5EF4-FFF2-40B4-BE49-F238E27FC236}">
                <a16:creationId xmlns:a16="http://schemas.microsoft.com/office/drawing/2014/main" id="{2A65898E-D0BF-F812-CE01-BAC544F89950}"/>
              </a:ext>
            </a:extLst>
          </p:cNvPr>
          <p:cNvSpPr txBox="1">
            <a:spLocks/>
          </p:cNvSpPr>
          <p:nvPr/>
        </p:nvSpPr>
        <p:spPr>
          <a:xfrm>
            <a:off x="474133" y="838591"/>
            <a:ext cx="11260667" cy="528249"/>
          </a:xfrm>
          <a:prstGeom prst="rect">
            <a:avLst/>
          </a:prstGeom>
        </p:spPr>
        <p:txBody>
          <a:bodyPr vert="horz" lIns="0" tIns="0" rIns="0" bIns="0" rtlCol="0" anchor="t">
            <a:noAutofit/>
          </a:bodyPr>
          <a:lstStyle>
            <a:lvl1pPr algn="l" defTabSz="457200" rtl="0" eaLnBrk="1" latinLnBrk="0" hangingPunct="1">
              <a:spcBef>
                <a:spcPct val="0"/>
              </a:spcBef>
              <a:buNone/>
              <a:defRPr sz="3200" b="1" i="0" kern="1200" cap="all" baseline="0">
                <a:solidFill>
                  <a:schemeClr val="bg2"/>
                </a:solidFill>
                <a:latin typeface="+mj-lt"/>
                <a:ea typeface="+mj-ea"/>
                <a:cs typeface="Open Sans"/>
              </a:defRPr>
            </a:lvl1pPr>
          </a:lstStyle>
          <a:p>
            <a:r>
              <a:rPr lang="de-DE" sz="2000" spc="150">
                <a:latin typeface="Open Sans SemiBold" panose="020B0606030504020204" pitchFamily="34" charset="0"/>
                <a:ea typeface="Open Sans SemiBold" panose="020B0606030504020204" pitchFamily="34" charset="0"/>
                <a:cs typeface="Open Sans SemiBold" panose="020B0606030504020204" pitchFamily="34" charset="0"/>
              </a:rPr>
              <a:t>künstliche Intelligenz beim kreativen schreiben</a:t>
            </a:r>
          </a:p>
        </p:txBody>
      </p:sp>
      <p:pic>
        <p:nvPicPr>
          <p:cNvPr id="6" name="Grafik 5">
            <a:extLst>
              <a:ext uri="{FF2B5EF4-FFF2-40B4-BE49-F238E27FC236}">
                <a16:creationId xmlns:a16="http://schemas.microsoft.com/office/drawing/2014/main" id="{18FFDCBA-C67A-F295-EF15-7626B70258E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17134" y="4164039"/>
            <a:ext cx="2617666" cy="1742249"/>
          </a:xfrm>
          <a:prstGeom prst="rect">
            <a:avLst/>
          </a:prstGeom>
        </p:spPr>
      </p:pic>
    </p:spTree>
    <p:extLst>
      <p:ext uri="{BB962C8B-B14F-4D97-AF65-F5344CB8AC3E}">
        <p14:creationId xmlns:p14="http://schemas.microsoft.com/office/powerpoint/2010/main" val="32963417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a:xfrm>
            <a:off x="1724519" y="3374526"/>
            <a:ext cx="9218301" cy="1043363"/>
          </a:xfrm>
        </p:spPr>
        <p:txBody>
          <a:bodyPr/>
          <a:lstStyle/>
          <a:p>
            <a:pPr>
              <a:spcAft>
                <a:spcPts val="1200"/>
              </a:spcAft>
            </a:pPr>
            <a:r>
              <a:rPr lang="de-DE" sz="3600" dirty="0" err="1"/>
              <a:t>GedichtAnalyse</a:t>
            </a:r>
            <a:r>
              <a:rPr lang="de-DE" sz="3600" dirty="0"/>
              <a:t> mit Chat-</a:t>
            </a:r>
            <a:r>
              <a:rPr lang="de-DE" sz="3600" dirty="0" err="1"/>
              <a:t>gpt</a:t>
            </a:r>
            <a:r>
              <a:rPr lang="de-DE" sz="3600" dirty="0"/>
              <a:t>: Der Panther</a:t>
            </a:r>
            <a:endParaRPr lang="de-DE" sz="3200" dirty="0"/>
          </a:p>
        </p:txBody>
      </p:sp>
      <p:sp>
        <p:nvSpPr>
          <p:cNvPr id="5" name="Textplatzhalter 4"/>
          <p:cNvSpPr>
            <a:spLocks noGrp="1"/>
          </p:cNvSpPr>
          <p:nvPr>
            <p:ph type="body" sz="quarter" idx="12"/>
          </p:nvPr>
        </p:nvSpPr>
        <p:spPr/>
        <p:txBody>
          <a:bodyPr/>
          <a:lstStyle/>
          <a:p>
            <a:r>
              <a:rPr lang="de-DE"/>
              <a:t>25.05.2023</a:t>
            </a:r>
          </a:p>
        </p:txBody>
      </p:sp>
      <p:sp>
        <p:nvSpPr>
          <p:cNvPr id="7" name="Textplatzhalter 6">
            <a:extLst>
              <a:ext uri="{FF2B5EF4-FFF2-40B4-BE49-F238E27FC236}">
                <a16:creationId xmlns:a16="http://schemas.microsoft.com/office/drawing/2014/main" id="{8D35F2B0-CC3F-C436-6FC7-93F115A6BBE0}"/>
              </a:ext>
            </a:extLst>
          </p:cNvPr>
          <p:cNvSpPr>
            <a:spLocks noGrp="1"/>
          </p:cNvSpPr>
          <p:nvPr>
            <p:ph type="body" sz="quarter" idx="11"/>
          </p:nvPr>
        </p:nvSpPr>
        <p:spPr/>
        <p:txBody>
          <a:bodyPr/>
          <a:lstStyle/>
          <a:p>
            <a:r>
              <a:rPr lang="de-DE" err="1"/>
              <a:t>EduHub</a:t>
            </a:r>
            <a:r>
              <a:rPr lang="de-DE"/>
              <a:t> </a:t>
            </a:r>
            <a:r>
              <a:rPr lang="de-DE" err="1"/>
              <a:t>OpenCampus</a:t>
            </a:r>
            <a:r>
              <a:rPr lang="de-DE"/>
              <a:t>, Universität Kiel </a:t>
            </a:r>
          </a:p>
        </p:txBody>
      </p:sp>
    </p:spTree>
    <p:extLst>
      <p:ext uri="{BB962C8B-B14F-4D97-AF65-F5344CB8AC3E}">
        <p14:creationId xmlns:p14="http://schemas.microsoft.com/office/powerpoint/2010/main" val="17038953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E1C1E9AE-3759-0A68-90BC-6A5D9F25065D}"/>
              </a:ext>
            </a:extLst>
          </p:cNvPr>
          <p:cNvPicPr>
            <a:picLocks noChangeAspect="1"/>
          </p:cNvPicPr>
          <p:nvPr/>
        </p:nvPicPr>
        <p:blipFill>
          <a:blip r:embed="rId2"/>
          <a:stretch>
            <a:fillRect/>
          </a:stretch>
        </p:blipFill>
        <p:spPr>
          <a:xfrm>
            <a:off x="1502833" y="1110747"/>
            <a:ext cx="7772400" cy="3424713"/>
          </a:xfrm>
          <a:prstGeom prst="rect">
            <a:avLst/>
          </a:prstGeom>
        </p:spPr>
      </p:pic>
    </p:spTree>
    <p:extLst>
      <p:ext uri="{BB962C8B-B14F-4D97-AF65-F5344CB8AC3E}">
        <p14:creationId xmlns:p14="http://schemas.microsoft.com/office/powerpoint/2010/main" val="3116628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A337E0-34EC-F515-4C41-4C6B53EE59DB}"/>
              </a:ext>
            </a:extLst>
          </p:cNvPr>
          <p:cNvSpPr>
            <a:spLocks noGrp="1"/>
          </p:cNvSpPr>
          <p:nvPr>
            <p:ph type="title"/>
          </p:nvPr>
        </p:nvSpPr>
        <p:spPr/>
        <p:txBody>
          <a:bodyPr/>
          <a:lstStyle/>
          <a:p>
            <a:r>
              <a:rPr lang="de-DE" dirty="0"/>
              <a:t>Text 1</a:t>
            </a:r>
          </a:p>
        </p:txBody>
      </p:sp>
      <p:sp>
        <p:nvSpPr>
          <p:cNvPr id="4" name="Fußzeilenplatzhalter 3">
            <a:extLst>
              <a:ext uri="{FF2B5EF4-FFF2-40B4-BE49-F238E27FC236}">
                <a16:creationId xmlns:a16="http://schemas.microsoft.com/office/drawing/2014/main" id="{97FEF686-2C36-8E97-1F5E-38EAFCD98E99}"/>
              </a:ext>
            </a:extLst>
          </p:cNvPr>
          <p:cNvSpPr>
            <a:spLocks noGrp="1"/>
          </p:cNvSpPr>
          <p:nvPr>
            <p:ph type="ftr" sz="quarter" idx="11"/>
          </p:nvPr>
        </p:nvSpPr>
        <p:spPr/>
        <p:txBody>
          <a:bodyPr/>
          <a:lstStyle/>
          <a:p>
            <a:endParaRPr lang="de-DE" dirty="0"/>
          </a:p>
        </p:txBody>
      </p:sp>
      <p:pic>
        <p:nvPicPr>
          <p:cNvPr id="1026" name="Picture 2">
            <a:extLst>
              <a:ext uri="{FF2B5EF4-FFF2-40B4-BE49-F238E27FC236}">
                <a16:creationId xmlns:a16="http://schemas.microsoft.com/office/drawing/2014/main" id="{0E45764B-AFA4-A98F-D88F-B89934C4DE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35400" y="1417638"/>
            <a:ext cx="4538662" cy="4538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81257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FBCC22E-E3C5-2224-13E0-1EE68ACC93D4}"/>
              </a:ext>
            </a:extLst>
          </p:cNvPr>
          <p:cNvPicPr>
            <a:picLocks noChangeAspect="1"/>
          </p:cNvPicPr>
          <p:nvPr/>
        </p:nvPicPr>
        <p:blipFill>
          <a:blip r:embed="rId2"/>
          <a:stretch>
            <a:fillRect/>
          </a:stretch>
        </p:blipFill>
        <p:spPr>
          <a:xfrm>
            <a:off x="2209800" y="477917"/>
            <a:ext cx="7772400" cy="5902166"/>
          </a:xfrm>
          <a:prstGeom prst="rect">
            <a:avLst/>
          </a:prstGeom>
        </p:spPr>
      </p:pic>
    </p:spTree>
    <p:extLst>
      <p:ext uri="{BB962C8B-B14F-4D97-AF65-F5344CB8AC3E}">
        <p14:creationId xmlns:p14="http://schemas.microsoft.com/office/powerpoint/2010/main" val="14628203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535C0BE2-A6A7-F1D7-8580-42FFB78BB1C4}"/>
              </a:ext>
            </a:extLst>
          </p:cNvPr>
          <p:cNvPicPr>
            <a:picLocks noChangeAspect="1"/>
          </p:cNvPicPr>
          <p:nvPr/>
        </p:nvPicPr>
        <p:blipFill>
          <a:blip r:embed="rId2"/>
          <a:stretch>
            <a:fillRect/>
          </a:stretch>
        </p:blipFill>
        <p:spPr>
          <a:xfrm>
            <a:off x="2209800" y="3082885"/>
            <a:ext cx="7772400" cy="692229"/>
          </a:xfrm>
          <a:prstGeom prst="rect">
            <a:avLst/>
          </a:prstGeom>
        </p:spPr>
      </p:pic>
    </p:spTree>
    <p:extLst>
      <p:ext uri="{BB962C8B-B14F-4D97-AF65-F5344CB8AC3E}">
        <p14:creationId xmlns:p14="http://schemas.microsoft.com/office/powerpoint/2010/main" val="19886076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EFCC4D13-D3AB-1172-A38F-444FC0F738C5}"/>
              </a:ext>
            </a:extLst>
          </p:cNvPr>
          <p:cNvPicPr>
            <a:picLocks noChangeAspect="1"/>
          </p:cNvPicPr>
          <p:nvPr/>
        </p:nvPicPr>
        <p:blipFill>
          <a:blip r:embed="rId2"/>
          <a:stretch>
            <a:fillRect/>
          </a:stretch>
        </p:blipFill>
        <p:spPr>
          <a:xfrm>
            <a:off x="2209800" y="1437322"/>
            <a:ext cx="7772400" cy="3983355"/>
          </a:xfrm>
          <a:prstGeom prst="rect">
            <a:avLst/>
          </a:prstGeom>
        </p:spPr>
      </p:pic>
    </p:spTree>
    <p:extLst>
      <p:ext uri="{BB962C8B-B14F-4D97-AF65-F5344CB8AC3E}">
        <p14:creationId xmlns:p14="http://schemas.microsoft.com/office/powerpoint/2010/main" val="10599143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0C7743BB-9464-5FE7-4061-E045A74CCEF5}"/>
              </a:ext>
            </a:extLst>
          </p:cNvPr>
          <p:cNvPicPr>
            <a:picLocks noChangeAspect="1"/>
          </p:cNvPicPr>
          <p:nvPr/>
        </p:nvPicPr>
        <p:blipFill>
          <a:blip r:embed="rId2"/>
          <a:stretch>
            <a:fillRect/>
          </a:stretch>
        </p:blipFill>
        <p:spPr>
          <a:xfrm>
            <a:off x="2209800" y="3076813"/>
            <a:ext cx="7772400" cy="704373"/>
          </a:xfrm>
          <a:prstGeom prst="rect">
            <a:avLst/>
          </a:prstGeom>
        </p:spPr>
      </p:pic>
    </p:spTree>
    <p:extLst>
      <p:ext uri="{BB962C8B-B14F-4D97-AF65-F5344CB8AC3E}">
        <p14:creationId xmlns:p14="http://schemas.microsoft.com/office/powerpoint/2010/main" val="37666973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2B5E6754-32F4-7E71-5924-A897EFBFB939}"/>
              </a:ext>
            </a:extLst>
          </p:cNvPr>
          <p:cNvPicPr>
            <a:picLocks noChangeAspect="1"/>
          </p:cNvPicPr>
          <p:nvPr/>
        </p:nvPicPr>
        <p:blipFill>
          <a:blip r:embed="rId2"/>
          <a:stretch>
            <a:fillRect/>
          </a:stretch>
        </p:blipFill>
        <p:spPr>
          <a:xfrm>
            <a:off x="2209800" y="605433"/>
            <a:ext cx="7772400" cy="5647134"/>
          </a:xfrm>
          <a:prstGeom prst="rect">
            <a:avLst/>
          </a:prstGeom>
        </p:spPr>
      </p:pic>
    </p:spTree>
    <p:extLst>
      <p:ext uri="{BB962C8B-B14F-4D97-AF65-F5344CB8AC3E}">
        <p14:creationId xmlns:p14="http://schemas.microsoft.com/office/powerpoint/2010/main" val="1854707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1585E7C9-A383-0D81-0C5C-C23C61E6F07E}"/>
              </a:ext>
            </a:extLst>
          </p:cNvPr>
          <p:cNvPicPr>
            <a:picLocks noChangeAspect="1"/>
          </p:cNvPicPr>
          <p:nvPr/>
        </p:nvPicPr>
        <p:blipFill>
          <a:blip r:embed="rId2"/>
          <a:stretch>
            <a:fillRect/>
          </a:stretch>
        </p:blipFill>
        <p:spPr>
          <a:xfrm>
            <a:off x="2209800" y="3113246"/>
            <a:ext cx="7772400" cy="631507"/>
          </a:xfrm>
          <a:prstGeom prst="rect">
            <a:avLst/>
          </a:prstGeom>
        </p:spPr>
      </p:pic>
    </p:spTree>
    <p:extLst>
      <p:ext uri="{BB962C8B-B14F-4D97-AF65-F5344CB8AC3E}">
        <p14:creationId xmlns:p14="http://schemas.microsoft.com/office/powerpoint/2010/main" val="29616949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4A15A0C9-BEE0-814B-ADDB-57A719240F6C}"/>
              </a:ext>
            </a:extLst>
          </p:cNvPr>
          <p:cNvPicPr>
            <a:picLocks noChangeAspect="1"/>
          </p:cNvPicPr>
          <p:nvPr/>
        </p:nvPicPr>
        <p:blipFill>
          <a:blip r:embed="rId2"/>
          <a:stretch>
            <a:fillRect/>
          </a:stretch>
        </p:blipFill>
        <p:spPr>
          <a:xfrm>
            <a:off x="2209800" y="-504811"/>
            <a:ext cx="7772400" cy="5598556"/>
          </a:xfrm>
          <a:prstGeom prst="rect">
            <a:avLst/>
          </a:prstGeom>
        </p:spPr>
      </p:pic>
      <p:pic>
        <p:nvPicPr>
          <p:cNvPr id="3" name="Grafik 2">
            <a:extLst>
              <a:ext uri="{FF2B5EF4-FFF2-40B4-BE49-F238E27FC236}">
                <a16:creationId xmlns:a16="http://schemas.microsoft.com/office/drawing/2014/main" id="{517D32FD-D44F-A6CE-DCDC-97EEC238E1E6}"/>
              </a:ext>
            </a:extLst>
          </p:cNvPr>
          <p:cNvPicPr>
            <a:picLocks noChangeAspect="1"/>
          </p:cNvPicPr>
          <p:nvPr/>
        </p:nvPicPr>
        <p:blipFill>
          <a:blip r:embed="rId3"/>
          <a:stretch>
            <a:fillRect/>
          </a:stretch>
        </p:blipFill>
        <p:spPr>
          <a:xfrm>
            <a:off x="2209800" y="5093745"/>
            <a:ext cx="7772400" cy="2890361"/>
          </a:xfrm>
          <a:prstGeom prst="rect">
            <a:avLst/>
          </a:prstGeom>
        </p:spPr>
      </p:pic>
    </p:spTree>
    <p:extLst>
      <p:ext uri="{BB962C8B-B14F-4D97-AF65-F5344CB8AC3E}">
        <p14:creationId xmlns:p14="http://schemas.microsoft.com/office/powerpoint/2010/main" val="10544095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a:xfrm>
            <a:off x="1724519" y="3873124"/>
            <a:ext cx="9218301" cy="544765"/>
          </a:xfrm>
        </p:spPr>
        <p:txBody>
          <a:bodyPr/>
          <a:lstStyle/>
          <a:p>
            <a:pPr>
              <a:spcAft>
                <a:spcPts val="1200"/>
              </a:spcAft>
            </a:pPr>
            <a:r>
              <a:rPr lang="de-DE" sz="3600" err="1"/>
              <a:t>GedichtAnalyse</a:t>
            </a:r>
            <a:r>
              <a:rPr lang="de-DE" sz="3600"/>
              <a:t>: GPT Gedicht</a:t>
            </a:r>
            <a:endParaRPr lang="de-DE" sz="3200"/>
          </a:p>
        </p:txBody>
      </p:sp>
      <p:sp>
        <p:nvSpPr>
          <p:cNvPr id="5" name="Textplatzhalter 4"/>
          <p:cNvSpPr>
            <a:spLocks noGrp="1"/>
          </p:cNvSpPr>
          <p:nvPr>
            <p:ph type="body" sz="quarter" idx="12"/>
          </p:nvPr>
        </p:nvSpPr>
        <p:spPr/>
        <p:txBody>
          <a:bodyPr/>
          <a:lstStyle/>
          <a:p>
            <a:r>
              <a:rPr lang="de-DE"/>
              <a:t>25.05.2023</a:t>
            </a:r>
          </a:p>
        </p:txBody>
      </p:sp>
      <p:sp>
        <p:nvSpPr>
          <p:cNvPr id="7" name="Textplatzhalter 6">
            <a:extLst>
              <a:ext uri="{FF2B5EF4-FFF2-40B4-BE49-F238E27FC236}">
                <a16:creationId xmlns:a16="http://schemas.microsoft.com/office/drawing/2014/main" id="{8D35F2B0-CC3F-C436-6FC7-93F115A6BBE0}"/>
              </a:ext>
            </a:extLst>
          </p:cNvPr>
          <p:cNvSpPr>
            <a:spLocks noGrp="1"/>
          </p:cNvSpPr>
          <p:nvPr>
            <p:ph type="body" sz="quarter" idx="11"/>
          </p:nvPr>
        </p:nvSpPr>
        <p:spPr/>
        <p:txBody>
          <a:bodyPr/>
          <a:lstStyle/>
          <a:p>
            <a:r>
              <a:rPr lang="de-DE" err="1"/>
              <a:t>EduHub</a:t>
            </a:r>
            <a:r>
              <a:rPr lang="de-DE"/>
              <a:t> </a:t>
            </a:r>
            <a:r>
              <a:rPr lang="de-DE" err="1"/>
              <a:t>OpenCampus</a:t>
            </a:r>
            <a:r>
              <a:rPr lang="de-DE"/>
              <a:t>, Universität Kiel </a:t>
            </a:r>
          </a:p>
        </p:txBody>
      </p:sp>
    </p:spTree>
    <p:extLst>
      <p:ext uri="{BB962C8B-B14F-4D97-AF65-F5344CB8AC3E}">
        <p14:creationId xmlns:p14="http://schemas.microsoft.com/office/powerpoint/2010/main" val="20683052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C44DB6BE-8E1B-689E-1EBC-BB2379A1A051}"/>
              </a:ext>
            </a:extLst>
          </p:cNvPr>
          <p:cNvPicPr>
            <a:picLocks noChangeAspect="1"/>
          </p:cNvPicPr>
          <p:nvPr/>
        </p:nvPicPr>
        <p:blipFill>
          <a:blip r:embed="rId2"/>
          <a:stretch>
            <a:fillRect/>
          </a:stretch>
        </p:blipFill>
        <p:spPr>
          <a:xfrm>
            <a:off x="2209800" y="3101102"/>
            <a:ext cx="7772400" cy="655796"/>
          </a:xfrm>
          <a:prstGeom prst="rect">
            <a:avLst/>
          </a:prstGeom>
        </p:spPr>
      </p:pic>
    </p:spTree>
    <p:extLst>
      <p:ext uri="{BB962C8B-B14F-4D97-AF65-F5344CB8AC3E}">
        <p14:creationId xmlns:p14="http://schemas.microsoft.com/office/powerpoint/2010/main" val="40487362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915B8918-D416-07E8-A812-8CC4CE0A65FB}"/>
              </a:ext>
            </a:extLst>
          </p:cNvPr>
          <p:cNvPicPr>
            <a:picLocks noChangeAspect="1"/>
          </p:cNvPicPr>
          <p:nvPr/>
        </p:nvPicPr>
        <p:blipFill>
          <a:blip r:embed="rId2"/>
          <a:stretch>
            <a:fillRect/>
          </a:stretch>
        </p:blipFill>
        <p:spPr>
          <a:xfrm>
            <a:off x="2209800" y="769382"/>
            <a:ext cx="7772400" cy="5319236"/>
          </a:xfrm>
          <a:prstGeom prst="rect">
            <a:avLst/>
          </a:prstGeom>
        </p:spPr>
      </p:pic>
    </p:spTree>
    <p:extLst>
      <p:ext uri="{BB962C8B-B14F-4D97-AF65-F5344CB8AC3E}">
        <p14:creationId xmlns:p14="http://schemas.microsoft.com/office/powerpoint/2010/main" val="3853192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4A1A8E-5F62-D7E3-2289-D6131C7221AB}"/>
              </a:ext>
            </a:extLst>
          </p:cNvPr>
          <p:cNvSpPr>
            <a:spLocks noGrp="1"/>
          </p:cNvSpPr>
          <p:nvPr>
            <p:ph type="title"/>
          </p:nvPr>
        </p:nvSpPr>
        <p:spPr/>
        <p:txBody>
          <a:bodyPr/>
          <a:lstStyle/>
          <a:p>
            <a:r>
              <a:rPr lang="de-DE" dirty="0"/>
              <a:t>Text 2</a:t>
            </a:r>
          </a:p>
        </p:txBody>
      </p:sp>
      <p:sp>
        <p:nvSpPr>
          <p:cNvPr id="3" name="Inhaltsplatzhalter 2">
            <a:extLst>
              <a:ext uri="{FF2B5EF4-FFF2-40B4-BE49-F238E27FC236}">
                <a16:creationId xmlns:a16="http://schemas.microsoft.com/office/drawing/2014/main" id="{CA284B21-444F-550E-08D7-80EBC4187BC1}"/>
              </a:ext>
            </a:extLst>
          </p:cNvPr>
          <p:cNvSpPr>
            <a:spLocks noGrp="1"/>
          </p:cNvSpPr>
          <p:nvPr>
            <p:ph idx="1"/>
          </p:nvPr>
        </p:nvSpPr>
        <p:spPr/>
        <p:txBody>
          <a:bodyPr>
            <a:normAutofit fontScale="92500" lnSpcReduction="10000"/>
          </a:bodyPr>
          <a:lstStyle/>
          <a:p>
            <a:r>
              <a:rPr lang="de-DE" b="0" i="0" dirty="0">
                <a:solidFill>
                  <a:schemeClr val="tx1"/>
                </a:solidFill>
                <a:effectLst/>
                <a:latin typeface="72"/>
              </a:rPr>
              <a:t>Ich war steif und kalt, ich war eine Brücke, über einem Abgrund lag ich. Diesseits waren die Fußspitzen, jenseits die Hände eingebohrt, in bröckelndem Lehm habe ich mich festgebissen. Die Schöße meines Rockes wehten zu meinen Seiten. In der Tiefe lärmte der eisige Forellenbach.</a:t>
            </a:r>
            <a:br>
              <a:rPr lang="de-DE" dirty="0">
                <a:solidFill>
                  <a:schemeClr val="tx1"/>
                </a:solidFill>
              </a:rPr>
            </a:br>
            <a:br>
              <a:rPr lang="de-DE" dirty="0">
                <a:solidFill>
                  <a:schemeClr val="tx1"/>
                </a:solidFill>
              </a:rPr>
            </a:br>
            <a:r>
              <a:rPr lang="de-DE" b="0" i="0" dirty="0">
                <a:solidFill>
                  <a:schemeClr val="tx1"/>
                </a:solidFill>
                <a:effectLst/>
                <a:latin typeface="72"/>
              </a:rPr>
              <a:t>Ich war eine Brücke, mit einem purpurnen Tuch zugedeckt, darauf hatte ich </a:t>
            </a:r>
            <a:br>
              <a:rPr lang="de-DE" dirty="0">
                <a:solidFill>
                  <a:schemeClr val="tx1"/>
                </a:solidFill>
              </a:rPr>
            </a:br>
            <a:r>
              <a:rPr lang="de-DE" b="0" i="0" dirty="0">
                <a:solidFill>
                  <a:schemeClr val="tx1"/>
                </a:solidFill>
                <a:effectLst/>
                <a:latin typeface="72"/>
              </a:rPr>
              <a:t>meine Zehen gesetzt. Die geflochtenen Riemen, mit denen ich mich festhielt, </a:t>
            </a:r>
            <a:br>
              <a:rPr lang="de-DE" dirty="0">
                <a:solidFill>
                  <a:schemeClr val="tx1"/>
                </a:solidFill>
              </a:rPr>
            </a:br>
            <a:r>
              <a:rPr lang="de-DE" b="0" i="0" dirty="0">
                <a:solidFill>
                  <a:schemeClr val="tx1"/>
                </a:solidFill>
                <a:effectLst/>
                <a:latin typeface="72"/>
              </a:rPr>
              <a:t>waren weiß und schwarz, sie waren knittrig wie Kautabak und waren unendlich </a:t>
            </a:r>
            <a:br>
              <a:rPr lang="de-DE" dirty="0">
                <a:solidFill>
                  <a:schemeClr val="tx1"/>
                </a:solidFill>
              </a:rPr>
            </a:br>
            <a:r>
              <a:rPr lang="de-DE" b="0" i="0" dirty="0">
                <a:solidFill>
                  <a:schemeClr val="tx1"/>
                </a:solidFill>
                <a:effectLst/>
                <a:latin typeface="72"/>
              </a:rPr>
              <a:t>lang.</a:t>
            </a:r>
            <a:br>
              <a:rPr lang="de-DE" dirty="0">
                <a:solidFill>
                  <a:schemeClr val="tx1"/>
                </a:solidFill>
              </a:rPr>
            </a:br>
            <a:br>
              <a:rPr lang="de-DE" dirty="0">
                <a:solidFill>
                  <a:schemeClr val="tx1"/>
                </a:solidFill>
              </a:rPr>
            </a:br>
            <a:r>
              <a:rPr lang="de-DE" b="0" i="0" dirty="0">
                <a:solidFill>
                  <a:schemeClr val="tx1"/>
                </a:solidFill>
                <a:effectLst/>
                <a:latin typeface="72"/>
              </a:rPr>
              <a:t>Ein Greis mit einem grauen Tuch über dem Kopf hielt sich an meinem linken </a:t>
            </a:r>
            <a:br>
              <a:rPr lang="de-DE" dirty="0">
                <a:solidFill>
                  <a:schemeClr val="tx1"/>
                </a:solidFill>
              </a:rPr>
            </a:br>
            <a:r>
              <a:rPr lang="de-DE" b="0" i="0" dirty="0">
                <a:solidFill>
                  <a:schemeClr val="tx1"/>
                </a:solidFill>
                <a:effectLst/>
                <a:latin typeface="72"/>
              </a:rPr>
              <a:t>Fuß. Ich hielt mich an seinem. Ein Mädchen mit blondem Haar und einem </a:t>
            </a:r>
            <a:br>
              <a:rPr lang="de-DE" dirty="0">
                <a:solidFill>
                  <a:schemeClr val="tx1"/>
                </a:solidFill>
              </a:rPr>
            </a:br>
            <a:r>
              <a:rPr lang="de-DE" b="0" i="0" dirty="0">
                <a:solidFill>
                  <a:schemeClr val="tx1"/>
                </a:solidFill>
                <a:effectLst/>
                <a:latin typeface="72"/>
              </a:rPr>
              <a:t>weißen Rock hielt sich an meinem rechten. Ich hielt mich an ihrem.</a:t>
            </a:r>
            <a:br>
              <a:rPr lang="de-DE" dirty="0">
                <a:solidFill>
                  <a:schemeClr val="tx1"/>
                </a:solidFill>
              </a:rPr>
            </a:br>
            <a:br>
              <a:rPr lang="de-DE" dirty="0">
                <a:solidFill>
                  <a:schemeClr val="tx1"/>
                </a:solidFill>
              </a:rPr>
            </a:br>
            <a:r>
              <a:rPr lang="de-DE" b="0" i="0" dirty="0">
                <a:solidFill>
                  <a:schemeClr val="tx1"/>
                </a:solidFill>
                <a:effectLst/>
                <a:latin typeface="72"/>
              </a:rPr>
              <a:t>So waren wir drei, ich selbst, der Mann mit dem Tuch, das Mädchen, angebunden </a:t>
            </a:r>
            <a:br>
              <a:rPr lang="de-DE" dirty="0">
                <a:solidFill>
                  <a:schemeClr val="tx1"/>
                </a:solidFill>
              </a:rPr>
            </a:br>
            <a:r>
              <a:rPr lang="de-DE" b="0" i="0" dirty="0">
                <a:solidFill>
                  <a:schemeClr val="tx1"/>
                </a:solidFill>
                <a:effectLst/>
                <a:latin typeface="72"/>
              </a:rPr>
              <a:t>in einem Abgrund. Wir waren ein einziges Knäuel.</a:t>
            </a:r>
            <a:endParaRPr lang="de-DE" dirty="0">
              <a:solidFill>
                <a:schemeClr val="tx1"/>
              </a:solidFill>
            </a:endParaRPr>
          </a:p>
        </p:txBody>
      </p:sp>
      <p:sp>
        <p:nvSpPr>
          <p:cNvPr id="4" name="Fußzeilenplatzhalter 3">
            <a:extLst>
              <a:ext uri="{FF2B5EF4-FFF2-40B4-BE49-F238E27FC236}">
                <a16:creationId xmlns:a16="http://schemas.microsoft.com/office/drawing/2014/main" id="{997CC554-EFB6-793E-96EF-BFA90A704D31}"/>
              </a:ext>
            </a:extLst>
          </p:cNvPr>
          <p:cNvSpPr>
            <a:spLocks noGrp="1"/>
          </p:cNvSpPr>
          <p:nvPr>
            <p:ph type="ftr" sz="quarter" idx="11"/>
          </p:nvPr>
        </p:nvSpPr>
        <p:spPr/>
        <p:txBody>
          <a:bodyPr/>
          <a:lstStyle/>
          <a:p>
            <a:endParaRPr lang="de-DE" dirty="0"/>
          </a:p>
        </p:txBody>
      </p:sp>
    </p:spTree>
    <p:extLst>
      <p:ext uri="{BB962C8B-B14F-4D97-AF65-F5344CB8AC3E}">
        <p14:creationId xmlns:p14="http://schemas.microsoft.com/office/powerpoint/2010/main" val="29138558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6DFEE5E1-72F0-A860-4FF4-A965802FF8EC}"/>
              </a:ext>
            </a:extLst>
          </p:cNvPr>
          <p:cNvPicPr>
            <a:picLocks noChangeAspect="1"/>
          </p:cNvPicPr>
          <p:nvPr/>
        </p:nvPicPr>
        <p:blipFill>
          <a:blip r:embed="rId2"/>
          <a:stretch>
            <a:fillRect/>
          </a:stretch>
        </p:blipFill>
        <p:spPr>
          <a:xfrm>
            <a:off x="2209800" y="945475"/>
            <a:ext cx="7772400" cy="4967049"/>
          </a:xfrm>
          <a:prstGeom prst="rect">
            <a:avLst/>
          </a:prstGeom>
        </p:spPr>
      </p:pic>
    </p:spTree>
    <p:extLst>
      <p:ext uri="{BB962C8B-B14F-4D97-AF65-F5344CB8AC3E}">
        <p14:creationId xmlns:p14="http://schemas.microsoft.com/office/powerpoint/2010/main" val="32139855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E2A5173F-7D98-F0C8-3133-6551A300D9DD}"/>
              </a:ext>
            </a:extLst>
          </p:cNvPr>
          <p:cNvPicPr>
            <a:picLocks noChangeAspect="1"/>
          </p:cNvPicPr>
          <p:nvPr/>
        </p:nvPicPr>
        <p:blipFill>
          <a:blip r:embed="rId2"/>
          <a:stretch>
            <a:fillRect/>
          </a:stretch>
        </p:blipFill>
        <p:spPr>
          <a:xfrm>
            <a:off x="2209800" y="1176218"/>
            <a:ext cx="7772400" cy="4505563"/>
          </a:xfrm>
          <a:prstGeom prst="rect">
            <a:avLst/>
          </a:prstGeom>
        </p:spPr>
      </p:pic>
    </p:spTree>
    <p:extLst>
      <p:ext uri="{BB962C8B-B14F-4D97-AF65-F5344CB8AC3E}">
        <p14:creationId xmlns:p14="http://schemas.microsoft.com/office/powerpoint/2010/main" val="31178315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1D91A421-E626-15DF-1A63-5B2109E1DAB9}"/>
              </a:ext>
            </a:extLst>
          </p:cNvPr>
          <p:cNvPicPr>
            <a:picLocks noChangeAspect="1"/>
          </p:cNvPicPr>
          <p:nvPr/>
        </p:nvPicPr>
        <p:blipFill>
          <a:blip r:embed="rId2"/>
          <a:stretch>
            <a:fillRect/>
          </a:stretch>
        </p:blipFill>
        <p:spPr>
          <a:xfrm>
            <a:off x="2209800" y="3088957"/>
            <a:ext cx="7772400" cy="680085"/>
          </a:xfrm>
          <a:prstGeom prst="rect">
            <a:avLst/>
          </a:prstGeom>
        </p:spPr>
      </p:pic>
    </p:spTree>
    <p:extLst>
      <p:ext uri="{BB962C8B-B14F-4D97-AF65-F5344CB8AC3E}">
        <p14:creationId xmlns:p14="http://schemas.microsoft.com/office/powerpoint/2010/main" val="3028840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CF0AC8F9-5E11-C780-CC2F-053717224A63}"/>
              </a:ext>
            </a:extLst>
          </p:cNvPr>
          <p:cNvPicPr>
            <a:picLocks noChangeAspect="1"/>
          </p:cNvPicPr>
          <p:nvPr/>
        </p:nvPicPr>
        <p:blipFill>
          <a:blip r:embed="rId2"/>
          <a:stretch>
            <a:fillRect/>
          </a:stretch>
        </p:blipFill>
        <p:spPr>
          <a:xfrm>
            <a:off x="2209800" y="1042630"/>
            <a:ext cx="7772400" cy="4772739"/>
          </a:xfrm>
          <a:prstGeom prst="rect">
            <a:avLst/>
          </a:prstGeom>
        </p:spPr>
      </p:pic>
    </p:spTree>
    <p:extLst>
      <p:ext uri="{BB962C8B-B14F-4D97-AF65-F5344CB8AC3E}">
        <p14:creationId xmlns:p14="http://schemas.microsoft.com/office/powerpoint/2010/main" val="982122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3DDC2AB8-1060-B946-1607-10674E42FBDD}"/>
              </a:ext>
            </a:extLst>
          </p:cNvPr>
          <p:cNvPicPr>
            <a:picLocks noChangeAspect="1"/>
          </p:cNvPicPr>
          <p:nvPr/>
        </p:nvPicPr>
        <p:blipFill>
          <a:blip r:embed="rId2"/>
          <a:stretch>
            <a:fillRect/>
          </a:stretch>
        </p:blipFill>
        <p:spPr>
          <a:xfrm>
            <a:off x="2209800" y="3113246"/>
            <a:ext cx="7772400" cy="631507"/>
          </a:xfrm>
          <a:prstGeom prst="rect">
            <a:avLst/>
          </a:prstGeom>
        </p:spPr>
      </p:pic>
    </p:spTree>
    <p:extLst>
      <p:ext uri="{BB962C8B-B14F-4D97-AF65-F5344CB8AC3E}">
        <p14:creationId xmlns:p14="http://schemas.microsoft.com/office/powerpoint/2010/main" val="39905328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818262CD-D87A-7CE1-E2C5-A284277C64B2}"/>
              </a:ext>
            </a:extLst>
          </p:cNvPr>
          <p:cNvPicPr>
            <a:picLocks noChangeAspect="1"/>
          </p:cNvPicPr>
          <p:nvPr/>
        </p:nvPicPr>
        <p:blipFill rotWithShape="1">
          <a:blip r:embed="rId2"/>
          <a:srcRect l="2066" r="4276"/>
          <a:stretch/>
        </p:blipFill>
        <p:spPr>
          <a:xfrm>
            <a:off x="2381250" y="83582"/>
            <a:ext cx="7772400" cy="6690836"/>
          </a:xfrm>
          <a:prstGeom prst="rect">
            <a:avLst/>
          </a:prstGeom>
        </p:spPr>
      </p:pic>
    </p:spTree>
    <p:extLst>
      <p:ext uri="{BB962C8B-B14F-4D97-AF65-F5344CB8AC3E}">
        <p14:creationId xmlns:p14="http://schemas.microsoft.com/office/powerpoint/2010/main" val="22955252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ctrTitle"/>
          </p:nvPr>
        </p:nvSpPr>
        <p:spPr>
          <a:xfrm>
            <a:off x="1724519" y="2875928"/>
            <a:ext cx="9572746" cy="1541961"/>
          </a:xfrm>
        </p:spPr>
        <p:txBody>
          <a:bodyPr/>
          <a:lstStyle/>
          <a:p>
            <a:pPr>
              <a:spcAft>
                <a:spcPts val="1200"/>
              </a:spcAft>
            </a:pPr>
            <a:r>
              <a:rPr lang="de-DE" sz="3600" dirty="0"/>
              <a:t>Überlegen Sie sich Aufgaben zum Thema „</a:t>
            </a:r>
            <a:r>
              <a:rPr lang="de-DE" sz="3600" dirty="0" err="1"/>
              <a:t>kreativES</a:t>
            </a:r>
            <a:r>
              <a:rPr lang="de-DE" sz="3600" dirty="0"/>
              <a:t> Schreiben“, Bei denen Sich Chat-GPT einsetzen Lässt.</a:t>
            </a:r>
            <a:endParaRPr lang="de-DE" sz="3200" dirty="0"/>
          </a:p>
        </p:txBody>
      </p:sp>
      <p:sp>
        <p:nvSpPr>
          <p:cNvPr id="5" name="Textplatzhalter 4"/>
          <p:cNvSpPr>
            <a:spLocks noGrp="1"/>
          </p:cNvSpPr>
          <p:nvPr>
            <p:ph type="body" sz="quarter" idx="12"/>
          </p:nvPr>
        </p:nvSpPr>
        <p:spPr/>
        <p:txBody>
          <a:bodyPr/>
          <a:lstStyle/>
          <a:p>
            <a:r>
              <a:rPr lang="de-DE"/>
              <a:t>25.05.2023</a:t>
            </a:r>
          </a:p>
        </p:txBody>
      </p:sp>
      <p:sp>
        <p:nvSpPr>
          <p:cNvPr id="7" name="Textplatzhalter 6">
            <a:extLst>
              <a:ext uri="{FF2B5EF4-FFF2-40B4-BE49-F238E27FC236}">
                <a16:creationId xmlns:a16="http://schemas.microsoft.com/office/drawing/2014/main" id="{8D35F2B0-CC3F-C436-6FC7-93F115A6BBE0}"/>
              </a:ext>
            </a:extLst>
          </p:cNvPr>
          <p:cNvSpPr>
            <a:spLocks noGrp="1"/>
          </p:cNvSpPr>
          <p:nvPr>
            <p:ph type="body" sz="quarter" idx="11"/>
          </p:nvPr>
        </p:nvSpPr>
        <p:spPr/>
        <p:txBody>
          <a:bodyPr/>
          <a:lstStyle/>
          <a:p>
            <a:r>
              <a:rPr lang="de-DE" err="1"/>
              <a:t>EduHub</a:t>
            </a:r>
            <a:r>
              <a:rPr lang="de-DE"/>
              <a:t> </a:t>
            </a:r>
            <a:r>
              <a:rPr lang="de-DE" err="1"/>
              <a:t>OpenCampus</a:t>
            </a:r>
            <a:r>
              <a:rPr lang="de-DE"/>
              <a:t>, Universität Kiel </a:t>
            </a:r>
          </a:p>
        </p:txBody>
      </p:sp>
    </p:spTree>
    <p:extLst>
      <p:ext uri="{BB962C8B-B14F-4D97-AF65-F5344CB8AC3E}">
        <p14:creationId xmlns:p14="http://schemas.microsoft.com/office/powerpoint/2010/main" val="10419259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607F68-1479-4090-B3A2-8FB57C07FB1C}"/>
              </a:ext>
            </a:extLst>
          </p:cNvPr>
          <p:cNvSpPr>
            <a:spLocks noGrp="1"/>
          </p:cNvSpPr>
          <p:nvPr>
            <p:ph type="title"/>
          </p:nvPr>
        </p:nvSpPr>
        <p:spPr>
          <a:xfrm>
            <a:off x="474133" y="274638"/>
            <a:ext cx="11260667" cy="909585"/>
          </a:xfrm>
        </p:spPr>
        <p:txBody>
          <a:bodyPr/>
          <a:lstStyle/>
          <a:p>
            <a:r>
              <a:rPr lang="de-DE"/>
              <a:t>Unterrichtsgestaltung</a:t>
            </a:r>
          </a:p>
        </p:txBody>
      </p:sp>
      <p:sp>
        <p:nvSpPr>
          <p:cNvPr id="3" name="Inhaltsplatzhalter 2">
            <a:extLst>
              <a:ext uri="{FF2B5EF4-FFF2-40B4-BE49-F238E27FC236}">
                <a16:creationId xmlns:a16="http://schemas.microsoft.com/office/drawing/2014/main" id="{A93E2C1D-6FC8-4A2B-989B-7AF82813F7D8}"/>
              </a:ext>
            </a:extLst>
          </p:cNvPr>
          <p:cNvSpPr>
            <a:spLocks noGrp="1"/>
          </p:cNvSpPr>
          <p:nvPr>
            <p:ph idx="1"/>
          </p:nvPr>
        </p:nvSpPr>
        <p:spPr>
          <a:xfrm>
            <a:off x="475200" y="1440000"/>
            <a:ext cx="8668799" cy="4538122"/>
          </a:xfrm>
        </p:spPr>
        <p:txBody>
          <a:bodyPr>
            <a:normAutofit lnSpcReduction="10000"/>
          </a:bodyPr>
          <a:lstStyle/>
          <a:p>
            <a:pPr marL="0" indent="0">
              <a:lnSpc>
                <a:spcPct val="110000"/>
              </a:lnSpc>
              <a:spcBef>
                <a:spcPts val="0"/>
              </a:spcBef>
              <a:spcAft>
                <a:spcPts val="600"/>
              </a:spcAft>
              <a:buNone/>
            </a:pPr>
            <a:r>
              <a:rPr lang="de-DE" sz="2000" b="1" dirty="0">
                <a:latin typeface="Open Sans SemiBold" panose="020B0606030504020204" pitchFamily="34" charset="0"/>
                <a:ea typeface="Open Sans SemiBold" panose="020B0606030504020204" pitchFamily="34" charset="0"/>
                <a:cs typeface="Open Sans SemiBold" panose="020B0606030504020204" pitchFamily="34" charset="0"/>
              </a:rPr>
              <a:t>Prompts</a:t>
            </a:r>
          </a:p>
          <a:p>
            <a:pPr>
              <a:lnSpc>
                <a:spcPct val="110000"/>
              </a:lnSpc>
              <a:spcBef>
                <a:spcPts val="0"/>
              </a:spcBef>
              <a:spcAft>
                <a:spcPts val="600"/>
              </a:spcAft>
            </a:pPr>
            <a:r>
              <a:rPr lang="de-DE" sz="2000" dirty="0"/>
              <a:t>Wie generieren?</a:t>
            </a:r>
          </a:p>
          <a:p>
            <a:pPr>
              <a:lnSpc>
                <a:spcPct val="110000"/>
              </a:lnSpc>
              <a:spcBef>
                <a:spcPts val="0"/>
              </a:spcBef>
              <a:spcAft>
                <a:spcPts val="600"/>
              </a:spcAft>
            </a:pPr>
            <a:r>
              <a:rPr lang="de-DE" sz="2000" dirty="0"/>
              <a:t>Was muss rein? </a:t>
            </a:r>
          </a:p>
          <a:p>
            <a:pPr>
              <a:lnSpc>
                <a:spcPct val="110000"/>
              </a:lnSpc>
              <a:spcBef>
                <a:spcPts val="0"/>
              </a:spcBef>
              <a:spcAft>
                <a:spcPts val="600"/>
              </a:spcAft>
            </a:pPr>
            <a:r>
              <a:rPr lang="de-DE" sz="2000" dirty="0"/>
              <a:t>Wie verändert sich der Input je nach Prompt?</a:t>
            </a:r>
          </a:p>
          <a:p>
            <a:pPr>
              <a:lnSpc>
                <a:spcPct val="110000"/>
              </a:lnSpc>
              <a:spcBef>
                <a:spcPts val="0"/>
              </a:spcBef>
              <a:spcAft>
                <a:spcPts val="600"/>
              </a:spcAft>
            </a:pPr>
            <a:r>
              <a:rPr lang="de-DE" sz="2000" dirty="0"/>
              <a:t>Wie sehr kann man darauf vertrauen, dass die Befehle des Prompts berücksichtigt wurde?</a:t>
            </a:r>
          </a:p>
          <a:p>
            <a:pPr>
              <a:lnSpc>
                <a:spcPct val="110000"/>
              </a:lnSpc>
              <a:spcBef>
                <a:spcPts val="0"/>
              </a:spcBef>
              <a:spcAft>
                <a:spcPts val="600"/>
              </a:spcAft>
            </a:pPr>
            <a:r>
              <a:rPr lang="de-DE" sz="2000" dirty="0"/>
              <a:t>Wie kann man den Output transparenter machen?</a:t>
            </a:r>
          </a:p>
          <a:p>
            <a:pPr>
              <a:lnSpc>
                <a:spcPct val="110000"/>
              </a:lnSpc>
              <a:spcBef>
                <a:spcPts val="0"/>
              </a:spcBef>
              <a:spcAft>
                <a:spcPts val="600"/>
              </a:spcAft>
            </a:pPr>
            <a:endParaRPr lang="de-DE" sz="2000" dirty="0"/>
          </a:p>
          <a:p>
            <a:pPr marL="0" indent="0">
              <a:lnSpc>
                <a:spcPct val="110000"/>
              </a:lnSpc>
              <a:spcBef>
                <a:spcPts val="0"/>
              </a:spcBef>
              <a:spcAft>
                <a:spcPts val="600"/>
              </a:spcAft>
              <a:buNone/>
            </a:pPr>
            <a:r>
              <a:rPr lang="de-DE" sz="2000" b="1" dirty="0">
                <a:latin typeface="Open Sans SemiBold" panose="020B0606030504020204" pitchFamily="34" charset="0"/>
                <a:ea typeface="Open Sans SemiBold" panose="020B0606030504020204" pitchFamily="34" charset="0"/>
                <a:cs typeface="Open Sans SemiBold" panose="020B0606030504020204" pitchFamily="34" charset="0"/>
              </a:rPr>
              <a:t>Bewertung</a:t>
            </a:r>
          </a:p>
          <a:p>
            <a:pPr>
              <a:lnSpc>
                <a:spcPct val="110000"/>
              </a:lnSpc>
              <a:spcBef>
                <a:spcPts val="0"/>
              </a:spcBef>
              <a:spcAft>
                <a:spcPts val="600"/>
              </a:spcAft>
            </a:pPr>
            <a:r>
              <a:rPr lang="de-DE" sz="2000" dirty="0"/>
              <a:t>Was ist Stil?</a:t>
            </a:r>
          </a:p>
          <a:p>
            <a:pPr>
              <a:lnSpc>
                <a:spcPct val="110000"/>
              </a:lnSpc>
              <a:spcBef>
                <a:spcPts val="0"/>
              </a:spcBef>
              <a:spcAft>
                <a:spcPts val="600"/>
              </a:spcAft>
            </a:pPr>
            <a:r>
              <a:rPr lang="de-DE" sz="2000" dirty="0"/>
              <a:t>Subjektive Bewertung von Gedichten / Texten allgemein</a:t>
            </a:r>
          </a:p>
          <a:p>
            <a:pPr>
              <a:lnSpc>
                <a:spcPct val="110000"/>
              </a:lnSpc>
              <a:spcBef>
                <a:spcPts val="0"/>
              </a:spcBef>
              <a:spcAft>
                <a:spcPts val="600"/>
              </a:spcAft>
            </a:pPr>
            <a:r>
              <a:rPr lang="de-DE" sz="2000" dirty="0"/>
              <a:t>Bewertungsskala Ästhetik</a:t>
            </a:r>
          </a:p>
        </p:txBody>
      </p:sp>
      <p:sp>
        <p:nvSpPr>
          <p:cNvPr id="4" name="Fußzeilenplatzhalter 3">
            <a:extLst>
              <a:ext uri="{FF2B5EF4-FFF2-40B4-BE49-F238E27FC236}">
                <a16:creationId xmlns:a16="http://schemas.microsoft.com/office/drawing/2014/main" id="{7853137D-2AF7-429C-89A4-0BD0AC9929F5}"/>
              </a:ext>
            </a:extLst>
          </p:cNvPr>
          <p:cNvSpPr>
            <a:spLocks noGrp="1"/>
          </p:cNvSpPr>
          <p:nvPr>
            <p:ph type="ftr" sz="quarter" idx="11"/>
          </p:nvPr>
        </p:nvSpPr>
        <p:spPr/>
        <p:txBody>
          <a:bodyPr/>
          <a:lstStyle/>
          <a:p>
            <a:endParaRPr lang="de-DE" dirty="0"/>
          </a:p>
        </p:txBody>
      </p:sp>
      <p:sp>
        <p:nvSpPr>
          <p:cNvPr id="5" name="Titel 1">
            <a:extLst>
              <a:ext uri="{FF2B5EF4-FFF2-40B4-BE49-F238E27FC236}">
                <a16:creationId xmlns:a16="http://schemas.microsoft.com/office/drawing/2014/main" id="{58091B6F-5F9C-FB83-54CA-82F5BB230C15}"/>
              </a:ext>
            </a:extLst>
          </p:cNvPr>
          <p:cNvSpPr txBox="1">
            <a:spLocks/>
          </p:cNvSpPr>
          <p:nvPr/>
        </p:nvSpPr>
        <p:spPr>
          <a:xfrm>
            <a:off x="474133" y="838591"/>
            <a:ext cx="11260667" cy="528249"/>
          </a:xfrm>
          <a:prstGeom prst="rect">
            <a:avLst/>
          </a:prstGeom>
        </p:spPr>
        <p:txBody>
          <a:bodyPr vert="horz" lIns="0" tIns="0" rIns="0" bIns="0" rtlCol="0" anchor="t">
            <a:noAutofit/>
          </a:bodyPr>
          <a:lstStyle>
            <a:lvl1pPr algn="l" defTabSz="457200" rtl="0" eaLnBrk="1" latinLnBrk="0" hangingPunct="1">
              <a:spcBef>
                <a:spcPct val="0"/>
              </a:spcBef>
              <a:buNone/>
              <a:defRPr sz="3200" b="1" i="0" kern="1200" cap="all" baseline="0">
                <a:solidFill>
                  <a:schemeClr val="bg2"/>
                </a:solidFill>
                <a:latin typeface="+mj-lt"/>
                <a:ea typeface="+mj-ea"/>
                <a:cs typeface="Open Sans"/>
              </a:defRPr>
            </a:lvl1pPr>
          </a:lstStyle>
          <a:p>
            <a:r>
              <a:rPr lang="de-DE" sz="2000" spc="150">
                <a:latin typeface="Open Sans SemiBold" panose="020B0606030504020204" pitchFamily="34" charset="0"/>
                <a:ea typeface="Open Sans SemiBold" panose="020B0606030504020204" pitchFamily="34" charset="0"/>
                <a:cs typeface="Open Sans SemiBold" panose="020B0606030504020204" pitchFamily="34" charset="0"/>
              </a:rPr>
              <a:t>künstliche Intelligenz beim kreativen schreiben</a:t>
            </a:r>
          </a:p>
        </p:txBody>
      </p:sp>
    </p:spTree>
    <p:extLst>
      <p:ext uri="{BB962C8B-B14F-4D97-AF65-F5344CB8AC3E}">
        <p14:creationId xmlns:p14="http://schemas.microsoft.com/office/powerpoint/2010/main" val="27116522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6B426FA-6760-4D4F-978F-205D7FEF1903}"/>
              </a:ext>
            </a:extLst>
          </p:cNvPr>
          <p:cNvSpPr>
            <a:spLocks noGrp="1"/>
          </p:cNvSpPr>
          <p:nvPr>
            <p:ph idx="1"/>
          </p:nvPr>
        </p:nvSpPr>
        <p:spPr/>
        <p:txBody>
          <a:bodyPr>
            <a:normAutofit/>
          </a:bodyPr>
          <a:lstStyle/>
          <a:p>
            <a:pPr marL="0" indent="0">
              <a:buNone/>
            </a:pPr>
            <a:r>
              <a:rPr lang="de-DE" sz="3600" dirty="0"/>
              <a:t>Danke für Ihre Aufmerksamkeit!</a:t>
            </a:r>
          </a:p>
        </p:txBody>
      </p:sp>
      <p:sp>
        <p:nvSpPr>
          <p:cNvPr id="4" name="Fußzeilenplatzhalter 3">
            <a:extLst>
              <a:ext uri="{FF2B5EF4-FFF2-40B4-BE49-F238E27FC236}">
                <a16:creationId xmlns:a16="http://schemas.microsoft.com/office/drawing/2014/main" id="{BC116805-E4F2-4D62-B7CE-DE2FF921AD3D}"/>
              </a:ext>
            </a:extLst>
          </p:cNvPr>
          <p:cNvSpPr>
            <a:spLocks noGrp="1"/>
          </p:cNvSpPr>
          <p:nvPr>
            <p:ph type="ftr" sz="quarter" idx="11"/>
          </p:nvPr>
        </p:nvSpPr>
        <p:spPr/>
        <p:txBody>
          <a:bodyPr/>
          <a:lstStyle/>
          <a:p>
            <a:endParaRPr lang="de-DE" dirty="0"/>
          </a:p>
        </p:txBody>
      </p:sp>
      <p:pic>
        <p:nvPicPr>
          <p:cNvPr id="5" name="Inhaltsplatzhalter 4">
            <a:extLst>
              <a:ext uri="{FF2B5EF4-FFF2-40B4-BE49-F238E27FC236}">
                <a16:creationId xmlns:a16="http://schemas.microsoft.com/office/drawing/2014/main" id="{045EC7CD-D1E2-4496-A2AF-E02BCB85707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30716" y="1511031"/>
            <a:ext cx="4083050" cy="4351338"/>
          </a:xfrm>
          <a:prstGeom prst="rect">
            <a:avLst/>
          </a:prstGeom>
        </p:spPr>
      </p:pic>
    </p:spTree>
    <p:extLst>
      <p:ext uri="{BB962C8B-B14F-4D97-AF65-F5344CB8AC3E}">
        <p14:creationId xmlns:p14="http://schemas.microsoft.com/office/powerpoint/2010/main" val="15718244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54029E65-0B1F-2A27-34C2-7A68A31E65E9}"/>
              </a:ext>
            </a:extLst>
          </p:cNvPr>
          <p:cNvPicPr>
            <a:picLocks noChangeAspect="1"/>
          </p:cNvPicPr>
          <p:nvPr/>
        </p:nvPicPr>
        <p:blipFill>
          <a:blip r:embed="rId2"/>
          <a:stretch>
            <a:fillRect/>
          </a:stretch>
        </p:blipFill>
        <p:spPr>
          <a:xfrm>
            <a:off x="3152775" y="85725"/>
            <a:ext cx="5886450" cy="6686550"/>
          </a:xfrm>
          <a:prstGeom prst="rect">
            <a:avLst/>
          </a:prstGeom>
        </p:spPr>
      </p:pic>
    </p:spTree>
    <p:extLst>
      <p:ext uri="{BB962C8B-B14F-4D97-AF65-F5344CB8AC3E}">
        <p14:creationId xmlns:p14="http://schemas.microsoft.com/office/powerpoint/2010/main" val="3808616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BB9872-D6F8-E6F4-9DA2-3AA3B30F582A}"/>
              </a:ext>
            </a:extLst>
          </p:cNvPr>
          <p:cNvSpPr>
            <a:spLocks noGrp="1"/>
          </p:cNvSpPr>
          <p:nvPr>
            <p:ph type="title"/>
          </p:nvPr>
        </p:nvSpPr>
        <p:spPr/>
        <p:txBody>
          <a:bodyPr/>
          <a:lstStyle/>
          <a:p>
            <a:r>
              <a:rPr lang="de-DE" dirty="0"/>
              <a:t>Text 2</a:t>
            </a:r>
          </a:p>
        </p:txBody>
      </p:sp>
      <p:sp>
        <p:nvSpPr>
          <p:cNvPr id="4" name="Fußzeilenplatzhalter 3">
            <a:extLst>
              <a:ext uri="{FF2B5EF4-FFF2-40B4-BE49-F238E27FC236}">
                <a16:creationId xmlns:a16="http://schemas.microsoft.com/office/drawing/2014/main" id="{31A58865-1C64-CE27-A554-2A69931EF60F}"/>
              </a:ext>
            </a:extLst>
          </p:cNvPr>
          <p:cNvSpPr>
            <a:spLocks noGrp="1"/>
          </p:cNvSpPr>
          <p:nvPr>
            <p:ph type="ftr" sz="quarter" idx="11"/>
          </p:nvPr>
        </p:nvSpPr>
        <p:spPr/>
        <p:txBody>
          <a:bodyPr/>
          <a:lstStyle/>
          <a:p>
            <a:endParaRPr lang="de-DE" dirty="0"/>
          </a:p>
        </p:txBody>
      </p:sp>
      <p:pic>
        <p:nvPicPr>
          <p:cNvPr id="2050" name="Picture 2">
            <a:extLst>
              <a:ext uri="{FF2B5EF4-FFF2-40B4-BE49-F238E27FC236}">
                <a16:creationId xmlns:a16="http://schemas.microsoft.com/office/drawing/2014/main" id="{D6203266-0410-2EA5-95BD-1FD7FE5247B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35400" y="1417638"/>
            <a:ext cx="4538662" cy="4538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6125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607F68-1479-4090-B3A2-8FB57C07FB1C}"/>
              </a:ext>
            </a:extLst>
          </p:cNvPr>
          <p:cNvSpPr>
            <a:spLocks noGrp="1"/>
          </p:cNvSpPr>
          <p:nvPr>
            <p:ph type="title"/>
          </p:nvPr>
        </p:nvSpPr>
        <p:spPr>
          <a:xfrm>
            <a:off x="474133" y="274638"/>
            <a:ext cx="11260667" cy="909585"/>
          </a:xfrm>
        </p:spPr>
        <p:txBody>
          <a:bodyPr/>
          <a:lstStyle/>
          <a:p>
            <a:r>
              <a:rPr lang="de-DE"/>
              <a:t>Unterrichtsgestaltung</a:t>
            </a:r>
          </a:p>
        </p:txBody>
      </p:sp>
      <p:sp>
        <p:nvSpPr>
          <p:cNvPr id="4" name="Fußzeilenplatzhalter 3">
            <a:extLst>
              <a:ext uri="{FF2B5EF4-FFF2-40B4-BE49-F238E27FC236}">
                <a16:creationId xmlns:a16="http://schemas.microsoft.com/office/drawing/2014/main" id="{7853137D-2AF7-429C-89A4-0BD0AC9929F5}"/>
              </a:ext>
            </a:extLst>
          </p:cNvPr>
          <p:cNvSpPr>
            <a:spLocks noGrp="1"/>
          </p:cNvSpPr>
          <p:nvPr>
            <p:ph type="ftr" sz="quarter" idx="11"/>
          </p:nvPr>
        </p:nvSpPr>
        <p:spPr/>
        <p:txBody>
          <a:bodyPr/>
          <a:lstStyle/>
          <a:p>
            <a:r>
              <a:rPr lang="de-DE" b="0" dirty="0"/>
              <a:t>Twitter </a:t>
            </a:r>
          </a:p>
        </p:txBody>
      </p:sp>
      <p:pic>
        <p:nvPicPr>
          <p:cNvPr id="6" name="Inhaltsplatzhalter 5">
            <a:extLst>
              <a:ext uri="{FF2B5EF4-FFF2-40B4-BE49-F238E27FC236}">
                <a16:creationId xmlns:a16="http://schemas.microsoft.com/office/drawing/2014/main" id="{CE46ADD5-79C7-A47E-1839-960823E9D082}"/>
              </a:ext>
            </a:extLst>
          </p:cNvPr>
          <p:cNvPicPr>
            <a:picLocks noGrp="1" noChangeAspect="1"/>
          </p:cNvPicPr>
          <p:nvPr>
            <p:ph idx="1"/>
          </p:nvPr>
        </p:nvPicPr>
        <p:blipFill>
          <a:blip r:embed="rId2"/>
          <a:stretch>
            <a:fillRect/>
          </a:stretch>
        </p:blipFill>
        <p:spPr>
          <a:xfrm>
            <a:off x="1024648" y="1366840"/>
            <a:ext cx="4933092" cy="4771245"/>
          </a:xfrm>
        </p:spPr>
      </p:pic>
      <p:sp>
        <p:nvSpPr>
          <p:cNvPr id="3" name="Titel 1">
            <a:extLst>
              <a:ext uri="{FF2B5EF4-FFF2-40B4-BE49-F238E27FC236}">
                <a16:creationId xmlns:a16="http://schemas.microsoft.com/office/drawing/2014/main" id="{604EE93C-4E37-FF7D-B768-93BECA693EA7}"/>
              </a:ext>
            </a:extLst>
          </p:cNvPr>
          <p:cNvSpPr txBox="1">
            <a:spLocks/>
          </p:cNvSpPr>
          <p:nvPr/>
        </p:nvSpPr>
        <p:spPr>
          <a:xfrm>
            <a:off x="474133" y="838591"/>
            <a:ext cx="11260667" cy="528249"/>
          </a:xfrm>
          <a:prstGeom prst="rect">
            <a:avLst/>
          </a:prstGeom>
        </p:spPr>
        <p:txBody>
          <a:bodyPr vert="horz" lIns="0" tIns="0" rIns="0" bIns="0" rtlCol="0" anchor="t">
            <a:noAutofit/>
          </a:bodyPr>
          <a:lstStyle>
            <a:lvl1pPr algn="l" defTabSz="457200" rtl="0" eaLnBrk="1" latinLnBrk="0" hangingPunct="1">
              <a:spcBef>
                <a:spcPct val="0"/>
              </a:spcBef>
              <a:buNone/>
              <a:defRPr sz="3200" b="1" i="0" kern="1200" cap="all" baseline="0">
                <a:solidFill>
                  <a:schemeClr val="bg2"/>
                </a:solidFill>
                <a:latin typeface="+mj-lt"/>
                <a:ea typeface="+mj-ea"/>
                <a:cs typeface="Open Sans"/>
              </a:defRPr>
            </a:lvl1pPr>
          </a:lstStyle>
          <a:p>
            <a:r>
              <a:rPr lang="de-DE" sz="2000" spc="150">
                <a:latin typeface="Open Sans SemiBold" panose="020B0606030504020204" pitchFamily="34" charset="0"/>
                <a:ea typeface="Open Sans SemiBold" panose="020B0606030504020204" pitchFamily="34" charset="0"/>
                <a:cs typeface="Open Sans SemiBold" panose="020B0606030504020204" pitchFamily="34" charset="0"/>
              </a:rPr>
              <a:t>künstliche Intelligenz beim kreativen schreiben</a:t>
            </a:r>
          </a:p>
        </p:txBody>
      </p:sp>
    </p:spTree>
    <p:extLst>
      <p:ext uri="{BB962C8B-B14F-4D97-AF65-F5344CB8AC3E}">
        <p14:creationId xmlns:p14="http://schemas.microsoft.com/office/powerpoint/2010/main" val="35858563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607F68-1479-4090-B3A2-8FB57C07FB1C}"/>
              </a:ext>
            </a:extLst>
          </p:cNvPr>
          <p:cNvSpPr>
            <a:spLocks noGrp="1"/>
          </p:cNvSpPr>
          <p:nvPr>
            <p:ph type="title"/>
          </p:nvPr>
        </p:nvSpPr>
        <p:spPr>
          <a:xfrm>
            <a:off x="474133" y="274638"/>
            <a:ext cx="11260667" cy="909585"/>
          </a:xfrm>
        </p:spPr>
        <p:txBody>
          <a:bodyPr/>
          <a:lstStyle/>
          <a:p>
            <a:r>
              <a:rPr lang="de-DE"/>
              <a:t>Empfehlungen der Bundesländer</a:t>
            </a:r>
          </a:p>
        </p:txBody>
      </p:sp>
      <p:sp>
        <p:nvSpPr>
          <p:cNvPr id="3" name="Inhaltsplatzhalter 2">
            <a:extLst>
              <a:ext uri="{FF2B5EF4-FFF2-40B4-BE49-F238E27FC236}">
                <a16:creationId xmlns:a16="http://schemas.microsoft.com/office/drawing/2014/main" id="{A93E2C1D-6FC8-4A2B-989B-7AF82813F7D8}"/>
              </a:ext>
            </a:extLst>
          </p:cNvPr>
          <p:cNvSpPr>
            <a:spLocks noGrp="1"/>
          </p:cNvSpPr>
          <p:nvPr>
            <p:ph idx="1"/>
          </p:nvPr>
        </p:nvSpPr>
        <p:spPr>
          <a:xfrm>
            <a:off x="475200" y="1440000"/>
            <a:ext cx="8668799" cy="4538122"/>
          </a:xfrm>
        </p:spPr>
        <p:txBody>
          <a:bodyPr>
            <a:normAutofit/>
          </a:bodyPr>
          <a:lstStyle/>
          <a:p>
            <a:pPr>
              <a:lnSpc>
                <a:spcPct val="110000"/>
              </a:lnSpc>
              <a:spcBef>
                <a:spcPts val="0"/>
              </a:spcBef>
              <a:spcAft>
                <a:spcPts val="600"/>
              </a:spcAft>
            </a:pPr>
            <a:r>
              <a:rPr lang="de-DE" sz="2000">
                <a:hlinkClick r:id="rId2"/>
              </a:rPr>
              <a:t>https://www.km.bayern.de/schule-digital/orientierungsrahmen-ki-und-schule.html</a:t>
            </a:r>
            <a:endParaRPr lang="de-DE" sz="2000"/>
          </a:p>
          <a:p>
            <a:pPr>
              <a:lnSpc>
                <a:spcPct val="110000"/>
              </a:lnSpc>
              <a:spcBef>
                <a:spcPts val="0"/>
              </a:spcBef>
              <a:spcAft>
                <a:spcPts val="600"/>
              </a:spcAft>
            </a:pPr>
            <a:r>
              <a:rPr lang="de-DE" sz="2000">
                <a:hlinkClick r:id="rId3"/>
              </a:rPr>
              <a:t>https://bildung.thueringen.de/fileadmin/ministerium/publikationen/Handlungsleitfaden_Umgang_mit_generativen_KI-Modellen.pdf</a:t>
            </a:r>
            <a:endParaRPr lang="de-DE" sz="2000"/>
          </a:p>
          <a:p>
            <a:pPr>
              <a:lnSpc>
                <a:spcPct val="110000"/>
              </a:lnSpc>
              <a:spcBef>
                <a:spcPts val="0"/>
              </a:spcBef>
              <a:spcAft>
                <a:spcPts val="600"/>
              </a:spcAft>
            </a:pPr>
            <a:endParaRPr lang="de-DE" sz="2000"/>
          </a:p>
        </p:txBody>
      </p:sp>
      <p:sp>
        <p:nvSpPr>
          <p:cNvPr id="4" name="Fußzeilenplatzhalter 3">
            <a:extLst>
              <a:ext uri="{FF2B5EF4-FFF2-40B4-BE49-F238E27FC236}">
                <a16:creationId xmlns:a16="http://schemas.microsoft.com/office/drawing/2014/main" id="{7853137D-2AF7-429C-89A4-0BD0AC9929F5}"/>
              </a:ext>
            </a:extLst>
          </p:cNvPr>
          <p:cNvSpPr>
            <a:spLocks noGrp="1"/>
          </p:cNvSpPr>
          <p:nvPr>
            <p:ph type="ftr" sz="quarter" idx="11"/>
          </p:nvPr>
        </p:nvSpPr>
        <p:spPr/>
        <p:txBody>
          <a:bodyPr/>
          <a:lstStyle/>
          <a:p>
            <a:endParaRPr lang="de-DE" dirty="0"/>
          </a:p>
        </p:txBody>
      </p:sp>
    </p:spTree>
    <p:extLst>
      <p:ext uri="{BB962C8B-B14F-4D97-AF65-F5344CB8AC3E}">
        <p14:creationId xmlns:p14="http://schemas.microsoft.com/office/powerpoint/2010/main" val="42009567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607F68-1479-4090-B3A2-8FB57C07FB1C}"/>
              </a:ext>
            </a:extLst>
          </p:cNvPr>
          <p:cNvSpPr>
            <a:spLocks noGrp="1"/>
          </p:cNvSpPr>
          <p:nvPr>
            <p:ph type="title"/>
          </p:nvPr>
        </p:nvSpPr>
        <p:spPr>
          <a:xfrm>
            <a:off x="474133" y="274638"/>
            <a:ext cx="11260667" cy="909585"/>
          </a:xfrm>
        </p:spPr>
        <p:txBody>
          <a:bodyPr/>
          <a:lstStyle/>
          <a:p>
            <a:r>
              <a:rPr lang="de-DE"/>
              <a:t>QUELLEN</a:t>
            </a:r>
          </a:p>
        </p:txBody>
      </p:sp>
      <p:graphicFrame>
        <p:nvGraphicFramePr>
          <p:cNvPr id="8" name="Tabelle 9">
            <a:extLst>
              <a:ext uri="{FF2B5EF4-FFF2-40B4-BE49-F238E27FC236}">
                <a16:creationId xmlns:a16="http://schemas.microsoft.com/office/drawing/2014/main" id="{CCECBB86-BF74-6345-3FA9-3AA66820DB93}"/>
              </a:ext>
            </a:extLst>
          </p:cNvPr>
          <p:cNvGraphicFramePr>
            <a:graphicFrameLocks noGrp="1"/>
          </p:cNvGraphicFramePr>
          <p:nvPr>
            <p:ph idx="1"/>
            <p:extLst>
              <p:ext uri="{D42A27DB-BD31-4B8C-83A1-F6EECF244321}">
                <p14:modId xmlns:p14="http://schemas.microsoft.com/office/powerpoint/2010/main" val="1211313741"/>
              </p:ext>
            </p:extLst>
          </p:nvPr>
        </p:nvGraphicFramePr>
        <p:xfrm>
          <a:off x="471577" y="964981"/>
          <a:ext cx="11026821" cy="5246989"/>
        </p:xfrm>
        <a:graphic>
          <a:graphicData uri="http://schemas.openxmlformats.org/drawingml/2006/table">
            <a:tbl>
              <a:tblPr firstRow="1" bandRow="1">
                <a:tableStyleId>{2D5ABB26-0587-4C30-8999-92F81FD0307C}</a:tableStyleId>
              </a:tblPr>
              <a:tblGrid>
                <a:gridCol w="619443">
                  <a:extLst>
                    <a:ext uri="{9D8B030D-6E8A-4147-A177-3AD203B41FA5}">
                      <a16:colId xmlns:a16="http://schemas.microsoft.com/office/drawing/2014/main" val="40179453"/>
                    </a:ext>
                  </a:extLst>
                </a:gridCol>
                <a:gridCol w="10407378">
                  <a:extLst>
                    <a:ext uri="{9D8B030D-6E8A-4147-A177-3AD203B41FA5}">
                      <a16:colId xmlns:a16="http://schemas.microsoft.com/office/drawing/2014/main" val="3926579262"/>
                    </a:ext>
                  </a:extLst>
                </a:gridCol>
              </a:tblGrid>
              <a:tr h="433466">
                <a:tc>
                  <a:txBody>
                    <a:bodyPr/>
                    <a:lstStyle/>
                    <a:p>
                      <a:r>
                        <a:rPr lang="de-DE" sz="1400" b="1" i="0" kern="1200" cap="none" spc="150" baseline="0" dirty="0">
                          <a:solidFill>
                            <a:schemeClr val="bg2"/>
                          </a:solidFill>
                          <a:latin typeface="Open Sans SemiBold"/>
                          <a:ea typeface="Open Sans SemiBold"/>
                          <a:cs typeface="Open Sans SemiBold"/>
                        </a:rPr>
                        <a:t>[1]</a:t>
                      </a:r>
                      <a:endParaRPr lang="de-DE" sz="1400" dirty="0">
                        <a:latin typeface="Open Sans SemiBold"/>
                        <a:ea typeface="Open Sans SemiBold"/>
                        <a:cs typeface="Open Sans SemiBold"/>
                      </a:endParaRPr>
                    </a:p>
                  </a:txBody>
                  <a:tcPr/>
                </a:tc>
                <a:tc>
                  <a:txBody>
                    <a:bodyPr/>
                    <a:lstStyle/>
                    <a:p>
                      <a:pPr marL="0" marR="0" lvl="0" indent="-184150" algn="l" defTabSz="457200" rtl="0" eaLnBrk="1" fontAlgn="auto" latinLnBrk="0" hangingPunct="1">
                        <a:lnSpc>
                          <a:spcPct val="100000"/>
                        </a:lnSpc>
                        <a:spcBef>
                          <a:spcPts val="0"/>
                        </a:spcBef>
                        <a:spcAft>
                          <a:spcPts val="100"/>
                        </a:spcAft>
                        <a:buClrTx/>
                        <a:buSzTx/>
                        <a:buFontTx/>
                        <a:buNone/>
                        <a:tabLst/>
                        <a:defRPr/>
                      </a:pPr>
                      <a:r>
                        <a:rPr lang="de-DE" sz="1400" b="0" i="0" u="none" strike="noStrike" kern="1200" err="1">
                          <a:solidFill>
                            <a:schemeClr val="tx1"/>
                          </a:solidFill>
                          <a:effectLst/>
                          <a:latin typeface="+mn-lt"/>
                          <a:ea typeface="+mn-ea"/>
                          <a:cs typeface="+mn-cs"/>
                        </a:rPr>
                        <a:t>Gunser</a:t>
                      </a:r>
                      <a:r>
                        <a:rPr lang="de-DE" sz="1400" b="0" i="0" u="none" strike="noStrike" kern="1200">
                          <a:solidFill>
                            <a:schemeClr val="tx1"/>
                          </a:solidFill>
                          <a:effectLst/>
                          <a:latin typeface="+mn-lt"/>
                          <a:ea typeface="+mn-ea"/>
                          <a:cs typeface="+mn-cs"/>
                        </a:rPr>
                        <a:t>, V. E., Gottschling, S., Brucker, B., Richter, S., </a:t>
                      </a:r>
                      <a:r>
                        <a:rPr lang="de-DE" sz="1400" b="0" i="0" u="none" strike="noStrike" kern="1200" err="1">
                          <a:solidFill>
                            <a:schemeClr val="tx1"/>
                          </a:solidFill>
                          <a:effectLst/>
                          <a:latin typeface="+mn-lt"/>
                          <a:ea typeface="+mn-ea"/>
                          <a:cs typeface="+mn-cs"/>
                        </a:rPr>
                        <a:t>Çakir</a:t>
                      </a:r>
                      <a:r>
                        <a:rPr lang="de-DE" sz="1400" b="0" i="0" u="none" strike="noStrike" kern="1200">
                          <a:solidFill>
                            <a:schemeClr val="tx1"/>
                          </a:solidFill>
                          <a:effectLst/>
                          <a:latin typeface="+mn-lt"/>
                          <a:ea typeface="+mn-ea"/>
                          <a:cs typeface="+mn-cs"/>
                        </a:rPr>
                        <a:t>, D., &amp; </a:t>
                      </a:r>
                      <a:r>
                        <a:rPr lang="de-DE" sz="1400" b="0" i="0" u="none" strike="noStrike" kern="1200" err="1">
                          <a:solidFill>
                            <a:schemeClr val="tx1"/>
                          </a:solidFill>
                          <a:effectLst/>
                          <a:latin typeface="+mn-lt"/>
                          <a:ea typeface="+mn-ea"/>
                          <a:cs typeface="+mn-cs"/>
                        </a:rPr>
                        <a:t>Gerjets</a:t>
                      </a:r>
                      <a:r>
                        <a:rPr lang="de-DE" sz="1400" b="0" i="0" u="none" strike="noStrike" kern="1200">
                          <a:solidFill>
                            <a:schemeClr val="tx1"/>
                          </a:solidFill>
                          <a:effectLst/>
                          <a:latin typeface="+mn-lt"/>
                          <a:ea typeface="+mn-ea"/>
                          <a:cs typeface="+mn-cs"/>
                        </a:rPr>
                        <a:t>, P. (2022). The pure </a:t>
                      </a:r>
                      <a:r>
                        <a:rPr lang="de-DE" sz="1400" b="0" i="0" u="none" strike="noStrike" kern="1200" err="1">
                          <a:solidFill>
                            <a:schemeClr val="tx1"/>
                          </a:solidFill>
                          <a:effectLst/>
                          <a:latin typeface="+mn-lt"/>
                          <a:ea typeface="+mn-ea"/>
                          <a:cs typeface="+mn-cs"/>
                        </a:rPr>
                        <a:t>poet</a:t>
                      </a:r>
                      <a:r>
                        <a:rPr lang="de-DE" sz="1400" b="0" i="0" u="none" strike="noStrike" kern="1200">
                          <a:solidFill>
                            <a:schemeClr val="tx1"/>
                          </a:solidFill>
                          <a:effectLst/>
                          <a:latin typeface="+mn-lt"/>
                          <a:ea typeface="+mn-ea"/>
                          <a:cs typeface="+mn-cs"/>
                        </a:rPr>
                        <a:t>: </a:t>
                      </a:r>
                      <a:r>
                        <a:rPr lang="de-DE" sz="1400" b="0" i="0" u="none" strike="noStrike" kern="1200" err="1">
                          <a:solidFill>
                            <a:schemeClr val="tx1"/>
                          </a:solidFill>
                          <a:effectLst/>
                          <a:latin typeface="+mn-lt"/>
                          <a:ea typeface="+mn-ea"/>
                          <a:cs typeface="+mn-cs"/>
                        </a:rPr>
                        <a:t>How</a:t>
                      </a:r>
                      <a:r>
                        <a:rPr lang="de-DE" sz="1400" b="0" i="0" u="none" strike="noStrike" kern="1200">
                          <a:solidFill>
                            <a:schemeClr val="tx1"/>
                          </a:solidFill>
                          <a:effectLst/>
                          <a:latin typeface="+mn-lt"/>
                          <a:ea typeface="+mn-ea"/>
                          <a:cs typeface="+mn-cs"/>
                        </a:rPr>
                        <a:t> </a:t>
                      </a:r>
                      <a:r>
                        <a:rPr lang="de-DE" sz="1400" b="0" i="0" u="none" strike="noStrike" kern="1200" err="1">
                          <a:solidFill>
                            <a:schemeClr val="tx1"/>
                          </a:solidFill>
                          <a:effectLst/>
                          <a:latin typeface="+mn-lt"/>
                          <a:ea typeface="+mn-ea"/>
                          <a:cs typeface="+mn-cs"/>
                        </a:rPr>
                        <a:t>good</a:t>
                      </a:r>
                      <a:r>
                        <a:rPr lang="de-DE" sz="1400" b="0" i="0" u="none" strike="noStrike" kern="1200">
                          <a:solidFill>
                            <a:schemeClr val="tx1"/>
                          </a:solidFill>
                          <a:effectLst/>
                          <a:latin typeface="+mn-lt"/>
                          <a:ea typeface="+mn-ea"/>
                          <a:cs typeface="+mn-cs"/>
                        </a:rPr>
                        <a:t> </a:t>
                      </a:r>
                      <a:r>
                        <a:rPr lang="de-DE" sz="1400" b="0" i="0" u="none" strike="noStrike" kern="1200" err="1">
                          <a:solidFill>
                            <a:schemeClr val="tx1"/>
                          </a:solidFill>
                          <a:effectLst/>
                          <a:latin typeface="+mn-lt"/>
                          <a:ea typeface="+mn-ea"/>
                          <a:cs typeface="+mn-cs"/>
                        </a:rPr>
                        <a:t>is</a:t>
                      </a:r>
                      <a:r>
                        <a:rPr lang="de-DE" sz="1400" b="0" i="0" u="none" strike="noStrike" kern="1200">
                          <a:solidFill>
                            <a:schemeClr val="tx1"/>
                          </a:solidFill>
                          <a:effectLst/>
                          <a:latin typeface="+mn-lt"/>
                          <a:ea typeface="+mn-ea"/>
                          <a:cs typeface="+mn-cs"/>
                        </a:rPr>
                        <a:t> </a:t>
                      </a:r>
                      <a:r>
                        <a:rPr lang="de-DE" sz="1400" b="0" i="0" u="none" strike="noStrike" kern="1200" err="1">
                          <a:solidFill>
                            <a:schemeClr val="tx1"/>
                          </a:solidFill>
                          <a:effectLst/>
                          <a:latin typeface="+mn-lt"/>
                          <a:ea typeface="+mn-ea"/>
                          <a:cs typeface="+mn-cs"/>
                        </a:rPr>
                        <a:t>the</a:t>
                      </a:r>
                      <a:r>
                        <a:rPr lang="de-DE" sz="1400" b="0" i="0" u="none" strike="noStrike" kern="1200">
                          <a:solidFill>
                            <a:schemeClr val="tx1"/>
                          </a:solidFill>
                          <a:effectLst/>
                          <a:latin typeface="+mn-lt"/>
                          <a:ea typeface="+mn-ea"/>
                          <a:cs typeface="+mn-cs"/>
                        </a:rPr>
                        <a:t> </a:t>
                      </a:r>
                      <a:r>
                        <a:rPr lang="de-DE" sz="1400" b="0" i="0" u="none" strike="noStrike" kern="1200" err="1">
                          <a:solidFill>
                            <a:schemeClr val="tx1"/>
                          </a:solidFill>
                          <a:effectLst/>
                          <a:latin typeface="+mn-lt"/>
                          <a:ea typeface="+mn-ea"/>
                          <a:cs typeface="+mn-cs"/>
                        </a:rPr>
                        <a:t>subjective</a:t>
                      </a:r>
                      <a:r>
                        <a:rPr lang="de-DE" sz="1400" b="0" i="0" u="none" strike="noStrike" kern="1200">
                          <a:solidFill>
                            <a:schemeClr val="tx1"/>
                          </a:solidFill>
                          <a:effectLst/>
                          <a:latin typeface="+mn-lt"/>
                          <a:ea typeface="+mn-ea"/>
                          <a:cs typeface="+mn-cs"/>
                        </a:rPr>
                        <a:t> </a:t>
                      </a:r>
                      <a:r>
                        <a:rPr lang="de-DE" sz="1400" b="0" i="0" u="none" strike="noStrike" kern="1200" err="1">
                          <a:solidFill>
                            <a:schemeClr val="tx1"/>
                          </a:solidFill>
                          <a:effectLst/>
                          <a:latin typeface="+mn-lt"/>
                          <a:ea typeface="+mn-ea"/>
                          <a:cs typeface="+mn-cs"/>
                        </a:rPr>
                        <a:t>credibility</a:t>
                      </a:r>
                      <a:r>
                        <a:rPr lang="de-DE" sz="1400" b="0" i="0" u="none" strike="noStrike" kern="1200">
                          <a:solidFill>
                            <a:schemeClr val="tx1"/>
                          </a:solidFill>
                          <a:effectLst/>
                          <a:latin typeface="+mn-lt"/>
                          <a:ea typeface="+mn-ea"/>
                          <a:cs typeface="+mn-cs"/>
                        </a:rPr>
                        <a:t> and </a:t>
                      </a:r>
                      <a:r>
                        <a:rPr lang="de-DE" sz="1400" b="0" i="0" u="none" strike="noStrike" kern="1200" err="1">
                          <a:solidFill>
                            <a:schemeClr val="tx1"/>
                          </a:solidFill>
                          <a:effectLst/>
                          <a:latin typeface="+mn-lt"/>
                          <a:ea typeface="+mn-ea"/>
                          <a:cs typeface="+mn-cs"/>
                        </a:rPr>
                        <a:t>stylistic</a:t>
                      </a:r>
                      <a:r>
                        <a:rPr lang="de-DE" sz="1400" b="0" i="0" u="none" strike="noStrike" kern="1200">
                          <a:solidFill>
                            <a:schemeClr val="tx1"/>
                          </a:solidFill>
                          <a:effectLst/>
                          <a:latin typeface="+mn-lt"/>
                          <a:ea typeface="+mn-ea"/>
                          <a:cs typeface="+mn-cs"/>
                        </a:rPr>
                        <a:t> </a:t>
                      </a:r>
                      <a:r>
                        <a:rPr lang="de-DE" sz="1400" b="0" i="0" u="none" strike="noStrike" kern="1200" err="1">
                          <a:solidFill>
                            <a:schemeClr val="tx1"/>
                          </a:solidFill>
                          <a:effectLst/>
                          <a:latin typeface="+mn-lt"/>
                          <a:ea typeface="+mn-ea"/>
                          <a:cs typeface="+mn-cs"/>
                        </a:rPr>
                        <a:t>quality</a:t>
                      </a:r>
                      <a:r>
                        <a:rPr lang="de-DE" sz="1400" b="0" i="0" u="none" strike="noStrike" kern="1200">
                          <a:solidFill>
                            <a:schemeClr val="tx1"/>
                          </a:solidFill>
                          <a:effectLst/>
                          <a:latin typeface="+mn-lt"/>
                          <a:ea typeface="+mn-ea"/>
                          <a:cs typeface="+mn-cs"/>
                        </a:rPr>
                        <a:t> </a:t>
                      </a:r>
                      <a:r>
                        <a:rPr lang="de-DE" sz="1400" b="0" i="0" u="none" strike="noStrike" kern="1200" err="1">
                          <a:solidFill>
                            <a:schemeClr val="tx1"/>
                          </a:solidFill>
                          <a:effectLst/>
                          <a:latin typeface="+mn-lt"/>
                          <a:ea typeface="+mn-ea"/>
                          <a:cs typeface="+mn-cs"/>
                        </a:rPr>
                        <a:t>of</a:t>
                      </a:r>
                      <a:r>
                        <a:rPr lang="de-DE" sz="1400" b="0" i="0" u="none" strike="noStrike" kern="1200">
                          <a:solidFill>
                            <a:schemeClr val="tx1"/>
                          </a:solidFill>
                          <a:effectLst/>
                          <a:latin typeface="+mn-lt"/>
                          <a:ea typeface="+mn-ea"/>
                          <a:cs typeface="+mn-cs"/>
                        </a:rPr>
                        <a:t> </a:t>
                      </a:r>
                      <a:r>
                        <a:rPr lang="de-DE" sz="1400" b="0" i="0" u="none" strike="noStrike" kern="1200" err="1">
                          <a:solidFill>
                            <a:schemeClr val="tx1"/>
                          </a:solidFill>
                          <a:effectLst/>
                          <a:latin typeface="+mn-lt"/>
                          <a:ea typeface="+mn-ea"/>
                          <a:cs typeface="+mn-cs"/>
                        </a:rPr>
                        <a:t>literary</a:t>
                      </a:r>
                      <a:r>
                        <a:rPr lang="de-DE" sz="1400" b="0" i="0" u="none" strike="noStrike" kern="1200">
                          <a:solidFill>
                            <a:schemeClr val="tx1"/>
                          </a:solidFill>
                          <a:effectLst/>
                          <a:latin typeface="+mn-lt"/>
                          <a:ea typeface="+mn-ea"/>
                          <a:cs typeface="+mn-cs"/>
                        </a:rPr>
                        <a:t> </a:t>
                      </a:r>
                      <a:r>
                        <a:rPr lang="de-DE" sz="1400" b="0" i="0" u="none" strike="noStrike" kern="1200" err="1">
                          <a:solidFill>
                            <a:schemeClr val="tx1"/>
                          </a:solidFill>
                          <a:effectLst/>
                          <a:latin typeface="+mn-lt"/>
                          <a:ea typeface="+mn-ea"/>
                          <a:cs typeface="+mn-cs"/>
                        </a:rPr>
                        <a:t>short</a:t>
                      </a:r>
                      <a:r>
                        <a:rPr lang="de-DE" sz="1400" b="0" i="0" u="none" strike="noStrike" kern="1200">
                          <a:solidFill>
                            <a:schemeClr val="tx1"/>
                          </a:solidFill>
                          <a:effectLst/>
                          <a:latin typeface="+mn-lt"/>
                          <a:ea typeface="+mn-ea"/>
                          <a:cs typeface="+mn-cs"/>
                        </a:rPr>
                        <a:t> </a:t>
                      </a:r>
                      <a:r>
                        <a:rPr lang="de-DE" sz="1400" b="0" i="0" u="none" strike="noStrike" kern="1200" err="1">
                          <a:solidFill>
                            <a:schemeClr val="tx1"/>
                          </a:solidFill>
                          <a:effectLst/>
                          <a:latin typeface="+mn-lt"/>
                          <a:ea typeface="+mn-ea"/>
                          <a:cs typeface="+mn-cs"/>
                        </a:rPr>
                        <a:t>texts</a:t>
                      </a:r>
                      <a:r>
                        <a:rPr lang="de-DE" sz="1400" b="0" i="0" u="none" strike="noStrike" kern="1200">
                          <a:solidFill>
                            <a:schemeClr val="tx1"/>
                          </a:solidFill>
                          <a:effectLst/>
                          <a:latin typeface="+mn-lt"/>
                          <a:ea typeface="+mn-ea"/>
                          <a:cs typeface="+mn-cs"/>
                        </a:rPr>
                        <a:t> </a:t>
                      </a:r>
                      <a:r>
                        <a:rPr lang="de-DE" sz="1400" b="0" i="0" u="none" strike="noStrike" kern="1200" err="1">
                          <a:solidFill>
                            <a:schemeClr val="tx1"/>
                          </a:solidFill>
                          <a:effectLst/>
                          <a:latin typeface="+mn-lt"/>
                          <a:ea typeface="+mn-ea"/>
                          <a:cs typeface="+mn-cs"/>
                        </a:rPr>
                        <a:t>written</a:t>
                      </a:r>
                      <a:r>
                        <a:rPr lang="de-DE" sz="1400" b="0" i="0" u="none" strike="noStrike" kern="1200">
                          <a:solidFill>
                            <a:schemeClr val="tx1"/>
                          </a:solidFill>
                          <a:effectLst/>
                          <a:latin typeface="+mn-lt"/>
                          <a:ea typeface="+mn-ea"/>
                          <a:cs typeface="+mn-cs"/>
                        </a:rPr>
                        <a:t> </a:t>
                      </a:r>
                      <a:r>
                        <a:rPr lang="de-DE" sz="1400" b="0" i="0" u="none" strike="noStrike" kern="1200" err="1">
                          <a:solidFill>
                            <a:schemeClr val="tx1"/>
                          </a:solidFill>
                          <a:effectLst/>
                          <a:latin typeface="+mn-lt"/>
                          <a:ea typeface="+mn-ea"/>
                          <a:cs typeface="+mn-cs"/>
                        </a:rPr>
                        <a:t>with</a:t>
                      </a:r>
                      <a:r>
                        <a:rPr lang="de-DE" sz="1400" b="0" i="0" u="none" strike="noStrike" kern="1200">
                          <a:solidFill>
                            <a:schemeClr val="tx1"/>
                          </a:solidFill>
                          <a:effectLst/>
                          <a:latin typeface="+mn-lt"/>
                          <a:ea typeface="+mn-ea"/>
                          <a:cs typeface="+mn-cs"/>
                        </a:rPr>
                        <a:t> an </a:t>
                      </a:r>
                      <a:r>
                        <a:rPr lang="de-DE" sz="1400" b="0" i="0" u="none" strike="noStrike" kern="1200" err="1">
                          <a:solidFill>
                            <a:schemeClr val="tx1"/>
                          </a:solidFill>
                          <a:effectLst/>
                          <a:latin typeface="+mn-lt"/>
                          <a:ea typeface="+mn-ea"/>
                          <a:cs typeface="+mn-cs"/>
                        </a:rPr>
                        <a:t>artificial</a:t>
                      </a:r>
                      <a:r>
                        <a:rPr lang="de-DE" sz="1400" b="0" i="0" u="none" strike="noStrike" kern="1200">
                          <a:solidFill>
                            <a:schemeClr val="tx1"/>
                          </a:solidFill>
                          <a:effectLst/>
                          <a:latin typeface="+mn-lt"/>
                          <a:ea typeface="+mn-ea"/>
                          <a:cs typeface="+mn-cs"/>
                        </a:rPr>
                        <a:t> </a:t>
                      </a:r>
                      <a:r>
                        <a:rPr lang="de-DE" sz="1400" b="0" i="0" u="none" strike="noStrike" kern="1200" err="1">
                          <a:solidFill>
                            <a:schemeClr val="tx1"/>
                          </a:solidFill>
                          <a:effectLst/>
                          <a:latin typeface="+mn-lt"/>
                          <a:ea typeface="+mn-ea"/>
                          <a:cs typeface="+mn-cs"/>
                        </a:rPr>
                        <a:t>intelligence</a:t>
                      </a:r>
                      <a:r>
                        <a:rPr lang="de-DE" sz="1400" b="0" i="0" u="none" strike="noStrike" kern="1200">
                          <a:solidFill>
                            <a:schemeClr val="tx1"/>
                          </a:solidFill>
                          <a:effectLst/>
                          <a:latin typeface="+mn-lt"/>
                          <a:ea typeface="+mn-ea"/>
                          <a:cs typeface="+mn-cs"/>
                        </a:rPr>
                        <a:t> </a:t>
                      </a:r>
                      <a:r>
                        <a:rPr lang="de-DE" sz="1400" b="0" i="0" u="none" strike="noStrike" kern="1200" err="1">
                          <a:solidFill>
                            <a:schemeClr val="tx1"/>
                          </a:solidFill>
                          <a:effectLst/>
                          <a:latin typeface="+mn-lt"/>
                          <a:ea typeface="+mn-ea"/>
                          <a:cs typeface="+mn-cs"/>
                        </a:rPr>
                        <a:t>tool</a:t>
                      </a:r>
                      <a:r>
                        <a:rPr lang="de-DE" sz="1400" b="0" i="0" u="none" strike="noStrike" kern="1200">
                          <a:solidFill>
                            <a:schemeClr val="tx1"/>
                          </a:solidFill>
                          <a:effectLst/>
                          <a:latin typeface="+mn-lt"/>
                          <a:ea typeface="+mn-ea"/>
                          <a:cs typeface="+mn-cs"/>
                        </a:rPr>
                        <a:t> </a:t>
                      </a:r>
                      <a:r>
                        <a:rPr lang="de-DE" sz="1400" b="0" i="0" u="none" strike="noStrike" kern="1200" err="1">
                          <a:solidFill>
                            <a:schemeClr val="tx1"/>
                          </a:solidFill>
                          <a:effectLst/>
                          <a:latin typeface="+mn-lt"/>
                          <a:ea typeface="+mn-ea"/>
                          <a:cs typeface="+mn-cs"/>
                        </a:rPr>
                        <a:t>as</a:t>
                      </a:r>
                      <a:r>
                        <a:rPr lang="de-DE" sz="1400" b="0" i="0" u="none" strike="noStrike" kern="1200">
                          <a:solidFill>
                            <a:schemeClr val="tx1"/>
                          </a:solidFill>
                          <a:effectLst/>
                          <a:latin typeface="+mn-lt"/>
                          <a:ea typeface="+mn-ea"/>
                          <a:cs typeface="+mn-cs"/>
                        </a:rPr>
                        <a:t> </a:t>
                      </a:r>
                      <a:r>
                        <a:rPr lang="de-DE" sz="1400" b="0" i="0" u="none" strike="noStrike" kern="1200" err="1">
                          <a:solidFill>
                            <a:schemeClr val="tx1"/>
                          </a:solidFill>
                          <a:effectLst/>
                          <a:latin typeface="+mn-lt"/>
                          <a:ea typeface="+mn-ea"/>
                          <a:cs typeface="+mn-cs"/>
                        </a:rPr>
                        <a:t>compared</a:t>
                      </a:r>
                      <a:r>
                        <a:rPr lang="de-DE" sz="1400" b="0" i="0" u="none" strike="noStrike" kern="1200">
                          <a:solidFill>
                            <a:schemeClr val="tx1"/>
                          </a:solidFill>
                          <a:effectLst/>
                          <a:latin typeface="+mn-lt"/>
                          <a:ea typeface="+mn-ea"/>
                          <a:cs typeface="+mn-cs"/>
                        </a:rPr>
                        <a:t> </a:t>
                      </a:r>
                      <a:r>
                        <a:rPr lang="de-DE" sz="1400" b="0" i="0" u="none" strike="noStrike" kern="1200" err="1">
                          <a:solidFill>
                            <a:schemeClr val="tx1"/>
                          </a:solidFill>
                          <a:effectLst/>
                          <a:latin typeface="+mn-lt"/>
                          <a:ea typeface="+mn-ea"/>
                          <a:cs typeface="+mn-cs"/>
                        </a:rPr>
                        <a:t>to</a:t>
                      </a:r>
                      <a:r>
                        <a:rPr lang="de-DE" sz="1400" b="0" i="0" u="none" strike="noStrike" kern="1200">
                          <a:solidFill>
                            <a:schemeClr val="tx1"/>
                          </a:solidFill>
                          <a:effectLst/>
                          <a:latin typeface="+mn-lt"/>
                          <a:ea typeface="+mn-ea"/>
                          <a:cs typeface="+mn-cs"/>
                        </a:rPr>
                        <a:t> </a:t>
                      </a:r>
                      <a:r>
                        <a:rPr lang="de-DE" sz="1400" b="0" i="0" u="none" strike="noStrike" kern="1200" err="1">
                          <a:solidFill>
                            <a:schemeClr val="tx1"/>
                          </a:solidFill>
                          <a:effectLst/>
                          <a:latin typeface="+mn-lt"/>
                          <a:ea typeface="+mn-ea"/>
                          <a:cs typeface="+mn-cs"/>
                        </a:rPr>
                        <a:t>texts</a:t>
                      </a:r>
                      <a:r>
                        <a:rPr lang="de-DE" sz="1400" b="0" i="0" u="none" strike="noStrike" kern="1200">
                          <a:solidFill>
                            <a:schemeClr val="tx1"/>
                          </a:solidFill>
                          <a:effectLst/>
                          <a:latin typeface="+mn-lt"/>
                          <a:ea typeface="+mn-ea"/>
                          <a:cs typeface="+mn-cs"/>
                        </a:rPr>
                        <a:t> </a:t>
                      </a:r>
                      <a:r>
                        <a:rPr lang="de-DE" sz="1400" b="0" i="0" u="none" strike="noStrike" kern="1200" err="1">
                          <a:solidFill>
                            <a:schemeClr val="tx1"/>
                          </a:solidFill>
                          <a:effectLst/>
                          <a:latin typeface="+mn-lt"/>
                          <a:ea typeface="+mn-ea"/>
                          <a:cs typeface="+mn-cs"/>
                        </a:rPr>
                        <a:t>written</a:t>
                      </a:r>
                      <a:r>
                        <a:rPr lang="de-DE" sz="1400" b="0" i="0" u="none" strike="noStrike" kern="1200">
                          <a:solidFill>
                            <a:schemeClr val="tx1"/>
                          </a:solidFill>
                          <a:effectLst/>
                          <a:latin typeface="+mn-lt"/>
                          <a:ea typeface="+mn-ea"/>
                          <a:cs typeface="+mn-cs"/>
                        </a:rPr>
                        <a:t> </a:t>
                      </a:r>
                      <a:r>
                        <a:rPr lang="de-DE" sz="1400" b="0" i="0" u="none" strike="noStrike" kern="1200" err="1">
                          <a:solidFill>
                            <a:schemeClr val="tx1"/>
                          </a:solidFill>
                          <a:effectLst/>
                          <a:latin typeface="+mn-lt"/>
                          <a:ea typeface="+mn-ea"/>
                          <a:cs typeface="+mn-cs"/>
                        </a:rPr>
                        <a:t>by</a:t>
                      </a:r>
                      <a:r>
                        <a:rPr lang="de-DE" sz="1400" b="0" i="0" u="none" strike="noStrike" kern="1200">
                          <a:solidFill>
                            <a:schemeClr val="tx1"/>
                          </a:solidFill>
                          <a:effectLst/>
                          <a:latin typeface="+mn-lt"/>
                          <a:ea typeface="+mn-ea"/>
                          <a:cs typeface="+mn-cs"/>
                        </a:rPr>
                        <a:t> human </a:t>
                      </a:r>
                      <a:r>
                        <a:rPr lang="de-DE" sz="1400" b="0" i="0" u="none" strike="noStrike" kern="1200" err="1">
                          <a:solidFill>
                            <a:schemeClr val="tx1"/>
                          </a:solidFill>
                          <a:effectLst/>
                          <a:latin typeface="+mn-lt"/>
                          <a:ea typeface="+mn-ea"/>
                          <a:cs typeface="+mn-cs"/>
                        </a:rPr>
                        <a:t>authors</a:t>
                      </a:r>
                      <a:r>
                        <a:rPr lang="de-DE" sz="1400" b="0" i="0" u="none" strike="noStrike" kern="1200">
                          <a:solidFill>
                            <a:schemeClr val="tx1"/>
                          </a:solidFill>
                          <a:effectLst/>
                          <a:latin typeface="+mn-lt"/>
                          <a:ea typeface="+mn-ea"/>
                          <a:cs typeface="+mn-cs"/>
                        </a:rPr>
                        <a:t>?. In </a:t>
                      </a:r>
                      <a:r>
                        <a:rPr lang="de-DE" sz="1400" b="0" i="1" u="none" strike="noStrike" kern="1200">
                          <a:solidFill>
                            <a:schemeClr val="tx1"/>
                          </a:solidFill>
                          <a:effectLst/>
                          <a:latin typeface="+mn-lt"/>
                          <a:ea typeface="+mn-ea"/>
                          <a:cs typeface="+mn-cs"/>
                        </a:rPr>
                        <a:t>Proceedings </a:t>
                      </a:r>
                      <a:r>
                        <a:rPr lang="de-DE" sz="1400" b="0" i="1" u="none" strike="noStrike" kern="1200" err="1">
                          <a:solidFill>
                            <a:schemeClr val="tx1"/>
                          </a:solidFill>
                          <a:effectLst/>
                          <a:latin typeface="+mn-lt"/>
                          <a:ea typeface="+mn-ea"/>
                          <a:cs typeface="+mn-cs"/>
                        </a:rPr>
                        <a:t>of</a:t>
                      </a:r>
                      <a:r>
                        <a:rPr lang="de-DE" sz="1400" b="0" i="1" u="none" strike="noStrike" kern="1200">
                          <a:solidFill>
                            <a:schemeClr val="tx1"/>
                          </a:solidFill>
                          <a:effectLst/>
                          <a:latin typeface="+mn-lt"/>
                          <a:ea typeface="+mn-ea"/>
                          <a:cs typeface="+mn-cs"/>
                        </a:rPr>
                        <a:t> </a:t>
                      </a:r>
                      <a:r>
                        <a:rPr lang="de-DE" sz="1400" b="0" i="1" u="none" strike="noStrike" kern="1200" err="1">
                          <a:solidFill>
                            <a:schemeClr val="tx1"/>
                          </a:solidFill>
                          <a:effectLst/>
                          <a:latin typeface="+mn-lt"/>
                          <a:ea typeface="+mn-ea"/>
                          <a:cs typeface="+mn-cs"/>
                        </a:rPr>
                        <a:t>the</a:t>
                      </a:r>
                      <a:r>
                        <a:rPr lang="de-DE" sz="1400" b="0" i="1" u="none" strike="noStrike" kern="1200">
                          <a:solidFill>
                            <a:schemeClr val="tx1"/>
                          </a:solidFill>
                          <a:effectLst/>
                          <a:latin typeface="+mn-lt"/>
                          <a:ea typeface="+mn-ea"/>
                          <a:cs typeface="+mn-cs"/>
                        </a:rPr>
                        <a:t> Annual Meeting </a:t>
                      </a:r>
                      <a:r>
                        <a:rPr lang="de-DE" sz="1400" b="0" i="1" u="none" strike="noStrike" kern="1200" err="1">
                          <a:solidFill>
                            <a:schemeClr val="tx1"/>
                          </a:solidFill>
                          <a:effectLst/>
                          <a:latin typeface="+mn-lt"/>
                          <a:ea typeface="+mn-ea"/>
                          <a:cs typeface="+mn-cs"/>
                        </a:rPr>
                        <a:t>of</a:t>
                      </a:r>
                      <a:r>
                        <a:rPr lang="de-DE" sz="1400" b="0" i="1" u="none" strike="noStrike" kern="1200">
                          <a:solidFill>
                            <a:schemeClr val="tx1"/>
                          </a:solidFill>
                          <a:effectLst/>
                          <a:latin typeface="+mn-lt"/>
                          <a:ea typeface="+mn-ea"/>
                          <a:cs typeface="+mn-cs"/>
                        </a:rPr>
                        <a:t> </a:t>
                      </a:r>
                      <a:r>
                        <a:rPr lang="de-DE" sz="1400" b="0" i="1" u="none" strike="noStrike" kern="1200" err="1">
                          <a:solidFill>
                            <a:schemeClr val="tx1"/>
                          </a:solidFill>
                          <a:effectLst/>
                          <a:latin typeface="+mn-lt"/>
                          <a:ea typeface="+mn-ea"/>
                          <a:cs typeface="+mn-cs"/>
                        </a:rPr>
                        <a:t>the</a:t>
                      </a:r>
                      <a:r>
                        <a:rPr lang="de-DE" sz="1400" b="0" i="1" u="none" strike="noStrike" kern="1200">
                          <a:solidFill>
                            <a:schemeClr val="tx1"/>
                          </a:solidFill>
                          <a:effectLst/>
                          <a:latin typeface="+mn-lt"/>
                          <a:ea typeface="+mn-ea"/>
                          <a:cs typeface="+mn-cs"/>
                        </a:rPr>
                        <a:t> </a:t>
                      </a:r>
                      <a:r>
                        <a:rPr lang="de-DE" sz="1400" b="0" i="1" u="none" strike="noStrike" kern="1200" err="1">
                          <a:solidFill>
                            <a:schemeClr val="tx1"/>
                          </a:solidFill>
                          <a:effectLst/>
                          <a:latin typeface="+mn-lt"/>
                          <a:ea typeface="+mn-ea"/>
                          <a:cs typeface="+mn-cs"/>
                        </a:rPr>
                        <a:t>Cognitive</a:t>
                      </a:r>
                      <a:r>
                        <a:rPr lang="de-DE" sz="1400" b="0" i="1" u="none" strike="noStrike" kern="1200">
                          <a:solidFill>
                            <a:schemeClr val="tx1"/>
                          </a:solidFill>
                          <a:effectLst/>
                          <a:latin typeface="+mn-lt"/>
                          <a:ea typeface="+mn-ea"/>
                          <a:cs typeface="+mn-cs"/>
                        </a:rPr>
                        <a:t> Science Society</a:t>
                      </a:r>
                      <a:r>
                        <a:rPr lang="de-DE" sz="1400" b="0" i="0" u="none" strike="noStrike" kern="1200">
                          <a:solidFill>
                            <a:schemeClr val="tx1"/>
                          </a:solidFill>
                          <a:effectLst/>
                          <a:latin typeface="+mn-lt"/>
                          <a:ea typeface="+mn-ea"/>
                          <a:cs typeface="+mn-cs"/>
                        </a:rPr>
                        <a:t> (Vol. 44, </a:t>
                      </a:r>
                      <a:r>
                        <a:rPr lang="de-DE" sz="1400" b="0" i="0" u="none" strike="noStrike" kern="1200" err="1">
                          <a:solidFill>
                            <a:schemeClr val="tx1"/>
                          </a:solidFill>
                          <a:effectLst/>
                          <a:latin typeface="+mn-lt"/>
                          <a:ea typeface="+mn-ea"/>
                          <a:cs typeface="+mn-cs"/>
                        </a:rPr>
                        <a:t>No</a:t>
                      </a:r>
                      <a:r>
                        <a:rPr lang="de-DE" sz="1400" b="0" i="0" u="none" strike="noStrike" kern="1200">
                          <a:solidFill>
                            <a:schemeClr val="tx1"/>
                          </a:solidFill>
                          <a:effectLst/>
                          <a:latin typeface="+mn-lt"/>
                          <a:ea typeface="+mn-ea"/>
                          <a:cs typeface="+mn-cs"/>
                        </a:rPr>
                        <a:t>. 44).</a:t>
                      </a:r>
                      <a:endParaRPr lang="en-US" sz="1400">
                        <a:solidFill>
                          <a:schemeClr val="tx2"/>
                        </a:solidFill>
                        <a:latin typeface="+mn-lt"/>
                      </a:endParaRPr>
                    </a:p>
                  </a:txBody>
                  <a:tcPr/>
                </a:tc>
                <a:extLst>
                  <a:ext uri="{0D108BD9-81ED-4DB2-BD59-A6C34878D82A}">
                    <a16:rowId xmlns:a16="http://schemas.microsoft.com/office/drawing/2014/main" val="304406786"/>
                  </a:ext>
                </a:extLst>
              </a:tr>
              <a:tr h="608951">
                <a:tc>
                  <a:txBody>
                    <a:bodyPr/>
                    <a:lstStyle/>
                    <a:p>
                      <a:r>
                        <a:rPr lang="de-DE" sz="1400" b="1" i="0" kern="1200" cap="none" spc="150" baseline="0">
                          <a:solidFill>
                            <a:schemeClr val="bg2"/>
                          </a:solidFill>
                          <a:latin typeface="Open Sans SemiBold"/>
                          <a:ea typeface="Open Sans SemiBold"/>
                          <a:cs typeface="Open Sans SemiBold"/>
                        </a:rPr>
                        <a:t>[2]</a:t>
                      </a:r>
                      <a:endParaRPr lang="de-DE" sz="1400">
                        <a:latin typeface="Open Sans SemiBold"/>
                        <a:ea typeface="Open Sans SemiBold"/>
                        <a:cs typeface="Open Sans SemiBold"/>
                      </a:endParaRPr>
                    </a:p>
                  </a:txBody>
                  <a:tcPr/>
                </a:tc>
                <a:tc>
                  <a:txBody>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lang="de-DE" sz="1400" b="0" i="0" u="none" strike="noStrike" kern="1200" dirty="0">
                          <a:solidFill>
                            <a:schemeClr val="tx1"/>
                          </a:solidFill>
                          <a:effectLst/>
                          <a:latin typeface="+mn-lt"/>
                          <a:ea typeface="+mn-ea"/>
                          <a:cs typeface="+mn-cs"/>
                        </a:rPr>
                        <a:t>Rudolph, J., Tan, S., &amp; Tan, S. (2023). </a:t>
                      </a:r>
                      <a:r>
                        <a:rPr lang="de-DE" sz="1400" b="0" i="0" u="none" strike="noStrike" kern="1200" dirty="0" err="1">
                          <a:solidFill>
                            <a:schemeClr val="tx1"/>
                          </a:solidFill>
                          <a:effectLst/>
                          <a:latin typeface="+mn-lt"/>
                          <a:ea typeface="+mn-ea"/>
                          <a:cs typeface="+mn-cs"/>
                        </a:rPr>
                        <a:t>ChatGPT</a:t>
                      </a:r>
                      <a:r>
                        <a:rPr lang="de-DE" sz="1400" b="0" i="0" u="none" strike="noStrike" kern="1200" dirty="0">
                          <a:solidFill>
                            <a:schemeClr val="tx1"/>
                          </a:solidFill>
                          <a:effectLst/>
                          <a:latin typeface="+mn-lt"/>
                          <a:ea typeface="+mn-ea"/>
                          <a:cs typeface="+mn-cs"/>
                        </a:rPr>
                        <a:t>: Bullshit </a:t>
                      </a:r>
                      <a:r>
                        <a:rPr lang="de-DE" sz="1400" b="0" i="0" u="none" strike="noStrike" kern="1200" dirty="0" err="1">
                          <a:solidFill>
                            <a:schemeClr val="tx1"/>
                          </a:solidFill>
                          <a:effectLst/>
                          <a:latin typeface="+mn-lt"/>
                          <a:ea typeface="+mn-ea"/>
                          <a:cs typeface="+mn-cs"/>
                        </a:rPr>
                        <a:t>spewer</a:t>
                      </a:r>
                      <a:r>
                        <a:rPr lang="de-DE" sz="1400" b="0" i="0" u="none" strike="noStrike" kern="1200" dirty="0">
                          <a:solidFill>
                            <a:schemeClr val="tx1"/>
                          </a:solidFill>
                          <a:effectLst/>
                          <a:latin typeface="+mn-lt"/>
                          <a:ea typeface="+mn-ea"/>
                          <a:cs typeface="+mn-cs"/>
                        </a:rPr>
                        <a:t> </a:t>
                      </a:r>
                      <a:r>
                        <a:rPr lang="de-DE" sz="1400" b="0" i="0" u="none" strike="noStrike" kern="1200" dirty="0" err="1">
                          <a:solidFill>
                            <a:schemeClr val="tx1"/>
                          </a:solidFill>
                          <a:effectLst/>
                          <a:latin typeface="+mn-lt"/>
                          <a:ea typeface="+mn-ea"/>
                          <a:cs typeface="+mn-cs"/>
                        </a:rPr>
                        <a:t>or</a:t>
                      </a:r>
                      <a:r>
                        <a:rPr lang="de-DE" sz="1400" b="0" i="0" u="none" strike="noStrike" kern="1200" dirty="0">
                          <a:solidFill>
                            <a:schemeClr val="tx1"/>
                          </a:solidFill>
                          <a:effectLst/>
                          <a:latin typeface="+mn-lt"/>
                          <a:ea typeface="+mn-ea"/>
                          <a:cs typeface="+mn-cs"/>
                        </a:rPr>
                        <a:t> </a:t>
                      </a:r>
                      <a:r>
                        <a:rPr lang="de-DE" sz="1400" b="0" i="0" u="none" strike="noStrike" kern="1200" dirty="0" err="1">
                          <a:solidFill>
                            <a:schemeClr val="tx1"/>
                          </a:solidFill>
                          <a:effectLst/>
                          <a:latin typeface="+mn-lt"/>
                          <a:ea typeface="+mn-ea"/>
                          <a:cs typeface="+mn-cs"/>
                        </a:rPr>
                        <a:t>the</a:t>
                      </a:r>
                      <a:r>
                        <a:rPr lang="de-DE" sz="1400" b="0" i="0" u="none" strike="noStrike" kern="1200" dirty="0">
                          <a:solidFill>
                            <a:schemeClr val="tx1"/>
                          </a:solidFill>
                          <a:effectLst/>
                          <a:latin typeface="+mn-lt"/>
                          <a:ea typeface="+mn-ea"/>
                          <a:cs typeface="+mn-cs"/>
                        </a:rPr>
                        <a:t> end of traditional </a:t>
                      </a:r>
                      <a:r>
                        <a:rPr lang="de-DE" sz="1400" b="0" i="0" u="none" strike="noStrike" kern="1200" dirty="0" err="1">
                          <a:solidFill>
                            <a:schemeClr val="tx1"/>
                          </a:solidFill>
                          <a:effectLst/>
                          <a:latin typeface="+mn-lt"/>
                          <a:ea typeface="+mn-ea"/>
                          <a:cs typeface="+mn-cs"/>
                        </a:rPr>
                        <a:t>assessments</a:t>
                      </a:r>
                      <a:r>
                        <a:rPr lang="de-DE" sz="1400" b="0" i="0" u="none" strike="noStrike" kern="1200" dirty="0">
                          <a:solidFill>
                            <a:schemeClr val="tx1"/>
                          </a:solidFill>
                          <a:effectLst/>
                          <a:latin typeface="+mn-lt"/>
                          <a:ea typeface="+mn-ea"/>
                          <a:cs typeface="+mn-cs"/>
                        </a:rPr>
                        <a:t> in </a:t>
                      </a:r>
                      <a:r>
                        <a:rPr lang="de-DE" sz="1400" b="0" i="0" u="none" strike="noStrike" kern="1200" dirty="0" err="1">
                          <a:solidFill>
                            <a:schemeClr val="tx1"/>
                          </a:solidFill>
                          <a:effectLst/>
                          <a:latin typeface="+mn-lt"/>
                          <a:ea typeface="+mn-ea"/>
                          <a:cs typeface="+mn-cs"/>
                        </a:rPr>
                        <a:t>higher</a:t>
                      </a:r>
                      <a:r>
                        <a:rPr lang="de-DE" sz="1400" b="0" i="0" u="none" strike="noStrike" kern="1200" dirty="0">
                          <a:solidFill>
                            <a:schemeClr val="tx1"/>
                          </a:solidFill>
                          <a:effectLst/>
                          <a:latin typeface="+mn-lt"/>
                          <a:ea typeface="+mn-ea"/>
                          <a:cs typeface="+mn-cs"/>
                        </a:rPr>
                        <a:t> </a:t>
                      </a:r>
                      <a:r>
                        <a:rPr lang="de-DE" sz="1400" b="0" i="0" u="none" strike="noStrike" kern="1200" dirty="0" err="1">
                          <a:solidFill>
                            <a:schemeClr val="tx1"/>
                          </a:solidFill>
                          <a:effectLst/>
                          <a:latin typeface="+mn-lt"/>
                          <a:ea typeface="+mn-ea"/>
                          <a:cs typeface="+mn-cs"/>
                        </a:rPr>
                        <a:t>education</a:t>
                      </a:r>
                      <a:r>
                        <a:rPr lang="de-DE" sz="1400" b="0" i="0" u="none" strike="noStrike" kern="1200" dirty="0">
                          <a:solidFill>
                            <a:schemeClr val="tx1"/>
                          </a:solidFill>
                          <a:effectLst/>
                          <a:latin typeface="+mn-lt"/>
                          <a:ea typeface="+mn-ea"/>
                          <a:cs typeface="+mn-cs"/>
                        </a:rPr>
                        <a:t>?. </a:t>
                      </a:r>
                      <a:r>
                        <a:rPr lang="de-DE" sz="1400" b="0" i="1" u="none" strike="noStrike" kern="1200" dirty="0">
                          <a:solidFill>
                            <a:schemeClr val="tx1"/>
                          </a:solidFill>
                          <a:effectLst/>
                          <a:latin typeface="+mn-lt"/>
                          <a:ea typeface="+mn-ea"/>
                          <a:cs typeface="+mn-cs"/>
                        </a:rPr>
                        <a:t>Journal of Applied Learning and Teaching</a:t>
                      </a:r>
                      <a:r>
                        <a:rPr lang="de-DE" sz="1400" b="0" i="0" u="none" strike="noStrike" kern="1200" dirty="0">
                          <a:solidFill>
                            <a:schemeClr val="tx1"/>
                          </a:solidFill>
                          <a:effectLst/>
                          <a:latin typeface="+mn-lt"/>
                          <a:ea typeface="+mn-ea"/>
                          <a:cs typeface="+mn-cs"/>
                        </a:rPr>
                        <a:t>, </a:t>
                      </a:r>
                      <a:r>
                        <a:rPr lang="de-DE" sz="1400" b="0" i="1" u="none" strike="noStrike" kern="1200" dirty="0">
                          <a:solidFill>
                            <a:schemeClr val="tx1"/>
                          </a:solidFill>
                          <a:effectLst/>
                          <a:latin typeface="+mn-lt"/>
                          <a:ea typeface="+mn-ea"/>
                          <a:cs typeface="+mn-cs"/>
                        </a:rPr>
                        <a:t>6</a:t>
                      </a:r>
                      <a:r>
                        <a:rPr lang="de-DE" sz="1400" b="0" i="0" u="none" strike="noStrike" kern="1200" dirty="0">
                          <a:solidFill>
                            <a:schemeClr val="tx1"/>
                          </a:solidFill>
                          <a:effectLst/>
                          <a:latin typeface="+mn-lt"/>
                          <a:ea typeface="+mn-ea"/>
                          <a:cs typeface="+mn-cs"/>
                        </a:rPr>
                        <a:t>(1).</a:t>
                      </a:r>
                      <a:endParaRPr lang="en-US" sz="1400" dirty="0">
                        <a:solidFill>
                          <a:schemeClr val="tx2"/>
                        </a:solidFill>
                        <a:latin typeface="+mn-lt"/>
                      </a:endParaRPr>
                    </a:p>
                  </a:txBody>
                  <a:tcPr/>
                </a:tc>
                <a:extLst>
                  <a:ext uri="{0D108BD9-81ED-4DB2-BD59-A6C34878D82A}">
                    <a16:rowId xmlns:a16="http://schemas.microsoft.com/office/drawing/2014/main" val="152290820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400" b="1" i="0" kern="1200" cap="none" spc="150" baseline="0" dirty="0">
                          <a:solidFill>
                            <a:schemeClr val="bg2"/>
                          </a:solidFill>
                          <a:latin typeface="Open Sans SemiBold"/>
                          <a:ea typeface="Open Sans SemiBold"/>
                          <a:cs typeface="Open Sans SemiBold"/>
                        </a:rPr>
                        <a:t>[3]</a:t>
                      </a:r>
                      <a:endParaRPr lang="de-DE" sz="1400" dirty="0">
                        <a:latin typeface="Open Sans SemiBold"/>
                        <a:ea typeface="Open Sans SemiBold"/>
                        <a:cs typeface="Open Sans SemiBold"/>
                      </a:endParaRPr>
                    </a:p>
                  </a:txBody>
                  <a:tcPr/>
                </a:tc>
                <a:tc>
                  <a:txBody>
                    <a:bodyPr/>
                    <a:lstStyle/>
                    <a:p>
                      <a:pPr marL="0" marR="0" lvl="0" indent="0" algn="l" rtl="0" eaLnBrk="1" fontAlgn="auto" latinLnBrk="0" hangingPunct="1">
                        <a:lnSpc>
                          <a:spcPct val="100000"/>
                        </a:lnSpc>
                        <a:spcBef>
                          <a:spcPts val="0"/>
                        </a:spcBef>
                        <a:spcAft>
                          <a:spcPts val="600"/>
                        </a:spcAft>
                        <a:buClrTx/>
                        <a:buSzTx/>
                        <a:buFontTx/>
                        <a:buNone/>
                      </a:pPr>
                      <a:r>
                        <a:rPr lang="de-DE" sz="1400" b="0" i="0" u="none" strike="noStrike" kern="1200" dirty="0" err="1">
                          <a:solidFill>
                            <a:schemeClr val="tx1"/>
                          </a:solidFill>
                          <a:effectLst/>
                          <a:latin typeface="+mn-lt"/>
                          <a:ea typeface="+mn-ea"/>
                          <a:cs typeface="+mn-cs"/>
                        </a:rPr>
                        <a:t>Papineni</a:t>
                      </a:r>
                      <a:r>
                        <a:rPr lang="de-DE" sz="1400" b="0" i="0" u="none" strike="noStrike" kern="1200" dirty="0">
                          <a:solidFill>
                            <a:schemeClr val="tx1"/>
                          </a:solidFill>
                          <a:effectLst/>
                          <a:latin typeface="+mn-lt"/>
                          <a:ea typeface="+mn-ea"/>
                          <a:cs typeface="+mn-cs"/>
                        </a:rPr>
                        <a:t>, K., </a:t>
                      </a:r>
                      <a:r>
                        <a:rPr lang="de-DE" sz="1400" b="0" i="0" u="none" strike="noStrike" kern="1200" dirty="0" err="1">
                          <a:solidFill>
                            <a:schemeClr val="tx1"/>
                          </a:solidFill>
                          <a:effectLst/>
                          <a:latin typeface="+mn-lt"/>
                          <a:ea typeface="+mn-ea"/>
                          <a:cs typeface="+mn-cs"/>
                        </a:rPr>
                        <a:t>Roukos</a:t>
                      </a:r>
                      <a:r>
                        <a:rPr lang="de-DE" sz="1400" b="0" i="0" u="none" strike="noStrike" kern="1200" dirty="0">
                          <a:solidFill>
                            <a:schemeClr val="tx1"/>
                          </a:solidFill>
                          <a:effectLst/>
                          <a:latin typeface="+mn-lt"/>
                          <a:ea typeface="+mn-ea"/>
                          <a:cs typeface="+mn-cs"/>
                        </a:rPr>
                        <a:t>, S., Ward, T., &amp; Zhu, W. J. (2002, </a:t>
                      </a:r>
                      <a:r>
                        <a:rPr lang="de-DE" sz="1400" b="0" i="0" u="none" strike="noStrike" kern="1200" dirty="0" err="1">
                          <a:solidFill>
                            <a:schemeClr val="tx1"/>
                          </a:solidFill>
                          <a:effectLst/>
                          <a:latin typeface="+mn-lt"/>
                          <a:ea typeface="+mn-ea"/>
                          <a:cs typeface="+mn-cs"/>
                        </a:rPr>
                        <a:t>July</a:t>
                      </a:r>
                      <a:r>
                        <a:rPr lang="de-DE" sz="1400" b="0" i="0" u="none" strike="noStrike" kern="1200" dirty="0">
                          <a:solidFill>
                            <a:schemeClr val="tx1"/>
                          </a:solidFill>
                          <a:effectLst/>
                          <a:latin typeface="+mn-lt"/>
                          <a:ea typeface="+mn-ea"/>
                          <a:cs typeface="+mn-cs"/>
                        </a:rPr>
                        <a:t>). Bleu: a </a:t>
                      </a:r>
                      <a:r>
                        <a:rPr lang="de-DE" sz="1400" b="0" i="0" u="none" strike="noStrike" kern="1200" dirty="0" err="1">
                          <a:solidFill>
                            <a:schemeClr val="tx1"/>
                          </a:solidFill>
                          <a:effectLst/>
                          <a:latin typeface="+mn-lt"/>
                          <a:ea typeface="+mn-ea"/>
                          <a:cs typeface="+mn-cs"/>
                        </a:rPr>
                        <a:t>method</a:t>
                      </a:r>
                      <a:r>
                        <a:rPr lang="de-DE" sz="1400" b="0" i="0" u="none" strike="noStrike" kern="1200" dirty="0">
                          <a:solidFill>
                            <a:schemeClr val="tx1"/>
                          </a:solidFill>
                          <a:effectLst/>
                          <a:latin typeface="+mn-lt"/>
                          <a:ea typeface="+mn-ea"/>
                          <a:cs typeface="+mn-cs"/>
                        </a:rPr>
                        <a:t> </a:t>
                      </a:r>
                      <a:r>
                        <a:rPr lang="de-DE" sz="1400" b="0" i="0" u="none" strike="noStrike" kern="1200" dirty="0" err="1">
                          <a:solidFill>
                            <a:schemeClr val="tx1"/>
                          </a:solidFill>
                          <a:effectLst/>
                          <a:latin typeface="+mn-lt"/>
                          <a:ea typeface="+mn-ea"/>
                          <a:cs typeface="+mn-cs"/>
                        </a:rPr>
                        <a:t>for</a:t>
                      </a:r>
                      <a:r>
                        <a:rPr lang="de-DE" sz="1400" b="0" i="0" u="none" strike="noStrike" kern="1200" dirty="0">
                          <a:solidFill>
                            <a:schemeClr val="tx1"/>
                          </a:solidFill>
                          <a:effectLst/>
                          <a:latin typeface="+mn-lt"/>
                          <a:ea typeface="+mn-ea"/>
                          <a:cs typeface="+mn-cs"/>
                        </a:rPr>
                        <a:t> </a:t>
                      </a:r>
                      <a:r>
                        <a:rPr lang="de-DE" sz="1400" b="0" i="0" u="none" strike="noStrike" kern="1200" dirty="0" err="1">
                          <a:solidFill>
                            <a:schemeClr val="tx1"/>
                          </a:solidFill>
                          <a:effectLst/>
                          <a:latin typeface="+mn-lt"/>
                          <a:ea typeface="+mn-ea"/>
                          <a:cs typeface="+mn-cs"/>
                        </a:rPr>
                        <a:t>automatic</a:t>
                      </a:r>
                      <a:r>
                        <a:rPr lang="de-DE" sz="1400" b="0" i="0" u="none" strike="noStrike" kern="1200" dirty="0">
                          <a:solidFill>
                            <a:schemeClr val="tx1"/>
                          </a:solidFill>
                          <a:effectLst/>
                          <a:latin typeface="+mn-lt"/>
                          <a:ea typeface="+mn-ea"/>
                          <a:cs typeface="+mn-cs"/>
                        </a:rPr>
                        <a:t> </a:t>
                      </a:r>
                      <a:r>
                        <a:rPr lang="de-DE" sz="1400" b="0" i="0" u="none" strike="noStrike" kern="1200" dirty="0" err="1">
                          <a:solidFill>
                            <a:schemeClr val="tx1"/>
                          </a:solidFill>
                          <a:effectLst/>
                          <a:latin typeface="+mn-lt"/>
                          <a:ea typeface="+mn-ea"/>
                          <a:cs typeface="+mn-cs"/>
                        </a:rPr>
                        <a:t>evaluation</a:t>
                      </a:r>
                      <a:r>
                        <a:rPr lang="de-DE" sz="1400" b="0" i="0" u="none" strike="noStrike" kern="1200" dirty="0">
                          <a:solidFill>
                            <a:schemeClr val="tx1"/>
                          </a:solidFill>
                          <a:effectLst/>
                          <a:latin typeface="+mn-lt"/>
                          <a:ea typeface="+mn-ea"/>
                          <a:cs typeface="+mn-cs"/>
                        </a:rPr>
                        <a:t> of </a:t>
                      </a:r>
                      <a:r>
                        <a:rPr lang="de-DE" sz="1400" b="0" i="0" u="none" strike="noStrike" kern="1200" dirty="0" err="1">
                          <a:solidFill>
                            <a:schemeClr val="tx1"/>
                          </a:solidFill>
                          <a:effectLst/>
                          <a:latin typeface="+mn-lt"/>
                          <a:ea typeface="+mn-ea"/>
                          <a:cs typeface="+mn-cs"/>
                        </a:rPr>
                        <a:t>machine</a:t>
                      </a:r>
                      <a:r>
                        <a:rPr lang="de-DE" sz="1400" b="0" i="0" u="none" strike="noStrike" kern="1200" dirty="0">
                          <a:solidFill>
                            <a:schemeClr val="tx1"/>
                          </a:solidFill>
                          <a:effectLst/>
                          <a:latin typeface="+mn-lt"/>
                          <a:ea typeface="+mn-ea"/>
                          <a:cs typeface="+mn-cs"/>
                        </a:rPr>
                        <a:t> </a:t>
                      </a:r>
                      <a:r>
                        <a:rPr lang="de-DE" sz="1400" b="0" i="0" u="none" strike="noStrike" kern="1200" dirty="0" err="1">
                          <a:solidFill>
                            <a:schemeClr val="tx1"/>
                          </a:solidFill>
                          <a:effectLst/>
                          <a:latin typeface="+mn-lt"/>
                          <a:ea typeface="+mn-ea"/>
                          <a:cs typeface="+mn-cs"/>
                        </a:rPr>
                        <a:t>translation</a:t>
                      </a:r>
                      <a:r>
                        <a:rPr lang="de-DE" sz="1400" b="0" i="0" u="none" strike="noStrike" kern="1200" dirty="0">
                          <a:solidFill>
                            <a:schemeClr val="tx1"/>
                          </a:solidFill>
                          <a:effectLst/>
                          <a:latin typeface="+mn-lt"/>
                          <a:ea typeface="+mn-ea"/>
                          <a:cs typeface="+mn-cs"/>
                        </a:rPr>
                        <a:t>. In </a:t>
                      </a:r>
                      <a:r>
                        <a:rPr lang="de-DE" sz="1400" b="0" i="1" u="none" strike="noStrike" kern="1200" dirty="0">
                          <a:solidFill>
                            <a:schemeClr val="tx1"/>
                          </a:solidFill>
                          <a:effectLst/>
                          <a:latin typeface="+mn-lt"/>
                          <a:ea typeface="+mn-ea"/>
                          <a:cs typeface="+mn-cs"/>
                        </a:rPr>
                        <a:t>Proceedings of </a:t>
                      </a:r>
                      <a:r>
                        <a:rPr lang="de-DE" sz="1400" b="0" i="1" u="none" strike="noStrike" kern="1200" dirty="0" err="1">
                          <a:solidFill>
                            <a:schemeClr val="tx1"/>
                          </a:solidFill>
                          <a:effectLst/>
                          <a:latin typeface="+mn-lt"/>
                          <a:ea typeface="+mn-ea"/>
                          <a:cs typeface="+mn-cs"/>
                        </a:rPr>
                        <a:t>the</a:t>
                      </a:r>
                      <a:r>
                        <a:rPr lang="de-DE" sz="1400" b="0" i="1" u="none" strike="noStrike" kern="1200" dirty="0">
                          <a:solidFill>
                            <a:schemeClr val="tx1"/>
                          </a:solidFill>
                          <a:effectLst/>
                          <a:latin typeface="+mn-lt"/>
                          <a:ea typeface="+mn-ea"/>
                          <a:cs typeface="+mn-cs"/>
                        </a:rPr>
                        <a:t> 40th annual </a:t>
                      </a:r>
                      <a:r>
                        <a:rPr lang="de-DE" sz="1400" b="0" i="1" u="none" strike="noStrike" kern="1200" dirty="0" err="1">
                          <a:solidFill>
                            <a:schemeClr val="tx1"/>
                          </a:solidFill>
                          <a:effectLst/>
                          <a:latin typeface="+mn-lt"/>
                          <a:ea typeface="+mn-ea"/>
                          <a:cs typeface="+mn-cs"/>
                        </a:rPr>
                        <a:t>meeting</a:t>
                      </a:r>
                      <a:r>
                        <a:rPr lang="de-DE" sz="1400" b="0" i="1" u="none" strike="noStrike" kern="1200" dirty="0">
                          <a:solidFill>
                            <a:schemeClr val="tx1"/>
                          </a:solidFill>
                          <a:effectLst/>
                          <a:latin typeface="+mn-lt"/>
                          <a:ea typeface="+mn-ea"/>
                          <a:cs typeface="+mn-cs"/>
                        </a:rPr>
                        <a:t> of </a:t>
                      </a:r>
                      <a:r>
                        <a:rPr lang="de-DE" sz="1400" b="0" i="1" u="none" strike="noStrike" kern="1200" dirty="0" err="1">
                          <a:solidFill>
                            <a:schemeClr val="tx1"/>
                          </a:solidFill>
                          <a:effectLst/>
                          <a:latin typeface="+mn-lt"/>
                          <a:ea typeface="+mn-ea"/>
                          <a:cs typeface="+mn-cs"/>
                        </a:rPr>
                        <a:t>the</a:t>
                      </a:r>
                      <a:r>
                        <a:rPr lang="de-DE" sz="1400" b="0" i="1" u="none" strike="noStrike" kern="1200" dirty="0">
                          <a:solidFill>
                            <a:schemeClr val="tx1"/>
                          </a:solidFill>
                          <a:effectLst/>
                          <a:latin typeface="+mn-lt"/>
                          <a:ea typeface="+mn-ea"/>
                          <a:cs typeface="+mn-cs"/>
                        </a:rPr>
                        <a:t> </a:t>
                      </a:r>
                      <a:r>
                        <a:rPr lang="de-DE" sz="1400" b="0" i="1" u="none" strike="noStrike" kern="1200" dirty="0" err="1">
                          <a:solidFill>
                            <a:schemeClr val="tx1"/>
                          </a:solidFill>
                          <a:effectLst/>
                          <a:latin typeface="+mn-lt"/>
                          <a:ea typeface="+mn-ea"/>
                          <a:cs typeface="+mn-cs"/>
                        </a:rPr>
                        <a:t>Association</a:t>
                      </a:r>
                      <a:r>
                        <a:rPr lang="de-DE" sz="1400" b="0" i="1" u="none" strike="noStrike" kern="1200" dirty="0">
                          <a:solidFill>
                            <a:schemeClr val="tx1"/>
                          </a:solidFill>
                          <a:effectLst/>
                          <a:latin typeface="+mn-lt"/>
                          <a:ea typeface="+mn-ea"/>
                          <a:cs typeface="+mn-cs"/>
                        </a:rPr>
                        <a:t> </a:t>
                      </a:r>
                      <a:r>
                        <a:rPr lang="de-DE" sz="1400" b="0" i="1" u="none" strike="noStrike" kern="1200" dirty="0" err="1">
                          <a:solidFill>
                            <a:schemeClr val="tx1"/>
                          </a:solidFill>
                          <a:effectLst/>
                          <a:latin typeface="+mn-lt"/>
                          <a:ea typeface="+mn-ea"/>
                          <a:cs typeface="+mn-cs"/>
                        </a:rPr>
                        <a:t>for</a:t>
                      </a:r>
                      <a:r>
                        <a:rPr lang="de-DE" sz="1400" b="0" i="1" u="none" strike="noStrike" kern="1200" dirty="0">
                          <a:solidFill>
                            <a:schemeClr val="tx1"/>
                          </a:solidFill>
                          <a:effectLst/>
                          <a:latin typeface="+mn-lt"/>
                          <a:ea typeface="+mn-ea"/>
                          <a:cs typeface="+mn-cs"/>
                        </a:rPr>
                        <a:t> Computational </a:t>
                      </a:r>
                      <a:r>
                        <a:rPr lang="de-DE" sz="1400" b="0" i="1" u="none" strike="noStrike" kern="1200" dirty="0" err="1">
                          <a:solidFill>
                            <a:schemeClr val="tx1"/>
                          </a:solidFill>
                          <a:effectLst/>
                          <a:latin typeface="+mn-lt"/>
                          <a:ea typeface="+mn-ea"/>
                          <a:cs typeface="+mn-cs"/>
                        </a:rPr>
                        <a:t>Linguistics</a:t>
                      </a:r>
                      <a:r>
                        <a:rPr lang="de-DE" sz="1400" b="0" i="0" u="none" strike="noStrike" kern="1200" dirty="0">
                          <a:solidFill>
                            <a:schemeClr val="tx1"/>
                          </a:solidFill>
                          <a:effectLst/>
                          <a:latin typeface="+mn-lt"/>
                          <a:ea typeface="+mn-ea"/>
                          <a:cs typeface="+mn-cs"/>
                        </a:rPr>
                        <a:t> (pp. 311-318).</a:t>
                      </a:r>
                      <a:endParaRPr lang="en-US" sz="1400" dirty="0">
                        <a:solidFill>
                          <a:schemeClr val="tx2"/>
                        </a:solidFill>
                        <a:latin typeface="+mn-lt"/>
                      </a:endParaRPr>
                    </a:p>
                  </a:txBody>
                  <a:tcPr/>
                </a:tc>
                <a:extLst>
                  <a:ext uri="{0D108BD9-81ED-4DB2-BD59-A6C34878D82A}">
                    <a16:rowId xmlns:a16="http://schemas.microsoft.com/office/drawing/2014/main" val="497178254"/>
                  </a:ext>
                </a:extLst>
              </a:tr>
              <a:tr h="370839">
                <a:tc>
                  <a:txBody>
                    <a:bodyPr/>
                    <a:lstStyle/>
                    <a:p>
                      <a:pPr marL="0" lvl="0" indent="0" algn="l" defTabSz="457200">
                        <a:lnSpc>
                          <a:spcPct val="100000"/>
                        </a:lnSpc>
                        <a:spcBef>
                          <a:spcPts val="0"/>
                        </a:spcBef>
                        <a:spcAft>
                          <a:spcPts val="0"/>
                        </a:spcAft>
                        <a:buNone/>
                        <a:tabLst/>
                        <a:defRPr/>
                      </a:pPr>
                      <a:r>
                        <a:rPr lang="de-DE" sz="1400" b="1" i="0" kern="1200" cap="none" spc="150" baseline="0">
                          <a:solidFill>
                            <a:schemeClr val="bg2"/>
                          </a:solidFill>
                          <a:latin typeface="Open Sans SemiBold"/>
                          <a:ea typeface="Open Sans SemiBold"/>
                          <a:cs typeface="Open Sans SemiBold"/>
                        </a:rPr>
                        <a:t>[4]</a:t>
                      </a:r>
                    </a:p>
                  </a:txBody>
                  <a:tcPr/>
                </a:tc>
                <a:tc>
                  <a:txBody>
                    <a:bodyPr/>
                    <a:lstStyle/>
                    <a:p>
                      <a:pPr marL="0" lvl="0" indent="0" algn="l">
                        <a:lnSpc>
                          <a:spcPct val="100000"/>
                        </a:lnSpc>
                        <a:spcBef>
                          <a:spcPts val="0"/>
                        </a:spcBef>
                        <a:spcAft>
                          <a:spcPts val="600"/>
                        </a:spcAft>
                        <a:buNone/>
                      </a:pPr>
                      <a:r>
                        <a:rPr lang="de-DE" sz="1400" b="0" i="0" u="none" strike="noStrike" kern="1200" baseline="0" noProof="0" err="1">
                          <a:solidFill>
                            <a:srgbClr val="000000"/>
                          </a:solidFill>
                          <a:effectLst/>
                          <a:latin typeface="Open Sans"/>
                        </a:rPr>
                        <a:t>Mosher</a:t>
                      </a:r>
                      <a:r>
                        <a:rPr lang="de-DE" sz="1400" b="0" i="0" u="none" strike="noStrike" kern="1200" baseline="0" noProof="0">
                          <a:solidFill>
                            <a:srgbClr val="000000"/>
                          </a:solidFill>
                          <a:effectLst/>
                          <a:latin typeface="Open Sans"/>
                        </a:rPr>
                        <a:t>, 2004 (</a:t>
                      </a:r>
                      <a:r>
                        <a:rPr lang="de-DE" sz="1400" b="0" i="0" u="none" strike="noStrike" kern="1200" baseline="0" noProof="0" err="1">
                          <a:solidFill>
                            <a:srgbClr val="000000"/>
                          </a:solidFill>
                          <a:effectLst/>
                          <a:latin typeface="Open Sans"/>
                        </a:rPr>
                        <a:t>Mosher</a:t>
                      </a:r>
                      <a:r>
                        <a:rPr lang="de-DE" sz="1400" b="0" i="0" u="none" strike="noStrike" kern="1200" baseline="0" noProof="0">
                          <a:solidFill>
                            <a:srgbClr val="000000"/>
                          </a:solidFill>
                          <a:effectLst/>
                          <a:latin typeface="Open Sans"/>
                        </a:rPr>
                        <a:t>, Terry. "</a:t>
                      </a:r>
                      <a:r>
                        <a:rPr lang="de-DE" sz="1400" b="0" i="0" u="none" strike="noStrike" kern="1200" baseline="0" noProof="0" err="1">
                          <a:solidFill>
                            <a:srgbClr val="000000"/>
                          </a:solidFill>
                          <a:effectLst/>
                          <a:latin typeface="Open Sans"/>
                        </a:rPr>
                        <a:t>Drawn</a:t>
                      </a:r>
                      <a:r>
                        <a:rPr lang="de-DE" sz="1400" b="0" i="0" u="none" strike="noStrike" kern="1200" baseline="0" noProof="0">
                          <a:solidFill>
                            <a:srgbClr val="000000"/>
                          </a:solidFill>
                          <a:effectLst/>
                          <a:latin typeface="Open Sans"/>
                        </a:rPr>
                        <a:t> and </a:t>
                      </a:r>
                      <a:r>
                        <a:rPr lang="de-DE" sz="1400" b="0" i="0" u="none" strike="noStrike" kern="1200" baseline="0" noProof="0" err="1">
                          <a:solidFill>
                            <a:srgbClr val="000000"/>
                          </a:solidFill>
                          <a:effectLst/>
                          <a:latin typeface="Open Sans"/>
                        </a:rPr>
                        <a:t>Quartered</a:t>
                      </a:r>
                      <a:r>
                        <a:rPr lang="de-DE" sz="1400" b="0" i="0" u="none" strike="noStrike" kern="1200" baseline="0" noProof="0">
                          <a:solidFill>
                            <a:srgbClr val="000000"/>
                          </a:solidFill>
                          <a:effectLst/>
                          <a:latin typeface="Open Sans"/>
                        </a:rPr>
                        <a:t>." Leader and Dreamers </a:t>
                      </a:r>
                      <a:r>
                        <a:rPr lang="de-DE" sz="1400" b="0" i="0" u="none" strike="noStrike" kern="1200" baseline="0" noProof="0" err="1">
                          <a:solidFill>
                            <a:srgbClr val="000000"/>
                          </a:solidFill>
                          <a:effectLst/>
                          <a:latin typeface="Open Sans"/>
                        </a:rPr>
                        <a:t>Commemorative</a:t>
                      </a:r>
                      <a:r>
                        <a:rPr lang="de-DE" sz="1400" b="0" i="0" u="none" strike="noStrike" kern="1200" baseline="0" noProof="0">
                          <a:solidFill>
                            <a:srgbClr val="000000"/>
                          </a:solidFill>
                          <a:effectLst/>
                          <a:latin typeface="Open Sans"/>
                        </a:rPr>
                        <a:t> </a:t>
                      </a:r>
                      <a:r>
                        <a:rPr lang="de-DE" sz="1400" b="0" i="0" u="none" strike="noStrike" kern="1200" baseline="0" noProof="0" err="1">
                          <a:solidFill>
                            <a:srgbClr val="000000"/>
                          </a:solidFill>
                          <a:effectLst/>
                          <a:latin typeface="Open Sans"/>
                        </a:rPr>
                        <a:t>Issue</a:t>
                      </a:r>
                      <a:r>
                        <a:rPr lang="de-DE" sz="1400" b="0" i="0" u="none" strike="noStrike" kern="1200" baseline="0" noProof="0">
                          <a:solidFill>
                            <a:srgbClr val="000000"/>
                          </a:solidFill>
                          <a:effectLst/>
                          <a:latin typeface="Open Sans"/>
                        </a:rPr>
                        <a:t>. </a:t>
                      </a:r>
                      <a:r>
                        <a:rPr lang="de-DE" sz="1400" b="0" i="0" u="none" strike="noStrike" kern="1200" baseline="0" noProof="0" err="1">
                          <a:solidFill>
                            <a:srgbClr val="000000"/>
                          </a:solidFill>
                          <a:effectLst/>
                          <a:latin typeface="Open Sans"/>
                        </a:rPr>
                        <a:t>Maclean's</a:t>
                      </a:r>
                      <a:r>
                        <a:rPr lang="de-DE" sz="1400" b="0" i="0" u="none" strike="noStrike" kern="1200" baseline="0" noProof="0">
                          <a:solidFill>
                            <a:srgbClr val="000000"/>
                          </a:solidFill>
                          <a:effectLst/>
                          <a:latin typeface="Open Sans"/>
                        </a:rPr>
                        <a:t>. 2004. 171. Print.</a:t>
                      </a:r>
                      <a:endParaRPr lang="en-US"/>
                    </a:p>
                  </a:txBody>
                  <a:tcPr/>
                </a:tc>
                <a:extLst>
                  <a:ext uri="{0D108BD9-81ED-4DB2-BD59-A6C34878D82A}">
                    <a16:rowId xmlns:a16="http://schemas.microsoft.com/office/drawing/2014/main" val="1518476859"/>
                  </a:ext>
                </a:extLst>
              </a:tr>
              <a:tr h="370838">
                <a:tc>
                  <a:txBody>
                    <a:bodyPr/>
                    <a:lstStyle/>
                    <a:p>
                      <a:pPr marL="0" lvl="0" indent="0" algn="l" defTabSz="457200">
                        <a:lnSpc>
                          <a:spcPct val="100000"/>
                        </a:lnSpc>
                        <a:spcBef>
                          <a:spcPts val="0"/>
                        </a:spcBef>
                        <a:spcAft>
                          <a:spcPts val="0"/>
                        </a:spcAft>
                        <a:buNone/>
                        <a:tabLst/>
                        <a:defRPr/>
                      </a:pPr>
                      <a:r>
                        <a:rPr lang="de-DE" sz="1400" b="1" i="0" kern="1200" cap="none" spc="150" baseline="0">
                          <a:solidFill>
                            <a:schemeClr val="bg2"/>
                          </a:solidFill>
                          <a:latin typeface="Open Sans SemiBold"/>
                          <a:ea typeface="Open Sans SemiBold"/>
                          <a:cs typeface="Open Sans SemiBold"/>
                        </a:rPr>
                        <a:t>[5]</a:t>
                      </a:r>
                    </a:p>
                  </a:txBody>
                  <a:tcPr/>
                </a:tc>
                <a:tc>
                  <a:txBody>
                    <a:bodyPr/>
                    <a:lstStyle/>
                    <a:p>
                      <a:pPr marL="0" lvl="0" indent="0" algn="l">
                        <a:lnSpc>
                          <a:spcPct val="100000"/>
                        </a:lnSpc>
                        <a:spcAft>
                          <a:spcPts val="600"/>
                        </a:spcAft>
                        <a:buNone/>
                      </a:pPr>
                      <a:r>
                        <a:rPr lang="de-DE" sz="1400" b="0" i="0" u="none" strike="noStrike" kern="1200" baseline="0" noProof="0" err="1">
                          <a:solidFill>
                            <a:srgbClr val="000000"/>
                          </a:solidFill>
                          <a:effectLst/>
                          <a:latin typeface="Open Sans"/>
                        </a:rPr>
                        <a:t>Harsh</a:t>
                      </a:r>
                      <a:r>
                        <a:rPr lang="de-DE" sz="1400" b="0" i="0" u="none" strike="noStrike" kern="1200" baseline="0" noProof="0">
                          <a:solidFill>
                            <a:srgbClr val="000000"/>
                          </a:solidFill>
                          <a:effectLst/>
                          <a:latin typeface="Open Sans"/>
                        </a:rPr>
                        <a:t> </a:t>
                      </a:r>
                      <a:r>
                        <a:rPr lang="de-DE" sz="1400" b="0" i="0" u="none" strike="noStrike" kern="1200" baseline="0" noProof="0" err="1">
                          <a:solidFill>
                            <a:srgbClr val="000000"/>
                          </a:solidFill>
                          <a:effectLst/>
                          <a:latin typeface="Open Sans"/>
                        </a:rPr>
                        <a:t>Bhasin</a:t>
                      </a:r>
                      <a:r>
                        <a:rPr lang="de-DE" sz="1400" b="0" i="0" u="none" strike="noStrike" kern="1200" baseline="0" noProof="0">
                          <a:solidFill>
                            <a:srgbClr val="000000"/>
                          </a:solidFill>
                          <a:effectLst/>
                          <a:latin typeface="Open Sans"/>
                        </a:rPr>
                        <a:t> .2011 (</a:t>
                      </a:r>
                      <a:r>
                        <a:rPr lang="de-DE" sz="1400" b="0" i="0" u="none" strike="noStrike" kern="1200" baseline="0" noProof="0" err="1">
                          <a:solidFill>
                            <a:srgbClr val="000000"/>
                          </a:solidFill>
                          <a:effectLst/>
                          <a:latin typeface="Open Sans"/>
                        </a:rPr>
                        <a:t>Harsh</a:t>
                      </a:r>
                      <a:r>
                        <a:rPr lang="de-DE" sz="1400" b="0" i="0" u="none" strike="noStrike" kern="1200" baseline="0" noProof="0">
                          <a:solidFill>
                            <a:srgbClr val="000000"/>
                          </a:solidFill>
                          <a:effectLst/>
                          <a:latin typeface="Open Sans"/>
                        </a:rPr>
                        <a:t> </a:t>
                      </a:r>
                      <a:r>
                        <a:rPr lang="de-DE" sz="1400" b="0" i="0" u="none" strike="noStrike" kern="1200" baseline="0" noProof="0" err="1">
                          <a:solidFill>
                            <a:srgbClr val="000000"/>
                          </a:solidFill>
                          <a:effectLst/>
                          <a:latin typeface="Open Sans"/>
                        </a:rPr>
                        <a:t>Bhasin</a:t>
                      </a:r>
                      <a:r>
                        <a:rPr lang="de-DE" sz="1400" b="0" i="0" u="none" strike="noStrike" kern="1200" baseline="0" noProof="0">
                          <a:solidFill>
                            <a:srgbClr val="000000"/>
                          </a:solidFill>
                          <a:effectLst/>
                          <a:latin typeface="Open Sans"/>
                        </a:rPr>
                        <a:t> .2011 The Study </a:t>
                      </a:r>
                      <a:r>
                        <a:rPr lang="de-DE" sz="1400" b="0" i="0" u="none" strike="noStrike" kern="1200" baseline="0" noProof="0" err="1">
                          <a:solidFill>
                            <a:srgbClr val="000000"/>
                          </a:solidFill>
                          <a:effectLst/>
                          <a:latin typeface="Open Sans"/>
                        </a:rPr>
                        <a:t>of</a:t>
                      </a:r>
                      <a:r>
                        <a:rPr lang="de-DE" sz="1400" b="0" i="0" u="none" strike="noStrike" kern="1200" baseline="0" noProof="0">
                          <a:solidFill>
                            <a:srgbClr val="000000"/>
                          </a:solidFill>
                          <a:effectLst/>
                          <a:latin typeface="Open Sans"/>
                        </a:rPr>
                        <a:t> </a:t>
                      </a:r>
                      <a:r>
                        <a:rPr lang="de-DE" sz="1400" b="0" i="0" u="none" strike="noStrike" kern="1200" baseline="0" noProof="0" err="1">
                          <a:solidFill>
                            <a:srgbClr val="000000"/>
                          </a:solidFill>
                          <a:effectLst/>
                          <a:latin typeface="Open Sans"/>
                        </a:rPr>
                        <a:t>Factors</a:t>
                      </a:r>
                      <a:r>
                        <a:rPr lang="de-DE" sz="1400" b="0" i="0" u="none" strike="noStrike" kern="1200" baseline="0" noProof="0">
                          <a:solidFill>
                            <a:srgbClr val="000000"/>
                          </a:solidFill>
                          <a:effectLst/>
                          <a:latin typeface="Open Sans"/>
                        </a:rPr>
                        <a:t> </a:t>
                      </a:r>
                      <a:r>
                        <a:rPr lang="de-DE" sz="1400" b="0" i="0" u="none" strike="noStrike" kern="1200" baseline="0" noProof="0" err="1">
                          <a:solidFill>
                            <a:srgbClr val="000000"/>
                          </a:solidFill>
                          <a:effectLst/>
                          <a:latin typeface="Open Sans"/>
                        </a:rPr>
                        <a:t>affecting</a:t>
                      </a:r>
                      <a:r>
                        <a:rPr lang="de-DE" sz="1400" b="0" i="0" u="none" strike="noStrike" kern="1200" baseline="0" noProof="0">
                          <a:solidFill>
                            <a:srgbClr val="000000"/>
                          </a:solidFill>
                          <a:effectLst/>
                          <a:latin typeface="Open Sans"/>
                        </a:rPr>
                        <a:t> </a:t>
                      </a:r>
                      <a:r>
                        <a:rPr lang="de-DE" sz="1400" b="0" i="0" u="none" strike="noStrike" kern="1200" baseline="0" noProof="0" err="1">
                          <a:solidFill>
                            <a:srgbClr val="000000"/>
                          </a:solidFill>
                          <a:effectLst/>
                          <a:latin typeface="Open Sans"/>
                        </a:rPr>
                        <a:t>Artificial</a:t>
                      </a:r>
                      <a:r>
                        <a:rPr lang="de-DE" sz="1400" b="0" i="0" u="none" strike="noStrike" kern="1200" baseline="0" noProof="0">
                          <a:solidFill>
                            <a:srgbClr val="000000"/>
                          </a:solidFill>
                          <a:effectLst/>
                          <a:latin typeface="Open Sans"/>
                        </a:rPr>
                        <a:t> </a:t>
                      </a:r>
                      <a:r>
                        <a:rPr lang="de-DE" sz="1400" b="0" i="0" u="none" strike="noStrike" kern="1200" baseline="0" noProof="0" err="1">
                          <a:solidFill>
                            <a:srgbClr val="000000"/>
                          </a:solidFill>
                          <a:effectLst/>
                          <a:latin typeface="Open Sans"/>
                        </a:rPr>
                        <a:t>Creativity</a:t>
                      </a:r>
                      <a:r>
                        <a:rPr lang="de-DE" sz="1400" b="0" i="0" u="none" strike="noStrike" kern="1200" baseline="0" noProof="0">
                          <a:solidFill>
                            <a:srgbClr val="000000"/>
                          </a:solidFill>
                          <a:effectLst/>
                          <a:latin typeface="Open Sans"/>
                        </a:rPr>
                        <a:t> IJCST Volume 2, </a:t>
                      </a:r>
                      <a:r>
                        <a:rPr lang="de-DE" sz="1400" b="0" i="0" u="none" strike="noStrike" kern="1200" baseline="0" noProof="0" err="1">
                          <a:solidFill>
                            <a:srgbClr val="000000"/>
                          </a:solidFill>
                          <a:effectLst/>
                          <a:latin typeface="Open Sans"/>
                        </a:rPr>
                        <a:t>Issue</a:t>
                      </a:r>
                      <a:r>
                        <a:rPr lang="de-DE" sz="1400" b="0" i="0" u="none" strike="noStrike" kern="1200" baseline="0" noProof="0">
                          <a:solidFill>
                            <a:srgbClr val="000000"/>
                          </a:solidFill>
                          <a:effectLst/>
                          <a:latin typeface="Open Sans"/>
                        </a:rPr>
                        <a:t> 2, Version 2]</a:t>
                      </a:r>
                    </a:p>
                  </a:txBody>
                  <a:tcPr/>
                </a:tc>
                <a:extLst>
                  <a:ext uri="{0D108BD9-81ED-4DB2-BD59-A6C34878D82A}">
                    <a16:rowId xmlns:a16="http://schemas.microsoft.com/office/drawing/2014/main" val="2641845618"/>
                  </a:ext>
                </a:extLst>
              </a:tr>
              <a:tr h="370838">
                <a:tc>
                  <a:txBody>
                    <a:bodyPr/>
                    <a:lstStyle/>
                    <a:p>
                      <a:pPr marL="0" lvl="0" indent="0" algn="l" defTabSz="457200">
                        <a:lnSpc>
                          <a:spcPct val="100000"/>
                        </a:lnSpc>
                        <a:spcBef>
                          <a:spcPts val="0"/>
                        </a:spcBef>
                        <a:spcAft>
                          <a:spcPts val="0"/>
                        </a:spcAft>
                        <a:buNone/>
                        <a:tabLst/>
                        <a:defRPr/>
                      </a:pPr>
                      <a:r>
                        <a:rPr lang="de-DE" sz="1400" b="1" i="0" kern="1200" cap="none" spc="150" baseline="0" dirty="0">
                          <a:solidFill>
                            <a:schemeClr val="bg2"/>
                          </a:solidFill>
                          <a:latin typeface="Open Sans SemiBold"/>
                          <a:ea typeface="Open Sans SemiBold"/>
                          <a:cs typeface="Open Sans SemiBold"/>
                        </a:rPr>
                        <a:t>[6]</a:t>
                      </a:r>
                    </a:p>
                  </a:txBody>
                  <a:tcPr/>
                </a:tc>
                <a:tc>
                  <a:txBody>
                    <a:bodyPr/>
                    <a:lstStyle/>
                    <a:p>
                      <a:pPr marL="0" lvl="0" indent="0" algn="l">
                        <a:lnSpc>
                          <a:spcPct val="100000"/>
                        </a:lnSpc>
                        <a:buNone/>
                      </a:pPr>
                      <a:r>
                        <a:rPr lang="de-DE" sz="1400" b="0" i="0" u="none" strike="noStrike" kern="1200" baseline="0" noProof="0" dirty="0" err="1">
                          <a:solidFill>
                            <a:srgbClr val="000000"/>
                          </a:solidFill>
                          <a:effectLst/>
                          <a:latin typeface="Open Sans"/>
                        </a:rPr>
                        <a:t>Barbot</a:t>
                      </a:r>
                      <a:r>
                        <a:rPr lang="de-DE" sz="1400" b="0" i="0" u="none" strike="noStrike" kern="1200" baseline="0" noProof="0" dirty="0">
                          <a:solidFill>
                            <a:srgbClr val="000000"/>
                          </a:solidFill>
                          <a:effectLst/>
                          <a:latin typeface="Open Sans"/>
                        </a:rPr>
                        <a:t>, B., Tan, M., Randi, J., Santa-Donato, G., &amp; </a:t>
                      </a:r>
                      <a:r>
                        <a:rPr lang="de-DE" sz="1400" b="0" i="0" u="none" strike="noStrike" kern="1200" baseline="0" noProof="0" dirty="0" err="1">
                          <a:solidFill>
                            <a:srgbClr val="000000"/>
                          </a:solidFill>
                          <a:effectLst/>
                          <a:latin typeface="Open Sans"/>
                        </a:rPr>
                        <a:t>Grigorenko</a:t>
                      </a:r>
                      <a:r>
                        <a:rPr lang="de-DE" sz="1400" b="0" i="0" u="none" strike="noStrike" kern="1200" baseline="0" noProof="0" dirty="0">
                          <a:solidFill>
                            <a:srgbClr val="000000"/>
                          </a:solidFill>
                          <a:effectLst/>
                          <a:latin typeface="Open Sans"/>
                        </a:rPr>
                        <a:t>, E. L. (2012). Essential </a:t>
                      </a:r>
                      <a:r>
                        <a:rPr lang="de-DE" sz="1400" b="0" i="0" u="none" strike="noStrike" kern="1200" baseline="0" noProof="0" dirty="0" err="1">
                          <a:solidFill>
                            <a:srgbClr val="000000"/>
                          </a:solidFill>
                          <a:effectLst/>
                          <a:latin typeface="Open Sans"/>
                        </a:rPr>
                        <a:t>skills</a:t>
                      </a:r>
                      <a:r>
                        <a:rPr lang="de-DE" sz="1400" b="0" i="0" u="none" strike="noStrike" kern="1200" baseline="0" noProof="0" dirty="0">
                          <a:solidFill>
                            <a:srgbClr val="000000"/>
                          </a:solidFill>
                          <a:effectLst/>
                          <a:latin typeface="Open Sans"/>
                        </a:rPr>
                        <a:t> </a:t>
                      </a:r>
                      <a:r>
                        <a:rPr lang="de-DE" sz="1400" b="0" i="0" u="none" strike="noStrike" kern="1200" baseline="0" noProof="0" dirty="0" err="1">
                          <a:solidFill>
                            <a:srgbClr val="000000"/>
                          </a:solidFill>
                          <a:effectLst/>
                          <a:latin typeface="Open Sans"/>
                        </a:rPr>
                        <a:t>for</a:t>
                      </a:r>
                      <a:r>
                        <a:rPr lang="de-DE" sz="1400" b="0" i="0" u="none" strike="noStrike" kern="1200" baseline="0" noProof="0" dirty="0">
                          <a:solidFill>
                            <a:srgbClr val="000000"/>
                          </a:solidFill>
                          <a:effectLst/>
                          <a:latin typeface="Open Sans"/>
                        </a:rPr>
                        <a:t> </a:t>
                      </a:r>
                      <a:r>
                        <a:rPr lang="de-DE" sz="1400" b="0" i="0" u="none" strike="noStrike" kern="1200" baseline="0" noProof="0" dirty="0" err="1">
                          <a:solidFill>
                            <a:srgbClr val="000000"/>
                          </a:solidFill>
                          <a:effectLst/>
                          <a:latin typeface="Open Sans"/>
                        </a:rPr>
                        <a:t>creative</a:t>
                      </a:r>
                      <a:r>
                        <a:rPr lang="de-DE" sz="1400" b="0" i="0" u="none" strike="noStrike" kern="1200" baseline="0" noProof="0" dirty="0">
                          <a:solidFill>
                            <a:srgbClr val="000000"/>
                          </a:solidFill>
                          <a:effectLst/>
                          <a:latin typeface="Open Sans"/>
                        </a:rPr>
                        <a:t> </a:t>
                      </a:r>
                      <a:r>
                        <a:rPr lang="de-DE" sz="1400" b="0" i="0" u="none" strike="noStrike" kern="1200" baseline="0" noProof="0" dirty="0" err="1">
                          <a:solidFill>
                            <a:srgbClr val="000000"/>
                          </a:solidFill>
                          <a:effectLst/>
                          <a:latin typeface="Open Sans"/>
                        </a:rPr>
                        <a:t>writing</a:t>
                      </a:r>
                      <a:r>
                        <a:rPr lang="de-DE" sz="1400" b="0" i="0" u="none" strike="noStrike" kern="1200" baseline="0" noProof="0" dirty="0">
                          <a:solidFill>
                            <a:srgbClr val="000000"/>
                          </a:solidFill>
                          <a:effectLst/>
                          <a:latin typeface="Open Sans"/>
                        </a:rPr>
                        <a:t>: </a:t>
                      </a:r>
                      <a:r>
                        <a:rPr lang="de-DE" sz="1400" b="0" i="0" u="none" strike="noStrike" kern="1200" baseline="0" noProof="0" dirty="0" err="1">
                          <a:solidFill>
                            <a:srgbClr val="000000"/>
                          </a:solidFill>
                          <a:effectLst/>
                          <a:latin typeface="Open Sans"/>
                        </a:rPr>
                        <a:t>Integrating</a:t>
                      </a:r>
                      <a:r>
                        <a:rPr lang="de-DE" sz="1400" b="0" i="0" u="none" strike="noStrike" kern="1200" baseline="0" noProof="0" dirty="0">
                          <a:solidFill>
                            <a:srgbClr val="000000"/>
                          </a:solidFill>
                          <a:effectLst/>
                          <a:latin typeface="Open Sans"/>
                        </a:rPr>
                        <a:t> multiple domain-</a:t>
                      </a:r>
                      <a:r>
                        <a:rPr lang="de-DE" sz="1400" b="0" i="0" u="none" strike="noStrike" kern="1200" baseline="0" noProof="0" dirty="0" err="1">
                          <a:solidFill>
                            <a:srgbClr val="000000"/>
                          </a:solidFill>
                          <a:effectLst/>
                          <a:latin typeface="Open Sans"/>
                        </a:rPr>
                        <a:t>specific</a:t>
                      </a:r>
                      <a:r>
                        <a:rPr lang="de-DE" sz="1400" b="0" i="0" u="none" strike="noStrike" kern="1200" baseline="0" noProof="0" dirty="0">
                          <a:solidFill>
                            <a:srgbClr val="000000"/>
                          </a:solidFill>
                          <a:effectLst/>
                          <a:latin typeface="Open Sans"/>
                        </a:rPr>
                        <a:t> </a:t>
                      </a:r>
                      <a:r>
                        <a:rPr lang="de-DE" sz="1400" b="0" i="0" u="none" strike="noStrike" kern="1200" baseline="0" noProof="0" dirty="0" err="1">
                          <a:solidFill>
                            <a:srgbClr val="000000"/>
                          </a:solidFill>
                          <a:effectLst/>
                          <a:latin typeface="Open Sans"/>
                        </a:rPr>
                        <a:t>perspectives</a:t>
                      </a:r>
                      <a:r>
                        <a:rPr lang="de-DE" sz="1400" b="0" i="0" u="none" strike="noStrike" kern="1200" baseline="0" noProof="0" dirty="0">
                          <a:solidFill>
                            <a:srgbClr val="000000"/>
                          </a:solidFill>
                          <a:effectLst/>
                          <a:latin typeface="Open Sans"/>
                        </a:rPr>
                        <a:t>. </a:t>
                      </a:r>
                      <a:r>
                        <a:rPr lang="de-DE" sz="1400" b="0" i="0" u="none" strike="noStrike" kern="1200" baseline="0" noProof="0" dirty="0" err="1">
                          <a:solidFill>
                            <a:srgbClr val="000000"/>
                          </a:solidFill>
                          <a:effectLst/>
                          <a:latin typeface="Open Sans"/>
                        </a:rPr>
                        <a:t>Thinking</a:t>
                      </a:r>
                      <a:r>
                        <a:rPr lang="de-DE" sz="1400" b="0" i="0" u="none" strike="noStrike" kern="1200" baseline="0" noProof="0" dirty="0">
                          <a:solidFill>
                            <a:srgbClr val="000000"/>
                          </a:solidFill>
                          <a:effectLst/>
                          <a:latin typeface="Open Sans"/>
                        </a:rPr>
                        <a:t> Skills and </a:t>
                      </a:r>
                      <a:r>
                        <a:rPr lang="de-DE" sz="1400" b="0" i="0" u="none" strike="noStrike" kern="1200" baseline="0" noProof="0" dirty="0" err="1">
                          <a:solidFill>
                            <a:srgbClr val="000000"/>
                          </a:solidFill>
                          <a:effectLst/>
                          <a:latin typeface="Open Sans"/>
                        </a:rPr>
                        <a:t>Creativity</a:t>
                      </a:r>
                      <a:r>
                        <a:rPr lang="de-DE" sz="1400" b="0" i="0" u="none" strike="noStrike" kern="1200" baseline="0" noProof="0" dirty="0">
                          <a:solidFill>
                            <a:srgbClr val="000000"/>
                          </a:solidFill>
                          <a:effectLst/>
                          <a:latin typeface="Open Sans"/>
                        </a:rPr>
                        <a:t>, 7(3), 209-223.</a:t>
                      </a:r>
                    </a:p>
                  </a:txBody>
                  <a:tcPr/>
                </a:tc>
                <a:extLst>
                  <a:ext uri="{0D108BD9-81ED-4DB2-BD59-A6C34878D82A}">
                    <a16:rowId xmlns:a16="http://schemas.microsoft.com/office/drawing/2014/main" val="391306842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400" b="1" i="0" kern="1200" cap="none" spc="150" baseline="0" dirty="0">
                          <a:solidFill>
                            <a:schemeClr val="bg2"/>
                          </a:solidFill>
                          <a:latin typeface="Open Sans SemiBold"/>
                          <a:ea typeface="Open Sans SemiBold"/>
                          <a:cs typeface="Open Sans SemiBold"/>
                        </a:rPr>
                        <a:t>[7]</a:t>
                      </a:r>
                      <a:endParaRPr lang="de-DE" sz="1400" dirty="0">
                        <a:latin typeface="Open Sans SemiBold"/>
                        <a:ea typeface="Open Sans SemiBold"/>
                        <a:cs typeface="Open Sans SemiBold"/>
                      </a:endParaRPr>
                    </a:p>
                  </a:txBody>
                  <a:tcPr/>
                </a:tc>
                <a:tc>
                  <a:txBody>
                    <a:bodyPr/>
                    <a:lstStyle/>
                    <a:p>
                      <a:pPr marL="0" marR="0" lvl="0" indent="0" algn="l" rtl="0" eaLnBrk="1" fontAlgn="auto" latinLnBrk="0" hangingPunct="1">
                        <a:lnSpc>
                          <a:spcPct val="100000"/>
                        </a:lnSpc>
                        <a:spcBef>
                          <a:spcPts val="0"/>
                        </a:spcBef>
                        <a:spcAft>
                          <a:spcPts val="600"/>
                        </a:spcAft>
                        <a:buClrTx/>
                        <a:buSzTx/>
                        <a:buFontTx/>
                        <a:buNone/>
                      </a:pPr>
                      <a:r>
                        <a:rPr lang="de-DE" sz="1400" kern="1200" dirty="0" err="1">
                          <a:solidFill>
                            <a:schemeClr val="tx1"/>
                          </a:solidFill>
                          <a:effectLst/>
                          <a:latin typeface="+mn-lt"/>
                          <a:ea typeface="+mn-ea"/>
                          <a:cs typeface="+mn-cs"/>
                        </a:rPr>
                        <a:t>Nazari</a:t>
                      </a:r>
                      <a:r>
                        <a:rPr lang="de-DE" sz="1400" kern="1200" dirty="0">
                          <a:solidFill>
                            <a:schemeClr val="tx1"/>
                          </a:solidFill>
                          <a:effectLst/>
                          <a:latin typeface="+mn-lt"/>
                          <a:ea typeface="+mn-ea"/>
                          <a:cs typeface="+mn-cs"/>
                        </a:rPr>
                        <a:t>, N., </a:t>
                      </a:r>
                      <a:r>
                        <a:rPr lang="de-DE" sz="1400" kern="1200" dirty="0" err="1">
                          <a:solidFill>
                            <a:schemeClr val="tx1"/>
                          </a:solidFill>
                          <a:effectLst/>
                          <a:latin typeface="+mn-lt"/>
                          <a:ea typeface="+mn-ea"/>
                          <a:cs typeface="+mn-cs"/>
                        </a:rPr>
                        <a:t>Shabbir</a:t>
                      </a:r>
                      <a:r>
                        <a:rPr lang="de-DE" sz="1400" kern="1200" dirty="0">
                          <a:solidFill>
                            <a:schemeClr val="tx1"/>
                          </a:solidFill>
                          <a:effectLst/>
                          <a:latin typeface="+mn-lt"/>
                          <a:ea typeface="+mn-ea"/>
                          <a:cs typeface="+mn-cs"/>
                        </a:rPr>
                        <a:t>, M. S., &amp; </a:t>
                      </a:r>
                      <a:r>
                        <a:rPr lang="de-DE" sz="1400" kern="1200" dirty="0" err="1">
                          <a:solidFill>
                            <a:schemeClr val="tx1"/>
                          </a:solidFill>
                          <a:effectLst/>
                          <a:latin typeface="+mn-lt"/>
                          <a:ea typeface="+mn-ea"/>
                          <a:cs typeface="+mn-cs"/>
                        </a:rPr>
                        <a:t>Setiawan</a:t>
                      </a:r>
                      <a:r>
                        <a:rPr lang="de-DE" sz="1400" kern="1200" dirty="0">
                          <a:solidFill>
                            <a:schemeClr val="tx1"/>
                          </a:solidFill>
                          <a:effectLst/>
                          <a:latin typeface="+mn-lt"/>
                          <a:ea typeface="+mn-ea"/>
                          <a:cs typeface="+mn-cs"/>
                        </a:rPr>
                        <a:t>, R. (2021) </a:t>
                      </a:r>
                      <a:r>
                        <a:rPr lang="de-DE" sz="1400" kern="1200" dirty="0" err="1">
                          <a:solidFill>
                            <a:schemeClr val="tx1"/>
                          </a:solidFill>
                          <a:effectLst/>
                          <a:latin typeface="+mn-lt"/>
                          <a:ea typeface="+mn-ea"/>
                          <a:cs typeface="+mn-cs"/>
                        </a:rPr>
                        <a:t>Application</a:t>
                      </a:r>
                      <a:r>
                        <a:rPr lang="de-DE" sz="1400" kern="1200" dirty="0">
                          <a:solidFill>
                            <a:schemeClr val="tx1"/>
                          </a:solidFill>
                          <a:effectLst/>
                          <a:latin typeface="+mn-lt"/>
                          <a:ea typeface="+mn-ea"/>
                          <a:cs typeface="+mn-cs"/>
                        </a:rPr>
                        <a:t> of </a:t>
                      </a:r>
                      <a:r>
                        <a:rPr lang="de-DE" sz="1400" kern="1200" dirty="0" err="1">
                          <a:solidFill>
                            <a:schemeClr val="tx1"/>
                          </a:solidFill>
                          <a:effectLst/>
                          <a:latin typeface="+mn-lt"/>
                          <a:ea typeface="+mn-ea"/>
                          <a:cs typeface="+mn-cs"/>
                        </a:rPr>
                        <a:t>artificial</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intelligence</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powered</a:t>
                      </a:r>
                      <a:r>
                        <a:rPr lang="de-DE" sz="1400" kern="1200" dirty="0">
                          <a:solidFill>
                            <a:schemeClr val="tx1"/>
                          </a:solidFill>
                          <a:effectLst/>
                          <a:latin typeface="+mn-lt"/>
                          <a:ea typeface="+mn-ea"/>
                          <a:cs typeface="+mn-cs"/>
                        </a:rPr>
                        <a:t> digital </a:t>
                      </a:r>
                      <a:r>
                        <a:rPr lang="de-DE" sz="1400" kern="1200" dirty="0" err="1">
                          <a:solidFill>
                            <a:schemeClr val="tx1"/>
                          </a:solidFill>
                          <a:effectLst/>
                          <a:latin typeface="+mn-lt"/>
                          <a:ea typeface="+mn-ea"/>
                          <a:cs typeface="+mn-cs"/>
                        </a:rPr>
                        <a:t>writing</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assistant</a:t>
                      </a:r>
                      <a:r>
                        <a:rPr lang="de-DE" sz="1400" kern="1200" dirty="0">
                          <a:solidFill>
                            <a:schemeClr val="tx1"/>
                          </a:solidFill>
                          <a:effectLst/>
                          <a:latin typeface="+mn-lt"/>
                          <a:ea typeface="+mn-ea"/>
                          <a:cs typeface="+mn-cs"/>
                        </a:rPr>
                        <a:t> in </a:t>
                      </a:r>
                      <a:r>
                        <a:rPr lang="de-DE" sz="1400" kern="1200" dirty="0" err="1">
                          <a:solidFill>
                            <a:schemeClr val="tx1"/>
                          </a:solidFill>
                          <a:effectLst/>
                          <a:latin typeface="+mn-lt"/>
                          <a:ea typeface="+mn-ea"/>
                          <a:cs typeface="+mn-cs"/>
                        </a:rPr>
                        <a:t>higher</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education</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Randomized</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controlled</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trial</a:t>
                      </a:r>
                      <a:r>
                        <a:rPr lang="de-DE" sz="1400" kern="1200" dirty="0">
                          <a:solidFill>
                            <a:schemeClr val="tx1"/>
                          </a:solidFill>
                          <a:effectLst/>
                          <a:latin typeface="+mn-lt"/>
                          <a:ea typeface="+mn-ea"/>
                          <a:cs typeface="+mn-cs"/>
                        </a:rPr>
                        <a:t>. </a:t>
                      </a:r>
                      <a:r>
                        <a:rPr lang="de-DE" sz="1400" i="1" kern="1200" dirty="0" err="1">
                          <a:solidFill>
                            <a:schemeClr val="tx1"/>
                          </a:solidFill>
                          <a:effectLst/>
                          <a:latin typeface="+mn-lt"/>
                          <a:ea typeface="+mn-ea"/>
                          <a:cs typeface="+mn-cs"/>
                        </a:rPr>
                        <a:t>Heliyon</a:t>
                      </a:r>
                      <a:r>
                        <a:rPr lang="de-DE" sz="1400" i="1" kern="1200" dirty="0">
                          <a:solidFill>
                            <a:schemeClr val="tx1"/>
                          </a:solidFill>
                          <a:effectLst/>
                          <a:latin typeface="+mn-lt"/>
                          <a:ea typeface="+mn-ea"/>
                          <a:cs typeface="+mn-cs"/>
                        </a:rPr>
                        <a:t>, 7</a:t>
                      </a:r>
                      <a:r>
                        <a:rPr lang="de-DE" sz="1400" kern="1200" dirty="0">
                          <a:solidFill>
                            <a:schemeClr val="tx1"/>
                          </a:solidFill>
                          <a:effectLst/>
                          <a:latin typeface="+mn-lt"/>
                          <a:ea typeface="+mn-ea"/>
                          <a:cs typeface="+mn-cs"/>
                        </a:rPr>
                        <a:t>(5), e07014. </a:t>
                      </a:r>
                      <a:endParaRPr lang="de-DE" sz="1400" dirty="0"/>
                    </a:p>
                  </a:txBody>
                  <a:tcPr/>
                </a:tc>
                <a:extLst>
                  <a:ext uri="{0D108BD9-81ED-4DB2-BD59-A6C34878D82A}">
                    <a16:rowId xmlns:a16="http://schemas.microsoft.com/office/drawing/2014/main" val="1009051112"/>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400" b="1" i="0" kern="1200" cap="none" spc="150" baseline="0" dirty="0">
                          <a:solidFill>
                            <a:schemeClr val="bg2"/>
                          </a:solidFill>
                          <a:latin typeface="Open Sans SemiBold"/>
                          <a:ea typeface="Open Sans SemiBold"/>
                          <a:cs typeface="Open Sans SemiBold"/>
                        </a:rPr>
                        <a:t>[8]</a:t>
                      </a:r>
                      <a:endParaRPr lang="de-DE" sz="1400" dirty="0">
                        <a:latin typeface="Open Sans SemiBold"/>
                        <a:ea typeface="Open Sans SemiBold"/>
                        <a:cs typeface="Open Sans SemiBold"/>
                      </a:endParaRPr>
                    </a:p>
                  </a:txBody>
                  <a:tcPr/>
                </a:tc>
                <a:tc>
                  <a:txBody>
                    <a:bodyPr/>
                    <a:lstStyle/>
                    <a:p>
                      <a:pPr marL="0" marR="0" lvl="0" indent="0" algn="l" rtl="0" eaLnBrk="1" fontAlgn="auto" latinLnBrk="0" hangingPunct="1">
                        <a:lnSpc>
                          <a:spcPct val="100000"/>
                        </a:lnSpc>
                        <a:spcBef>
                          <a:spcPts val="0"/>
                        </a:spcBef>
                        <a:spcAft>
                          <a:spcPts val="600"/>
                        </a:spcAft>
                        <a:buClrTx/>
                        <a:buSzTx/>
                        <a:buFontTx/>
                        <a:buNone/>
                      </a:pPr>
                      <a:r>
                        <a:rPr lang="de-DE" sz="1400" kern="1200" dirty="0">
                          <a:solidFill>
                            <a:schemeClr val="tx1"/>
                          </a:solidFill>
                          <a:effectLst/>
                          <a:latin typeface="+mn-lt"/>
                          <a:ea typeface="+mn-ea"/>
                          <a:cs typeface="+mn-cs"/>
                        </a:rPr>
                        <a:t>Schindler, L. A., </a:t>
                      </a:r>
                      <a:r>
                        <a:rPr lang="de-DE" sz="1400" kern="1200" dirty="0" err="1">
                          <a:solidFill>
                            <a:schemeClr val="tx1"/>
                          </a:solidFill>
                          <a:effectLst/>
                          <a:latin typeface="+mn-lt"/>
                          <a:ea typeface="+mn-ea"/>
                          <a:cs typeface="+mn-cs"/>
                        </a:rPr>
                        <a:t>Burkholder</a:t>
                      </a:r>
                      <a:r>
                        <a:rPr lang="de-DE" sz="1400" kern="1200" dirty="0">
                          <a:solidFill>
                            <a:schemeClr val="tx1"/>
                          </a:solidFill>
                          <a:effectLst/>
                          <a:latin typeface="+mn-lt"/>
                          <a:ea typeface="+mn-ea"/>
                          <a:cs typeface="+mn-cs"/>
                        </a:rPr>
                        <a:t>, G. J., Morad, O. A., &amp; Marsh, C. (2017). Computer-</a:t>
                      </a:r>
                      <a:r>
                        <a:rPr lang="de-DE" sz="1400" kern="1200" dirty="0" err="1">
                          <a:solidFill>
                            <a:schemeClr val="tx1"/>
                          </a:solidFill>
                          <a:effectLst/>
                          <a:latin typeface="+mn-lt"/>
                          <a:ea typeface="+mn-ea"/>
                          <a:cs typeface="+mn-cs"/>
                        </a:rPr>
                        <a:t>based</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technology</a:t>
                      </a:r>
                      <a:r>
                        <a:rPr lang="de-DE" sz="1400" kern="1200" dirty="0">
                          <a:solidFill>
                            <a:schemeClr val="tx1"/>
                          </a:solidFill>
                          <a:effectLst/>
                          <a:latin typeface="+mn-lt"/>
                          <a:ea typeface="+mn-ea"/>
                          <a:cs typeface="+mn-cs"/>
                        </a:rPr>
                        <a:t> and </a:t>
                      </a:r>
                      <a:r>
                        <a:rPr lang="de-DE" sz="1400" kern="1200" dirty="0" err="1">
                          <a:solidFill>
                            <a:schemeClr val="tx1"/>
                          </a:solidFill>
                          <a:effectLst/>
                          <a:latin typeface="+mn-lt"/>
                          <a:ea typeface="+mn-ea"/>
                          <a:cs typeface="+mn-cs"/>
                        </a:rPr>
                        <a:t>student</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engagement</a:t>
                      </a:r>
                      <a:r>
                        <a:rPr lang="de-DE" sz="1400" kern="1200" dirty="0">
                          <a:solidFill>
                            <a:schemeClr val="tx1"/>
                          </a:solidFill>
                          <a:effectLst/>
                          <a:latin typeface="+mn-lt"/>
                          <a:ea typeface="+mn-ea"/>
                          <a:cs typeface="+mn-cs"/>
                        </a:rPr>
                        <a:t>: A </a:t>
                      </a:r>
                      <a:r>
                        <a:rPr lang="de-DE" sz="1400" kern="1200" dirty="0" err="1">
                          <a:solidFill>
                            <a:schemeClr val="tx1"/>
                          </a:solidFill>
                          <a:effectLst/>
                          <a:latin typeface="+mn-lt"/>
                          <a:ea typeface="+mn-ea"/>
                          <a:cs typeface="+mn-cs"/>
                        </a:rPr>
                        <a:t>critical</a:t>
                      </a:r>
                      <a:r>
                        <a:rPr lang="de-DE" sz="1400" kern="1200" dirty="0">
                          <a:solidFill>
                            <a:schemeClr val="tx1"/>
                          </a:solidFill>
                          <a:effectLst/>
                          <a:latin typeface="+mn-lt"/>
                          <a:ea typeface="+mn-ea"/>
                          <a:cs typeface="+mn-cs"/>
                        </a:rPr>
                        <a:t> review of </a:t>
                      </a:r>
                      <a:r>
                        <a:rPr lang="de-DE" sz="1400" kern="1200" dirty="0" err="1">
                          <a:solidFill>
                            <a:schemeClr val="tx1"/>
                          </a:solidFill>
                          <a:effectLst/>
                          <a:latin typeface="+mn-lt"/>
                          <a:ea typeface="+mn-ea"/>
                          <a:cs typeface="+mn-cs"/>
                        </a:rPr>
                        <a:t>the</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literature</a:t>
                      </a:r>
                      <a:r>
                        <a:rPr lang="de-DE" sz="1400" kern="1200" dirty="0">
                          <a:solidFill>
                            <a:schemeClr val="tx1"/>
                          </a:solidFill>
                          <a:effectLst/>
                          <a:latin typeface="+mn-lt"/>
                          <a:ea typeface="+mn-ea"/>
                          <a:cs typeface="+mn-cs"/>
                        </a:rPr>
                        <a:t>. </a:t>
                      </a:r>
                      <a:r>
                        <a:rPr lang="de-DE" sz="1400" i="1" kern="1200" dirty="0">
                          <a:solidFill>
                            <a:schemeClr val="tx1"/>
                          </a:solidFill>
                          <a:effectLst/>
                          <a:latin typeface="+mn-lt"/>
                          <a:ea typeface="+mn-ea"/>
                          <a:cs typeface="+mn-cs"/>
                        </a:rPr>
                        <a:t>International Journal of Educational Technology in Higher Education, 14</a:t>
                      </a:r>
                      <a:r>
                        <a:rPr lang="de-DE" sz="1400" kern="1200" dirty="0">
                          <a:solidFill>
                            <a:schemeClr val="tx1"/>
                          </a:solidFill>
                          <a:effectLst/>
                          <a:latin typeface="+mn-lt"/>
                          <a:ea typeface="+mn-ea"/>
                          <a:cs typeface="+mn-cs"/>
                        </a:rPr>
                        <a:t>(1), 25. https://doi.org/10.1186/s41239-017-0063-0 </a:t>
                      </a:r>
                      <a:endParaRPr lang="de-DE" sz="1400" dirty="0"/>
                    </a:p>
                  </a:txBody>
                  <a:tcPr/>
                </a:tc>
                <a:extLst>
                  <a:ext uri="{0D108BD9-81ED-4DB2-BD59-A6C34878D82A}">
                    <a16:rowId xmlns:a16="http://schemas.microsoft.com/office/drawing/2014/main" val="180860573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400" b="1" i="0" kern="1200" cap="none" spc="150" baseline="0" dirty="0">
                          <a:solidFill>
                            <a:schemeClr val="bg2"/>
                          </a:solidFill>
                          <a:latin typeface="Open Sans SemiBold"/>
                          <a:ea typeface="Open Sans SemiBold"/>
                          <a:cs typeface="Open Sans SemiBold"/>
                        </a:rPr>
                        <a:t>[9]</a:t>
                      </a:r>
                      <a:endParaRPr lang="de-DE" sz="1400" dirty="0">
                        <a:latin typeface="Open Sans SemiBold"/>
                        <a:ea typeface="Open Sans SemiBold"/>
                        <a:cs typeface="Open Sans SemiBold"/>
                      </a:endParaRPr>
                    </a:p>
                    <a:p>
                      <a:endParaRPr lang="de-DE" sz="1400" dirty="0"/>
                    </a:p>
                  </a:txBody>
                  <a:tcPr/>
                </a:tc>
                <a:tc>
                  <a:txBody>
                    <a:bodyPr/>
                    <a:lstStyle/>
                    <a:p>
                      <a:pPr marL="0" marR="0" lvl="0" indent="0" algn="l" rtl="0" eaLnBrk="1" fontAlgn="auto" latinLnBrk="0" hangingPunct="1">
                        <a:lnSpc>
                          <a:spcPct val="100000"/>
                        </a:lnSpc>
                        <a:spcBef>
                          <a:spcPts val="0"/>
                        </a:spcBef>
                        <a:spcAft>
                          <a:spcPts val="600"/>
                        </a:spcAft>
                        <a:buClrTx/>
                        <a:buSzTx/>
                        <a:buFontTx/>
                        <a:buNone/>
                      </a:pPr>
                      <a:r>
                        <a:rPr lang="de-DE" sz="1400" kern="1200" dirty="0">
                          <a:solidFill>
                            <a:schemeClr val="tx1"/>
                          </a:solidFill>
                          <a:effectLst/>
                          <a:latin typeface="+mn-lt"/>
                          <a:ea typeface="+mn-ea"/>
                          <a:cs typeface="+mn-cs"/>
                        </a:rPr>
                        <a:t>Moore, N. S., &amp; MacArthur, C. A. (2016). Student </a:t>
                      </a:r>
                      <a:r>
                        <a:rPr lang="de-DE" sz="1400" kern="1200" dirty="0" err="1">
                          <a:solidFill>
                            <a:schemeClr val="tx1"/>
                          </a:solidFill>
                          <a:effectLst/>
                          <a:latin typeface="+mn-lt"/>
                          <a:ea typeface="+mn-ea"/>
                          <a:cs typeface="+mn-cs"/>
                        </a:rPr>
                        <a:t>use</a:t>
                      </a:r>
                      <a:r>
                        <a:rPr lang="de-DE" sz="1400" kern="1200" dirty="0">
                          <a:solidFill>
                            <a:schemeClr val="tx1"/>
                          </a:solidFill>
                          <a:effectLst/>
                          <a:latin typeface="+mn-lt"/>
                          <a:ea typeface="+mn-ea"/>
                          <a:cs typeface="+mn-cs"/>
                        </a:rPr>
                        <a:t> of </a:t>
                      </a:r>
                      <a:r>
                        <a:rPr lang="de-DE" sz="1400" kern="1200" dirty="0" err="1">
                          <a:solidFill>
                            <a:schemeClr val="tx1"/>
                          </a:solidFill>
                          <a:effectLst/>
                          <a:latin typeface="+mn-lt"/>
                          <a:ea typeface="+mn-ea"/>
                          <a:cs typeface="+mn-cs"/>
                        </a:rPr>
                        <a:t>automated</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essay</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evaluation</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technology</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during</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revision</a:t>
                      </a:r>
                      <a:r>
                        <a:rPr lang="de-DE" sz="1400" kern="1200" dirty="0">
                          <a:solidFill>
                            <a:schemeClr val="tx1"/>
                          </a:solidFill>
                          <a:effectLst/>
                          <a:latin typeface="+mn-lt"/>
                          <a:ea typeface="+mn-ea"/>
                          <a:cs typeface="+mn-cs"/>
                        </a:rPr>
                        <a:t>. </a:t>
                      </a:r>
                      <a:r>
                        <a:rPr lang="de-DE" sz="1400" i="1" kern="1200" dirty="0">
                          <a:solidFill>
                            <a:schemeClr val="tx1"/>
                          </a:solidFill>
                          <a:effectLst/>
                          <a:latin typeface="+mn-lt"/>
                          <a:ea typeface="+mn-ea"/>
                          <a:cs typeface="+mn-cs"/>
                        </a:rPr>
                        <a:t>Journal of Writing Research, 8</a:t>
                      </a:r>
                      <a:r>
                        <a:rPr lang="de-DE" sz="1400" kern="1200" dirty="0">
                          <a:solidFill>
                            <a:schemeClr val="tx1"/>
                          </a:solidFill>
                          <a:effectLst/>
                          <a:latin typeface="+mn-lt"/>
                          <a:ea typeface="+mn-ea"/>
                          <a:cs typeface="+mn-cs"/>
                        </a:rPr>
                        <a:t>(1), 149–175. </a:t>
                      </a:r>
                      <a:endParaRPr lang="de-DE" sz="1400" dirty="0"/>
                    </a:p>
                  </a:txBody>
                  <a:tcPr/>
                </a:tc>
                <a:extLst>
                  <a:ext uri="{0D108BD9-81ED-4DB2-BD59-A6C34878D82A}">
                    <a16:rowId xmlns:a16="http://schemas.microsoft.com/office/drawing/2014/main" val="759933576"/>
                  </a:ext>
                </a:extLst>
              </a:tr>
            </a:tbl>
          </a:graphicData>
        </a:graphic>
      </p:graphicFrame>
    </p:spTree>
    <p:extLst>
      <p:ext uri="{BB962C8B-B14F-4D97-AF65-F5344CB8AC3E}">
        <p14:creationId xmlns:p14="http://schemas.microsoft.com/office/powerpoint/2010/main" val="25576702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47A5B5-8163-BCCF-5ADA-4F814F528448}"/>
              </a:ext>
            </a:extLst>
          </p:cNvPr>
          <p:cNvSpPr>
            <a:spLocks noGrp="1"/>
          </p:cNvSpPr>
          <p:nvPr>
            <p:ph type="title"/>
          </p:nvPr>
        </p:nvSpPr>
        <p:spPr/>
        <p:txBody>
          <a:bodyPr/>
          <a:lstStyle/>
          <a:p>
            <a:r>
              <a:rPr lang="de-DE" dirty="0"/>
              <a:t>Quellen</a:t>
            </a:r>
          </a:p>
        </p:txBody>
      </p:sp>
      <p:sp>
        <p:nvSpPr>
          <p:cNvPr id="3" name="Inhaltsplatzhalter 2">
            <a:extLst>
              <a:ext uri="{FF2B5EF4-FFF2-40B4-BE49-F238E27FC236}">
                <a16:creationId xmlns:a16="http://schemas.microsoft.com/office/drawing/2014/main" id="{4B3D883B-4827-1919-652A-6FC48595408B}"/>
              </a:ext>
            </a:extLst>
          </p:cNvPr>
          <p:cNvSpPr>
            <a:spLocks noGrp="1"/>
          </p:cNvSpPr>
          <p:nvPr>
            <p:ph idx="1"/>
          </p:nvPr>
        </p:nvSpPr>
        <p:spPr>
          <a:xfrm>
            <a:off x="370438" y="965151"/>
            <a:ext cx="11260667" cy="4538122"/>
          </a:xfrm>
        </p:spPr>
        <p:txBody>
          <a:bodyPr>
            <a:normAutofit/>
          </a:bodyPr>
          <a:lstStyle/>
          <a:p>
            <a:pPr marL="0" marR="0" indent="0" algn="l" rtl="0" eaLnBrk="1" fontAlgn="auto" latinLnBrk="0" hangingPunct="1">
              <a:spcBef>
                <a:spcPts val="0"/>
              </a:spcBef>
              <a:spcAft>
                <a:spcPts val="0"/>
              </a:spcAft>
              <a:buNone/>
            </a:pPr>
            <a:r>
              <a:rPr lang="de-DE" sz="1400" b="1" i="0" u="none" strike="noStrike" kern="1200" spc="150" baseline="0" dirty="0">
                <a:solidFill>
                  <a:srgbClr val="FF6900"/>
                </a:solidFill>
                <a:effectLst/>
                <a:ea typeface="Open Sans SemiBold" panose="020B0706030804020204" pitchFamily="34" charset="0"/>
                <a:cs typeface="Open Sans SemiBold" panose="020B0706030804020204" pitchFamily="34" charset="0"/>
              </a:rPr>
              <a:t>[10]</a:t>
            </a:r>
            <a:r>
              <a:rPr lang="de-DE" sz="1400" b="1" i="0" u="none" strike="noStrike" kern="1200" spc="150" dirty="0">
                <a:solidFill>
                  <a:srgbClr val="FF6900"/>
                </a:solidFill>
                <a:effectLst/>
                <a:ea typeface="Open Sans SemiBold" panose="020B0706030804020204" pitchFamily="34" charset="0"/>
                <a:cs typeface="Open Sans SemiBold" panose="020B0706030804020204" pitchFamily="34" charset="0"/>
              </a:rPr>
              <a:t>	</a:t>
            </a:r>
            <a:r>
              <a:rPr lang="de-DE" sz="1400" b="0" i="0" u="none" strike="noStrike" kern="1200" dirty="0">
                <a:solidFill>
                  <a:srgbClr val="000000"/>
                </a:solidFill>
                <a:effectLst/>
              </a:rPr>
              <a:t>Zhao, X. (2022). </a:t>
            </a:r>
            <a:r>
              <a:rPr lang="de-DE" sz="1400" b="0" i="0" u="none" strike="noStrike" kern="1200" dirty="0" err="1">
                <a:solidFill>
                  <a:srgbClr val="000000"/>
                </a:solidFill>
                <a:effectLst/>
              </a:rPr>
              <a:t>Leveraging</a:t>
            </a:r>
            <a:r>
              <a:rPr lang="de-DE" sz="1400" b="0" i="0" u="none" strike="noStrike" kern="1200" dirty="0">
                <a:solidFill>
                  <a:srgbClr val="000000"/>
                </a:solidFill>
                <a:effectLst/>
              </a:rPr>
              <a:t> </a:t>
            </a:r>
            <a:r>
              <a:rPr lang="de-DE" sz="1400" b="0" i="0" u="none" strike="noStrike" kern="1200" dirty="0" err="1">
                <a:solidFill>
                  <a:srgbClr val="000000"/>
                </a:solidFill>
                <a:effectLst/>
              </a:rPr>
              <a:t>artificial</a:t>
            </a:r>
            <a:r>
              <a:rPr lang="de-DE" sz="1400" b="0" i="0" u="none" strike="noStrike" kern="1200" dirty="0">
                <a:solidFill>
                  <a:srgbClr val="000000"/>
                </a:solidFill>
                <a:effectLst/>
              </a:rPr>
              <a:t> </a:t>
            </a:r>
            <a:r>
              <a:rPr lang="de-DE" sz="1400" b="0" i="0" u="none" strike="noStrike" kern="1200" dirty="0" err="1">
                <a:solidFill>
                  <a:srgbClr val="000000"/>
                </a:solidFill>
                <a:effectLst/>
              </a:rPr>
              <a:t>intelligence</a:t>
            </a:r>
            <a:r>
              <a:rPr lang="de-DE" sz="1400" b="0" i="0" u="none" strike="noStrike" kern="1200" dirty="0">
                <a:solidFill>
                  <a:srgbClr val="000000"/>
                </a:solidFill>
                <a:effectLst/>
              </a:rPr>
              <a:t> (AI) </a:t>
            </a:r>
            <a:r>
              <a:rPr lang="de-DE" sz="1400" b="0" i="0" u="none" strike="noStrike" kern="1200" dirty="0" err="1">
                <a:solidFill>
                  <a:srgbClr val="000000"/>
                </a:solidFill>
                <a:effectLst/>
              </a:rPr>
              <a:t>technology</a:t>
            </a:r>
            <a:r>
              <a:rPr lang="de-DE" sz="1400" b="0" i="0" u="none" strike="noStrike" kern="1200" dirty="0">
                <a:solidFill>
                  <a:srgbClr val="000000"/>
                </a:solidFill>
                <a:effectLst/>
              </a:rPr>
              <a:t> </a:t>
            </a:r>
            <a:r>
              <a:rPr lang="de-DE" sz="1400" b="0" i="0" u="none" strike="noStrike" kern="1200" dirty="0" err="1">
                <a:solidFill>
                  <a:srgbClr val="000000"/>
                </a:solidFill>
                <a:effectLst/>
              </a:rPr>
              <a:t>for</a:t>
            </a:r>
            <a:r>
              <a:rPr lang="de-DE" sz="1400" b="0" i="0" u="none" strike="noStrike" kern="1200" dirty="0">
                <a:solidFill>
                  <a:srgbClr val="000000"/>
                </a:solidFill>
                <a:effectLst/>
              </a:rPr>
              <a:t> English </a:t>
            </a:r>
            <a:r>
              <a:rPr lang="de-DE" sz="1400" b="0" i="0" u="none" strike="noStrike" kern="1200" dirty="0" err="1">
                <a:solidFill>
                  <a:srgbClr val="000000"/>
                </a:solidFill>
                <a:effectLst/>
              </a:rPr>
              <a:t>writing</a:t>
            </a:r>
            <a:r>
              <a:rPr lang="de-DE" sz="1400" b="0" i="0" u="none" strike="noStrike" kern="1200" dirty="0">
                <a:solidFill>
                  <a:srgbClr val="000000"/>
                </a:solidFill>
                <a:effectLst/>
              </a:rPr>
              <a:t>: </a:t>
            </a:r>
            <a:r>
              <a:rPr lang="de-DE" sz="1400" b="0" i="0" u="none" strike="noStrike" kern="1200" dirty="0" err="1">
                <a:solidFill>
                  <a:srgbClr val="000000"/>
                </a:solidFill>
                <a:effectLst/>
              </a:rPr>
              <a:t>Introducing</a:t>
            </a:r>
            <a:r>
              <a:rPr lang="de-DE" sz="1400" b="0" i="0" u="none" strike="noStrike" kern="1200" dirty="0">
                <a:solidFill>
                  <a:srgbClr val="000000"/>
                </a:solidFill>
                <a:effectLst/>
              </a:rPr>
              <a:t> </a:t>
            </a:r>
            <a:r>
              <a:rPr lang="de-DE" sz="1400" b="0" i="0" u="none" strike="noStrike" kern="1200" dirty="0" err="1">
                <a:solidFill>
                  <a:srgbClr val="000000"/>
                </a:solidFill>
                <a:effectLst/>
              </a:rPr>
              <a:t>wordtune</a:t>
            </a:r>
            <a:r>
              <a:rPr lang="de-DE" sz="1400" b="0" i="0" u="none" strike="noStrike" kern="1200" dirty="0">
                <a:solidFill>
                  <a:srgbClr val="000000"/>
                </a:solidFill>
                <a:effectLst/>
              </a:rPr>
              <a:t> </a:t>
            </a:r>
            <a:r>
              <a:rPr lang="de-DE" sz="1400" b="0" i="0" u="none" strike="noStrike" kern="1200" dirty="0" err="1">
                <a:solidFill>
                  <a:srgbClr val="000000"/>
                </a:solidFill>
                <a:effectLst/>
              </a:rPr>
              <a:t>as</a:t>
            </a:r>
            <a:r>
              <a:rPr lang="de-DE" sz="1400" b="0" i="0" u="none" strike="noStrike" kern="1200" dirty="0">
                <a:solidFill>
                  <a:srgbClr val="000000"/>
                </a:solidFill>
                <a:effectLst/>
              </a:rPr>
              <a:t> a digital </a:t>
            </a:r>
            <a:r>
              <a:rPr lang="de-DE" sz="1400" b="0" i="0" u="none" strike="noStrike" kern="1200" dirty="0" err="1">
                <a:solidFill>
                  <a:srgbClr val="000000"/>
                </a:solidFill>
                <a:effectLst/>
              </a:rPr>
              <a:t>writing</a:t>
            </a:r>
            <a:r>
              <a:rPr lang="de-DE" sz="1400" b="0" i="0" u="none" strike="noStrike" kern="1200" dirty="0">
                <a:solidFill>
                  <a:srgbClr val="000000"/>
                </a:solidFill>
                <a:effectLst/>
              </a:rPr>
              <a:t> 		</a:t>
            </a:r>
            <a:r>
              <a:rPr lang="de-DE" sz="1400" b="0" i="0" u="none" strike="noStrike" kern="1200" dirty="0" err="1">
                <a:solidFill>
                  <a:srgbClr val="000000"/>
                </a:solidFill>
                <a:effectLst/>
              </a:rPr>
              <a:t>assistant</a:t>
            </a:r>
            <a:r>
              <a:rPr lang="de-DE" sz="1400" b="0" i="0" u="none" strike="noStrike" kern="1200" dirty="0">
                <a:solidFill>
                  <a:srgbClr val="000000"/>
                </a:solidFill>
                <a:effectLst/>
              </a:rPr>
              <a:t> </a:t>
            </a:r>
            <a:r>
              <a:rPr lang="de-DE" sz="1400" b="0" i="0" u="none" strike="noStrike" kern="1200" dirty="0" err="1">
                <a:solidFill>
                  <a:srgbClr val="000000"/>
                </a:solidFill>
                <a:effectLst/>
              </a:rPr>
              <a:t>for</a:t>
            </a:r>
            <a:r>
              <a:rPr lang="de-DE" sz="1400" b="0" i="0" u="none" strike="noStrike" kern="1200" dirty="0">
                <a:solidFill>
                  <a:srgbClr val="000000"/>
                </a:solidFill>
                <a:effectLst/>
              </a:rPr>
              <a:t> EFL </a:t>
            </a:r>
            <a:r>
              <a:rPr lang="de-DE" sz="1400" b="0" i="0" u="none" strike="noStrike" kern="1200" dirty="0" err="1">
                <a:solidFill>
                  <a:srgbClr val="000000"/>
                </a:solidFill>
                <a:effectLst/>
              </a:rPr>
              <a:t>writers</a:t>
            </a:r>
            <a:r>
              <a:rPr lang="de-DE" sz="1400" b="0" i="0" u="none" strike="noStrike" kern="1200" dirty="0">
                <a:solidFill>
                  <a:srgbClr val="000000"/>
                </a:solidFill>
                <a:effectLst/>
              </a:rPr>
              <a:t>. </a:t>
            </a:r>
            <a:r>
              <a:rPr lang="de-DE" sz="1400" b="0" i="1" u="none" strike="noStrike" kern="1200" dirty="0">
                <a:solidFill>
                  <a:srgbClr val="000000"/>
                </a:solidFill>
                <a:effectLst/>
              </a:rPr>
              <a:t>RELC Journal</a:t>
            </a:r>
            <a:r>
              <a:rPr lang="de-DE" sz="1400" b="0" i="0" u="none" strike="noStrike" kern="1200" dirty="0">
                <a:solidFill>
                  <a:srgbClr val="000000"/>
                </a:solidFill>
                <a:effectLst/>
              </a:rPr>
              <a:t>, 00336882221094089.</a:t>
            </a:r>
          </a:p>
          <a:p>
            <a:pPr marL="0" marR="0" indent="0" algn="l" rtl="0" eaLnBrk="1" fontAlgn="auto" latinLnBrk="0" hangingPunct="1">
              <a:spcBef>
                <a:spcPts val="0"/>
              </a:spcBef>
              <a:spcAft>
                <a:spcPts val="0"/>
              </a:spcAft>
              <a:buNone/>
            </a:pPr>
            <a:endParaRPr lang="de-DE" sz="1400" b="0" i="0" u="none" strike="noStrike" dirty="0">
              <a:effectLst/>
            </a:endParaRPr>
          </a:p>
          <a:p>
            <a:pPr marL="0" marR="0" indent="0" algn="l" rtl="0" eaLnBrk="1" fontAlgn="auto" latinLnBrk="0" hangingPunct="1">
              <a:spcBef>
                <a:spcPts val="0"/>
              </a:spcBef>
              <a:spcAft>
                <a:spcPts val="0"/>
              </a:spcAft>
              <a:buNone/>
            </a:pPr>
            <a:r>
              <a:rPr lang="de-DE" sz="1400" b="1" i="0" u="none" strike="noStrike" kern="1200" spc="150" baseline="0" dirty="0">
                <a:solidFill>
                  <a:srgbClr val="FF6900"/>
                </a:solidFill>
                <a:effectLst/>
                <a:ea typeface="Open Sans SemiBold" panose="020B0706030804020204" pitchFamily="34" charset="0"/>
                <a:cs typeface="Open Sans SemiBold" panose="020B0706030804020204" pitchFamily="34" charset="0"/>
              </a:rPr>
              <a:t>[11]</a:t>
            </a:r>
            <a:r>
              <a:rPr lang="de-DE" sz="1400" spc="150" baseline="0" dirty="0">
                <a:ea typeface="Open Sans SemiBold" panose="020B0706030804020204" pitchFamily="34" charset="0"/>
                <a:cs typeface="Open Sans SemiBold" panose="020B0706030804020204" pitchFamily="34" charset="0"/>
              </a:rPr>
              <a:t>	 </a:t>
            </a:r>
            <a:r>
              <a:rPr lang="de-DE" sz="1400" b="0" i="0" u="none" strike="noStrike" kern="1200" dirty="0" err="1">
                <a:solidFill>
                  <a:srgbClr val="000000"/>
                </a:solidFill>
                <a:effectLst/>
              </a:rPr>
              <a:t>Zawacki</a:t>
            </a:r>
            <a:r>
              <a:rPr lang="de-DE" sz="1400" b="0" i="0" u="none" strike="noStrike" kern="1200" dirty="0">
                <a:solidFill>
                  <a:srgbClr val="000000"/>
                </a:solidFill>
                <a:effectLst/>
              </a:rPr>
              <a:t>-Richter, O., </a:t>
            </a:r>
            <a:r>
              <a:rPr lang="de-DE" sz="1400" b="0" i="0" u="none" strike="noStrike" kern="1200" dirty="0" err="1">
                <a:solidFill>
                  <a:srgbClr val="000000"/>
                </a:solidFill>
                <a:effectLst/>
              </a:rPr>
              <a:t>Marín</a:t>
            </a:r>
            <a:r>
              <a:rPr lang="de-DE" sz="1400" b="0" i="0" u="none" strike="noStrike" kern="1200" dirty="0">
                <a:solidFill>
                  <a:srgbClr val="000000"/>
                </a:solidFill>
                <a:effectLst/>
              </a:rPr>
              <a:t>, V. I., Bond, M., &amp; Gouverneur, F. (2019). </a:t>
            </a:r>
            <a:r>
              <a:rPr lang="de-DE" sz="1400" b="0" i="0" u="none" strike="noStrike" kern="1200" dirty="0" err="1">
                <a:solidFill>
                  <a:srgbClr val="000000"/>
                </a:solidFill>
                <a:effectLst/>
              </a:rPr>
              <a:t>Systematic</a:t>
            </a:r>
            <a:r>
              <a:rPr lang="de-DE" sz="1400" b="0" i="0" u="none" strike="noStrike" kern="1200" dirty="0">
                <a:solidFill>
                  <a:srgbClr val="000000"/>
                </a:solidFill>
                <a:effectLst/>
              </a:rPr>
              <a:t> review of </a:t>
            </a:r>
            <a:r>
              <a:rPr lang="de-DE" sz="1400" b="0" i="0" u="none" strike="noStrike" kern="1200" dirty="0" err="1">
                <a:solidFill>
                  <a:srgbClr val="000000"/>
                </a:solidFill>
                <a:effectLst/>
              </a:rPr>
              <a:t>research</a:t>
            </a:r>
            <a:r>
              <a:rPr lang="de-DE" sz="1400" b="0" i="0" u="none" strike="noStrike" kern="1200" dirty="0">
                <a:solidFill>
                  <a:srgbClr val="000000"/>
                </a:solidFill>
                <a:effectLst/>
              </a:rPr>
              <a:t> on </a:t>
            </a:r>
            <a:r>
              <a:rPr lang="de-DE" sz="1400" b="0" i="0" u="none" strike="noStrike" kern="1200" dirty="0" err="1">
                <a:solidFill>
                  <a:srgbClr val="000000"/>
                </a:solidFill>
                <a:effectLst/>
              </a:rPr>
              <a:t>artificial</a:t>
            </a:r>
            <a:r>
              <a:rPr lang="de-DE" sz="1400" b="0" i="0" u="none" strike="noStrike" kern="1200" dirty="0">
                <a:solidFill>
                  <a:srgbClr val="000000"/>
                </a:solidFill>
                <a:effectLst/>
              </a:rPr>
              <a:t> </a:t>
            </a:r>
            <a:r>
              <a:rPr lang="de-DE" sz="1400" b="0" i="0" u="none" strike="noStrike" kern="1200" dirty="0" err="1">
                <a:solidFill>
                  <a:srgbClr val="000000"/>
                </a:solidFill>
                <a:effectLst/>
              </a:rPr>
              <a:t>intelligence</a:t>
            </a:r>
            <a:r>
              <a:rPr lang="de-DE" sz="1400" b="0" i="0" u="none" strike="noStrike" kern="1200" dirty="0">
                <a:solidFill>
                  <a:srgbClr val="000000"/>
                </a:solidFill>
                <a:effectLst/>
              </a:rPr>
              <a:t> 	</a:t>
            </a:r>
            <a:r>
              <a:rPr lang="de-DE" sz="1400" b="0" i="0" u="none" strike="noStrike" kern="1200" dirty="0" err="1">
                <a:solidFill>
                  <a:srgbClr val="000000"/>
                </a:solidFill>
                <a:effectLst/>
              </a:rPr>
              <a:t>applications</a:t>
            </a:r>
            <a:r>
              <a:rPr lang="de-DE" sz="1400" b="0" i="0" u="none" strike="noStrike" kern="1200" dirty="0">
                <a:solidFill>
                  <a:srgbClr val="000000"/>
                </a:solidFill>
                <a:effectLst/>
              </a:rPr>
              <a:t> in </a:t>
            </a:r>
            <a:r>
              <a:rPr lang="de-DE" sz="1400" b="0" i="0" u="none" strike="noStrike" kern="1200" dirty="0" err="1">
                <a:solidFill>
                  <a:srgbClr val="000000"/>
                </a:solidFill>
                <a:effectLst/>
              </a:rPr>
              <a:t>higher</a:t>
            </a:r>
            <a:r>
              <a:rPr lang="de-DE" sz="1400" b="0" i="0" u="none" strike="noStrike" kern="1200" dirty="0">
                <a:solidFill>
                  <a:srgbClr val="000000"/>
                </a:solidFill>
                <a:effectLst/>
              </a:rPr>
              <a:t> </a:t>
            </a:r>
            <a:r>
              <a:rPr lang="de-DE" sz="1400" b="0" i="0" u="none" strike="noStrike" kern="1200" dirty="0" err="1">
                <a:solidFill>
                  <a:srgbClr val="000000"/>
                </a:solidFill>
                <a:effectLst/>
              </a:rPr>
              <a:t>education</a:t>
            </a:r>
            <a:r>
              <a:rPr lang="de-DE" sz="1400" b="0" i="0" u="none" strike="noStrike" kern="1200" dirty="0">
                <a:solidFill>
                  <a:srgbClr val="000000"/>
                </a:solidFill>
                <a:effectLst/>
              </a:rPr>
              <a:t>–</a:t>
            </a:r>
            <a:r>
              <a:rPr lang="de-DE" sz="1400" b="0" i="0" u="none" strike="noStrike" kern="1200" dirty="0" err="1">
                <a:solidFill>
                  <a:srgbClr val="000000"/>
                </a:solidFill>
                <a:effectLst/>
              </a:rPr>
              <a:t>where</a:t>
            </a:r>
            <a:r>
              <a:rPr lang="de-DE" sz="1400" b="0" i="0" u="none" strike="noStrike" kern="1200" dirty="0">
                <a:solidFill>
                  <a:srgbClr val="000000"/>
                </a:solidFill>
                <a:effectLst/>
              </a:rPr>
              <a:t> </a:t>
            </a:r>
            <a:r>
              <a:rPr lang="de-DE" sz="1400" b="0" i="0" u="none" strike="noStrike" kern="1200" dirty="0" err="1">
                <a:solidFill>
                  <a:srgbClr val="000000"/>
                </a:solidFill>
                <a:effectLst/>
              </a:rPr>
              <a:t>are</a:t>
            </a:r>
            <a:r>
              <a:rPr lang="de-DE" sz="1400" b="0" i="0" u="none" strike="noStrike" kern="1200" dirty="0">
                <a:solidFill>
                  <a:srgbClr val="000000"/>
                </a:solidFill>
                <a:effectLst/>
              </a:rPr>
              <a:t> </a:t>
            </a:r>
            <a:r>
              <a:rPr lang="de-DE" sz="1400" b="0" i="0" u="none" strike="noStrike" kern="1200" dirty="0" err="1">
                <a:solidFill>
                  <a:srgbClr val="000000"/>
                </a:solidFill>
                <a:effectLst/>
              </a:rPr>
              <a:t>the</a:t>
            </a:r>
            <a:r>
              <a:rPr lang="de-DE" sz="1400" b="0" i="0" u="none" strike="noStrike" kern="1200" dirty="0">
                <a:solidFill>
                  <a:srgbClr val="000000"/>
                </a:solidFill>
                <a:effectLst/>
              </a:rPr>
              <a:t> </a:t>
            </a:r>
            <a:r>
              <a:rPr lang="de-DE" sz="1400" b="0" i="0" u="none" strike="noStrike" kern="1200" dirty="0" err="1">
                <a:solidFill>
                  <a:srgbClr val="000000"/>
                </a:solidFill>
                <a:effectLst/>
              </a:rPr>
              <a:t>educators</a:t>
            </a:r>
            <a:r>
              <a:rPr lang="de-DE" sz="1400" b="0" i="0" u="none" strike="noStrike" kern="1200" dirty="0">
                <a:solidFill>
                  <a:srgbClr val="000000"/>
                </a:solidFill>
                <a:effectLst/>
              </a:rPr>
              <a:t>?. International </a:t>
            </a:r>
            <a:r>
              <a:rPr lang="de-DE" sz="1400" b="0" i="1" u="none" strike="noStrike" kern="1200" dirty="0">
                <a:solidFill>
                  <a:srgbClr val="000000"/>
                </a:solidFill>
                <a:effectLst/>
              </a:rPr>
              <a:t>Journal of Educational Technology in Higher Education, 	16</a:t>
            </a:r>
            <a:r>
              <a:rPr lang="de-DE" sz="1400" b="0" i="0" u="none" strike="noStrike" kern="1200" dirty="0">
                <a:solidFill>
                  <a:srgbClr val="000000"/>
                </a:solidFill>
                <a:effectLst/>
              </a:rPr>
              <a:t>(1), 1-27. </a:t>
            </a:r>
          </a:p>
          <a:p>
            <a:pPr marL="0" marR="0" indent="0" algn="l" rtl="0" eaLnBrk="1" fontAlgn="auto" latinLnBrk="0" hangingPunct="1">
              <a:spcBef>
                <a:spcPts val="0"/>
              </a:spcBef>
              <a:spcAft>
                <a:spcPts val="0"/>
              </a:spcAft>
              <a:buNone/>
            </a:pPr>
            <a:endParaRPr lang="de-DE" sz="1400" b="0" i="0" u="none" strike="noStrike" dirty="0">
              <a:effectLst/>
            </a:endParaRPr>
          </a:p>
          <a:p>
            <a:pPr marL="0" indent="0">
              <a:buNone/>
            </a:pPr>
            <a:r>
              <a:rPr lang="de-DE" sz="1400" b="1" i="0" u="none" strike="noStrike" kern="1200" spc="150" baseline="0" dirty="0">
                <a:solidFill>
                  <a:srgbClr val="FF6900"/>
                </a:solidFill>
                <a:effectLst/>
                <a:ea typeface="Open Sans SemiBold" panose="020B0706030804020204" pitchFamily="34" charset="0"/>
                <a:cs typeface="Open Sans SemiBold" panose="020B0706030804020204" pitchFamily="34" charset="0"/>
              </a:rPr>
              <a:t>[12] </a:t>
            </a:r>
            <a:r>
              <a:rPr lang="de-DE" sz="1400" b="0" i="0" dirty="0">
                <a:solidFill>
                  <a:schemeClr val="tx1"/>
                </a:solidFill>
                <a:effectLst/>
              </a:rPr>
              <a:t>Fütterer, T., et al. </a:t>
            </a:r>
            <a:r>
              <a:rPr lang="de-DE" sz="1400" b="0" i="0" dirty="0" err="1">
                <a:solidFill>
                  <a:schemeClr val="tx1"/>
                </a:solidFill>
                <a:effectLst/>
              </a:rPr>
              <a:t>ChatGPT</a:t>
            </a:r>
            <a:r>
              <a:rPr lang="de-DE" sz="1400" b="0" i="0" dirty="0">
                <a:solidFill>
                  <a:schemeClr val="tx1"/>
                </a:solidFill>
                <a:effectLst/>
              </a:rPr>
              <a:t> in Education: Global </a:t>
            </a:r>
            <a:r>
              <a:rPr lang="de-DE" sz="1400" b="0" i="0" dirty="0" err="1">
                <a:solidFill>
                  <a:schemeClr val="tx1"/>
                </a:solidFill>
                <a:effectLst/>
              </a:rPr>
              <a:t>Reactions</a:t>
            </a:r>
            <a:r>
              <a:rPr lang="de-DE" sz="1400" b="0" i="0" dirty="0">
                <a:solidFill>
                  <a:schemeClr val="tx1"/>
                </a:solidFill>
                <a:effectLst/>
              </a:rPr>
              <a:t> </a:t>
            </a:r>
            <a:r>
              <a:rPr lang="de-DE" sz="1400" b="0" i="0" dirty="0" err="1">
                <a:solidFill>
                  <a:schemeClr val="tx1"/>
                </a:solidFill>
                <a:effectLst/>
              </a:rPr>
              <a:t>to</a:t>
            </a:r>
            <a:r>
              <a:rPr lang="de-DE" sz="1400" b="0" i="0" dirty="0">
                <a:solidFill>
                  <a:schemeClr val="tx1"/>
                </a:solidFill>
                <a:effectLst/>
              </a:rPr>
              <a:t> AI </a:t>
            </a:r>
            <a:r>
              <a:rPr lang="de-DE" sz="1400" b="0" i="0" dirty="0" err="1">
                <a:solidFill>
                  <a:schemeClr val="tx1"/>
                </a:solidFill>
                <a:effectLst/>
              </a:rPr>
              <a:t>Innovations</a:t>
            </a:r>
            <a:r>
              <a:rPr lang="de-DE" sz="1400" b="0" i="0" dirty="0">
                <a:solidFill>
                  <a:schemeClr val="tx1"/>
                </a:solidFill>
                <a:effectLst/>
              </a:rPr>
              <a:t>, 10 May 2023, PREPRINT (Version 1) </a:t>
            </a:r>
            <a:r>
              <a:rPr lang="de-DE" sz="1400" b="0" i="0" dirty="0" err="1">
                <a:solidFill>
                  <a:schemeClr val="tx1"/>
                </a:solidFill>
                <a:effectLst/>
              </a:rPr>
              <a:t>available</a:t>
            </a:r>
            <a:r>
              <a:rPr lang="de-DE" sz="1400" b="0" i="0" dirty="0">
                <a:solidFill>
                  <a:schemeClr val="tx1"/>
                </a:solidFill>
                <a:effectLst/>
              </a:rPr>
              <a:t> at</a:t>
            </a:r>
          </a:p>
          <a:p>
            <a:pPr marL="0" indent="0">
              <a:buNone/>
            </a:pPr>
            <a:r>
              <a:rPr lang="de-DE" sz="1400" dirty="0">
                <a:solidFill>
                  <a:schemeClr val="tx1"/>
                </a:solidFill>
              </a:rPr>
              <a:t>        </a:t>
            </a:r>
            <a:r>
              <a:rPr lang="de-DE" sz="1400" b="0" i="0" dirty="0">
                <a:solidFill>
                  <a:schemeClr val="tx1"/>
                </a:solidFill>
                <a:effectLst/>
              </a:rPr>
              <a:t>  Research Square [https://doi.org/10.21203/rs.3.rs-2840105/v1]</a:t>
            </a:r>
          </a:p>
          <a:p>
            <a:pPr marL="0" indent="0">
              <a:buNone/>
            </a:pPr>
            <a:endParaRPr lang="de-DE" sz="1400" b="0" i="0" dirty="0">
              <a:solidFill>
                <a:schemeClr val="tx1"/>
              </a:solidFill>
              <a:effectLst/>
            </a:endParaRPr>
          </a:p>
          <a:p>
            <a:pPr marL="0" indent="0">
              <a:buNone/>
            </a:pPr>
            <a:r>
              <a:rPr lang="de-DE" sz="1400" b="1" i="0" u="none" strike="noStrike" kern="1200" spc="150" baseline="0" dirty="0">
                <a:solidFill>
                  <a:srgbClr val="FF6900"/>
                </a:solidFill>
                <a:effectLst/>
                <a:ea typeface="Open Sans SemiBold" panose="020B0706030804020204" pitchFamily="34" charset="0"/>
                <a:cs typeface="Open Sans SemiBold" panose="020B0706030804020204" pitchFamily="34" charset="0"/>
              </a:rPr>
              <a:t>[13] </a:t>
            </a:r>
            <a:r>
              <a:rPr lang="en-GB" sz="1400" dirty="0">
                <a:solidFill>
                  <a:schemeClr val="tx1"/>
                </a:solidFill>
                <a:effectLst/>
                <a:ea typeface="MS Minngs"/>
              </a:rPr>
              <a:t>Jagtap, S. (2019). Design creativity: Refined method for novelty assessment. International Journal of Design Creativity and 	Innovation, 7(1-2), 99-115.</a:t>
            </a:r>
          </a:p>
          <a:p>
            <a:pPr marL="0" indent="0">
              <a:buNone/>
            </a:pPr>
            <a:endParaRPr lang="de-DE" sz="1400" dirty="0">
              <a:solidFill>
                <a:schemeClr val="tx1"/>
              </a:solidFill>
              <a:effectLst/>
              <a:ea typeface="MS Minngs"/>
            </a:endParaRPr>
          </a:p>
          <a:p>
            <a:pPr marL="0" indent="0">
              <a:buNone/>
            </a:pPr>
            <a:r>
              <a:rPr lang="de-DE" sz="1400" b="1" i="0" u="none" strike="noStrike" kern="1200" spc="150" baseline="0" dirty="0">
                <a:solidFill>
                  <a:srgbClr val="FF6900"/>
                </a:solidFill>
                <a:effectLst/>
                <a:ea typeface="Open Sans SemiBold" panose="020B0706030804020204" pitchFamily="34" charset="0"/>
                <a:cs typeface="Open Sans SemiBold" panose="020B0706030804020204" pitchFamily="34" charset="0"/>
              </a:rPr>
              <a:t>[14] </a:t>
            </a:r>
            <a:r>
              <a:rPr lang="en-US" sz="1400" dirty="0" err="1">
                <a:solidFill>
                  <a:schemeClr val="tx1"/>
                </a:solidFill>
              </a:rPr>
              <a:t>Kampylis</a:t>
            </a:r>
            <a:r>
              <a:rPr lang="en-US" sz="1400" dirty="0">
                <a:solidFill>
                  <a:schemeClr val="tx1"/>
                </a:solidFill>
              </a:rPr>
              <a:t>, P. G., &amp; </a:t>
            </a:r>
            <a:r>
              <a:rPr lang="en-US" sz="1400" dirty="0" err="1">
                <a:solidFill>
                  <a:schemeClr val="tx1"/>
                </a:solidFill>
              </a:rPr>
              <a:t>Valtanen</a:t>
            </a:r>
            <a:r>
              <a:rPr lang="en-US" sz="1400" dirty="0">
                <a:solidFill>
                  <a:schemeClr val="tx1"/>
                </a:solidFill>
              </a:rPr>
              <a:t>, J. (2010). Redefining creativity analyzing definitions, collocations, and consequences. The Journal of  	Creative Behavior, 44(3), 191-214.</a:t>
            </a:r>
            <a:br>
              <a:rPr lang="en-US" sz="1400" dirty="0">
                <a:solidFill>
                  <a:schemeClr val="tx1"/>
                </a:solidFill>
              </a:rPr>
            </a:br>
            <a:endParaRPr lang="en-US" sz="1400" dirty="0">
              <a:solidFill>
                <a:schemeClr val="tx1"/>
              </a:solidFill>
            </a:endParaRPr>
          </a:p>
          <a:p>
            <a:pPr marL="0" indent="0">
              <a:buNone/>
            </a:pPr>
            <a:r>
              <a:rPr lang="de-DE" sz="1400" b="1" i="0" u="none" strike="noStrike" kern="1200" spc="150" baseline="0" dirty="0">
                <a:solidFill>
                  <a:srgbClr val="FF6900"/>
                </a:solidFill>
                <a:effectLst/>
                <a:ea typeface="Open Sans SemiBold" panose="020B0706030804020204" pitchFamily="34" charset="0"/>
                <a:cs typeface="Open Sans SemiBold" panose="020B0706030804020204" pitchFamily="34" charset="0"/>
              </a:rPr>
              <a:t>[15] </a:t>
            </a:r>
            <a:r>
              <a:rPr lang="nl-NL" sz="1400" dirty="0">
                <a:solidFill>
                  <a:schemeClr val="tx1"/>
                </a:solidFill>
                <a:effectLst/>
                <a:ea typeface="MS Minngs"/>
              </a:rPr>
              <a:t>Stevenson, C., Smal, I., Baas, M., Grasman, R., &amp; van der Maas, H. (2022). </a:t>
            </a:r>
            <a:r>
              <a:rPr lang="en-GB" sz="1400" dirty="0">
                <a:solidFill>
                  <a:schemeClr val="tx1"/>
                </a:solidFill>
                <a:effectLst/>
                <a:ea typeface="MS Minngs"/>
              </a:rPr>
              <a:t>Putting GPT-3's Creativity to the (Alternative Uses) 	Test. </a:t>
            </a:r>
            <a:r>
              <a:rPr lang="en-GB" sz="1400" i="1" dirty="0" err="1">
                <a:solidFill>
                  <a:schemeClr val="tx1"/>
                </a:solidFill>
                <a:effectLst/>
                <a:ea typeface="MS Minngs"/>
              </a:rPr>
              <a:t>arXiv</a:t>
            </a:r>
            <a:r>
              <a:rPr lang="en-GB" sz="1400" i="1" dirty="0">
                <a:solidFill>
                  <a:schemeClr val="tx1"/>
                </a:solidFill>
                <a:effectLst/>
                <a:ea typeface="MS Minngs"/>
              </a:rPr>
              <a:t> preprint arXiv:2206.08932</a:t>
            </a:r>
            <a:r>
              <a:rPr lang="en-GB" sz="1400" dirty="0">
                <a:solidFill>
                  <a:schemeClr val="tx1"/>
                </a:solidFill>
                <a:effectLst/>
                <a:ea typeface="MS Minngs"/>
              </a:rPr>
              <a:t>.</a:t>
            </a:r>
            <a:endParaRPr lang="de-DE" sz="1400" dirty="0">
              <a:solidFill>
                <a:schemeClr val="tx1"/>
              </a:solidFill>
              <a:effectLst/>
              <a:ea typeface="MS Minngs"/>
            </a:endParaRPr>
          </a:p>
          <a:p>
            <a:pPr marL="0" indent="0">
              <a:buNone/>
            </a:pPr>
            <a:endParaRPr lang="de-DE" sz="1400" dirty="0">
              <a:solidFill>
                <a:schemeClr val="tx1"/>
              </a:solidFill>
            </a:endParaRPr>
          </a:p>
        </p:txBody>
      </p:sp>
      <p:sp>
        <p:nvSpPr>
          <p:cNvPr id="4" name="Fußzeilenplatzhalter 3">
            <a:extLst>
              <a:ext uri="{FF2B5EF4-FFF2-40B4-BE49-F238E27FC236}">
                <a16:creationId xmlns:a16="http://schemas.microsoft.com/office/drawing/2014/main" id="{BE23FC85-4D45-2A8B-C6C9-5E2869C792E1}"/>
              </a:ext>
            </a:extLst>
          </p:cNvPr>
          <p:cNvSpPr>
            <a:spLocks noGrp="1"/>
          </p:cNvSpPr>
          <p:nvPr>
            <p:ph type="ftr" sz="quarter" idx="11"/>
          </p:nvPr>
        </p:nvSpPr>
        <p:spPr/>
        <p:txBody>
          <a:bodyPr/>
          <a:lstStyle/>
          <a:p>
            <a:endParaRPr lang="de-DE" dirty="0"/>
          </a:p>
        </p:txBody>
      </p:sp>
    </p:spTree>
    <p:extLst>
      <p:ext uri="{BB962C8B-B14F-4D97-AF65-F5344CB8AC3E}">
        <p14:creationId xmlns:p14="http://schemas.microsoft.com/office/powerpoint/2010/main" val="20846620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607F68-1479-4090-B3A2-8FB57C07FB1C}"/>
              </a:ext>
            </a:extLst>
          </p:cNvPr>
          <p:cNvSpPr>
            <a:spLocks noGrp="1"/>
          </p:cNvSpPr>
          <p:nvPr>
            <p:ph type="title"/>
          </p:nvPr>
        </p:nvSpPr>
        <p:spPr>
          <a:xfrm>
            <a:off x="474133" y="274638"/>
            <a:ext cx="11260667" cy="909585"/>
          </a:xfrm>
        </p:spPr>
        <p:txBody>
          <a:bodyPr/>
          <a:lstStyle/>
          <a:p>
            <a:r>
              <a:rPr lang="de-DE"/>
              <a:t>QUELLEN</a:t>
            </a:r>
          </a:p>
        </p:txBody>
      </p:sp>
      <p:graphicFrame>
        <p:nvGraphicFramePr>
          <p:cNvPr id="8" name="Tabelle 9">
            <a:extLst>
              <a:ext uri="{FF2B5EF4-FFF2-40B4-BE49-F238E27FC236}">
                <a16:creationId xmlns:a16="http://schemas.microsoft.com/office/drawing/2014/main" id="{CCECBB86-BF74-6345-3FA9-3AA66820DB93}"/>
              </a:ext>
            </a:extLst>
          </p:cNvPr>
          <p:cNvGraphicFramePr>
            <a:graphicFrameLocks noGrp="1"/>
          </p:cNvGraphicFramePr>
          <p:nvPr>
            <p:ph idx="1"/>
            <p:extLst>
              <p:ext uri="{D42A27DB-BD31-4B8C-83A1-F6EECF244321}">
                <p14:modId xmlns:p14="http://schemas.microsoft.com/office/powerpoint/2010/main" val="1857089776"/>
              </p:ext>
            </p:extLst>
          </p:nvPr>
        </p:nvGraphicFramePr>
        <p:xfrm>
          <a:off x="457200" y="1080000"/>
          <a:ext cx="11026821" cy="4876151"/>
        </p:xfrm>
        <a:graphic>
          <a:graphicData uri="http://schemas.openxmlformats.org/drawingml/2006/table">
            <a:tbl>
              <a:tblPr firstRow="1" bandRow="1">
                <a:tableStyleId>{2D5ABB26-0587-4C30-8999-92F81FD0307C}</a:tableStyleId>
              </a:tblPr>
              <a:tblGrid>
                <a:gridCol w="619443">
                  <a:extLst>
                    <a:ext uri="{9D8B030D-6E8A-4147-A177-3AD203B41FA5}">
                      <a16:colId xmlns:a16="http://schemas.microsoft.com/office/drawing/2014/main" val="40179453"/>
                    </a:ext>
                  </a:extLst>
                </a:gridCol>
                <a:gridCol w="10407378">
                  <a:extLst>
                    <a:ext uri="{9D8B030D-6E8A-4147-A177-3AD203B41FA5}">
                      <a16:colId xmlns:a16="http://schemas.microsoft.com/office/drawing/2014/main" val="3926579262"/>
                    </a:ext>
                  </a:extLst>
                </a:gridCol>
              </a:tblGrid>
              <a:tr h="433466">
                <a:tc>
                  <a:txBody>
                    <a:bodyPr/>
                    <a:lstStyle/>
                    <a:p>
                      <a:r>
                        <a:rPr lang="de-DE" sz="1400" b="1" i="0" kern="1200" cap="none" spc="150" baseline="0" dirty="0">
                          <a:solidFill>
                            <a:schemeClr val="bg2"/>
                          </a:solidFill>
                          <a:latin typeface="Open Sans SemiBold" panose="020B0606030504020204" pitchFamily="34" charset="0"/>
                          <a:ea typeface="Open Sans SemiBold" panose="020B0606030504020204" pitchFamily="34" charset="0"/>
                          <a:cs typeface="Open Sans SemiBold" panose="020B0606030504020204" pitchFamily="34" charset="0"/>
                        </a:rPr>
                        <a:t>[16]</a:t>
                      </a:r>
                      <a:endParaRPr lang="de-DE" sz="1400" dirty="0"/>
                    </a:p>
                  </a:txBody>
                  <a:tcPr/>
                </a:tc>
                <a:tc>
                  <a:txBody>
                    <a:bodyPr/>
                    <a:lstStyle/>
                    <a:p>
                      <a:pPr marL="0" marR="0" lvl="0" indent="-184150" algn="l" defTabSz="457200" rtl="0" eaLnBrk="1" fontAlgn="auto" latinLnBrk="0" hangingPunct="1">
                        <a:lnSpc>
                          <a:spcPct val="100000"/>
                        </a:lnSpc>
                        <a:spcBef>
                          <a:spcPts val="0"/>
                        </a:spcBef>
                        <a:spcAft>
                          <a:spcPts val="100"/>
                        </a:spcAft>
                        <a:buClrTx/>
                        <a:buSzTx/>
                        <a:buFontTx/>
                        <a:buNone/>
                        <a:tabLst/>
                        <a:defRPr/>
                      </a:pPr>
                      <a:r>
                        <a:rPr lang="de-DE" sz="1400" b="0" i="0" u="none" strike="noStrike" kern="1200">
                          <a:solidFill>
                            <a:schemeClr val="tx1"/>
                          </a:solidFill>
                          <a:effectLst/>
                          <a:latin typeface="+mn-lt"/>
                          <a:ea typeface="+mn-ea"/>
                          <a:cs typeface="+mn-cs"/>
                        </a:rPr>
                        <a:t>Peng, H., Ma, S., &amp; Spector, J. M. (2019). </a:t>
                      </a:r>
                      <a:r>
                        <a:rPr lang="de-DE" sz="1400" b="0" i="0" u="none" strike="noStrike" kern="1200" err="1">
                          <a:solidFill>
                            <a:schemeClr val="tx1"/>
                          </a:solidFill>
                          <a:effectLst/>
                          <a:latin typeface="+mn-lt"/>
                          <a:ea typeface="+mn-ea"/>
                          <a:cs typeface="+mn-cs"/>
                        </a:rPr>
                        <a:t>Personalized</a:t>
                      </a:r>
                      <a:r>
                        <a:rPr lang="de-DE" sz="1400" b="0" i="0" u="none" strike="noStrike" kern="1200">
                          <a:solidFill>
                            <a:schemeClr val="tx1"/>
                          </a:solidFill>
                          <a:effectLst/>
                          <a:latin typeface="+mn-lt"/>
                          <a:ea typeface="+mn-ea"/>
                          <a:cs typeface="+mn-cs"/>
                        </a:rPr>
                        <a:t> adaptive learning: An </a:t>
                      </a:r>
                      <a:r>
                        <a:rPr lang="de-DE" sz="1400" b="0" i="0" u="none" strike="noStrike" kern="1200" err="1">
                          <a:solidFill>
                            <a:schemeClr val="tx1"/>
                          </a:solidFill>
                          <a:effectLst/>
                          <a:latin typeface="+mn-lt"/>
                          <a:ea typeface="+mn-ea"/>
                          <a:cs typeface="+mn-cs"/>
                        </a:rPr>
                        <a:t>emerging</a:t>
                      </a:r>
                      <a:r>
                        <a:rPr lang="de-DE" sz="1400" b="0" i="0" u="none" strike="noStrike" kern="1200">
                          <a:solidFill>
                            <a:schemeClr val="tx1"/>
                          </a:solidFill>
                          <a:effectLst/>
                          <a:latin typeface="+mn-lt"/>
                          <a:ea typeface="+mn-ea"/>
                          <a:cs typeface="+mn-cs"/>
                        </a:rPr>
                        <a:t> </a:t>
                      </a:r>
                      <a:r>
                        <a:rPr lang="de-DE" sz="1400" b="0" i="0" u="none" strike="noStrike" kern="1200" err="1">
                          <a:solidFill>
                            <a:schemeClr val="tx1"/>
                          </a:solidFill>
                          <a:effectLst/>
                          <a:latin typeface="+mn-lt"/>
                          <a:ea typeface="+mn-ea"/>
                          <a:cs typeface="+mn-cs"/>
                        </a:rPr>
                        <a:t>pedagogical</a:t>
                      </a:r>
                      <a:r>
                        <a:rPr lang="de-DE" sz="1400" b="0" i="0" u="none" strike="noStrike" kern="1200">
                          <a:solidFill>
                            <a:schemeClr val="tx1"/>
                          </a:solidFill>
                          <a:effectLst/>
                          <a:latin typeface="+mn-lt"/>
                          <a:ea typeface="+mn-ea"/>
                          <a:cs typeface="+mn-cs"/>
                        </a:rPr>
                        <a:t> </a:t>
                      </a:r>
                      <a:r>
                        <a:rPr lang="de-DE" sz="1400" b="0" i="0" u="none" strike="noStrike" kern="1200" err="1">
                          <a:solidFill>
                            <a:schemeClr val="tx1"/>
                          </a:solidFill>
                          <a:effectLst/>
                          <a:latin typeface="+mn-lt"/>
                          <a:ea typeface="+mn-ea"/>
                          <a:cs typeface="+mn-cs"/>
                        </a:rPr>
                        <a:t>approach</a:t>
                      </a:r>
                      <a:r>
                        <a:rPr lang="de-DE" sz="1400" b="0" i="0" u="none" strike="noStrike" kern="1200">
                          <a:solidFill>
                            <a:schemeClr val="tx1"/>
                          </a:solidFill>
                          <a:effectLst/>
                          <a:latin typeface="+mn-lt"/>
                          <a:ea typeface="+mn-ea"/>
                          <a:cs typeface="+mn-cs"/>
                        </a:rPr>
                        <a:t> </a:t>
                      </a:r>
                      <a:r>
                        <a:rPr lang="de-DE" sz="1400" b="0" i="0" u="none" strike="noStrike" kern="1200" err="1">
                          <a:solidFill>
                            <a:schemeClr val="tx1"/>
                          </a:solidFill>
                          <a:effectLst/>
                          <a:latin typeface="+mn-lt"/>
                          <a:ea typeface="+mn-ea"/>
                          <a:cs typeface="+mn-cs"/>
                        </a:rPr>
                        <a:t>enabled</a:t>
                      </a:r>
                      <a:r>
                        <a:rPr lang="de-DE" sz="1400" b="0" i="0" u="none" strike="noStrike" kern="1200">
                          <a:solidFill>
                            <a:schemeClr val="tx1"/>
                          </a:solidFill>
                          <a:effectLst/>
                          <a:latin typeface="+mn-lt"/>
                          <a:ea typeface="+mn-ea"/>
                          <a:cs typeface="+mn-cs"/>
                        </a:rPr>
                        <a:t> </a:t>
                      </a:r>
                      <a:r>
                        <a:rPr lang="de-DE" sz="1400" b="0" i="0" u="none" strike="noStrike" kern="1200" err="1">
                          <a:solidFill>
                            <a:schemeClr val="tx1"/>
                          </a:solidFill>
                          <a:effectLst/>
                          <a:latin typeface="+mn-lt"/>
                          <a:ea typeface="+mn-ea"/>
                          <a:cs typeface="+mn-cs"/>
                        </a:rPr>
                        <a:t>by</a:t>
                      </a:r>
                      <a:r>
                        <a:rPr lang="de-DE" sz="1400" b="0" i="0" u="none" strike="noStrike" kern="1200">
                          <a:solidFill>
                            <a:schemeClr val="tx1"/>
                          </a:solidFill>
                          <a:effectLst/>
                          <a:latin typeface="+mn-lt"/>
                          <a:ea typeface="+mn-ea"/>
                          <a:cs typeface="+mn-cs"/>
                        </a:rPr>
                        <a:t> a smart learning </a:t>
                      </a:r>
                      <a:r>
                        <a:rPr lang="de-DE" sz="1400" b="0" i="0" u="none" strike="noStrike" kern="1200" err="1">
                          <a:solidFill>
                            <a:schemeClr val="tx1"/>
                          </a:solidFill>
                          <a:effectLst/>
                          <a:latin typeface="+mn-lt"/>
                          <a:ea typeface="+mn-ea"/>
                          <a:cs typeface="+mn-cs"/>
                        </a:rPr>
                        <a:t>environment</a:t>
                      </a:r>
                      <a:r>
                        <a:rPr lang="de-DE" sz="1400" b="0" i="0" u="none" strike="noStrike" kern="1200">
                          <a:solidFill>
                            <a:schemeClr val="tx1"/>
                          </a:solidFill>
                          <a:effectLst/>
                          <a:latin typeface="+mn-lt"/>
                          <a:ea typeface="+mn-ea"/>
                          <a:cs typeface="+mn-cs"/>
                        </a:rPr>
                        <a:t>. Smart Learning Environments, 6(1), 1-14.</a:t>
                      </a:r>
                      <a:endParaRPr lang="en-US" sz="1400">
                        <a:solidFill>
                          <a:schemeClr val="tx2"/>
                        </a:solidFill>
                        <a:latin typeface="+mn-lt"/>
                      </a:endParaRPr>
                    </a:p>
                  </a:txBody>
                  <a:tcPr/>
                </a:tc>
                <a:extLst>
                  <a:ext uri="{0D108BD9-81ED-4DB2-BD59-A6C34878D82A}">
                    <a16:rowId xmlns:a16="http://schemas.microsoft.com/office/drawing/2014/main" val="304406786"/>
                  </a:ext>
                </a:extLst>
              </a:tr>
              <a:tr h="608951">
                <a:tc>
                  <a:txBody>
                    <a:bodyPr/>
                    <a:lstStyle/>
                    <a:p>
                      <a:r>
                        <a:rPr lang="de-DE" sz="1400" b="1" i="0" kern="1200" cap="none" spc="150" baseline="0" dirty="0">
                          <a:solidFill>
                            <a:schemeClr val="bg2"/>
                          </a:solidFill>
                          <a:latin typeface="Open Sans SemiBold" panose="020B0606030504020204" pitchFamily="34" charset="0"/>
                          <a:ea typeface="Open Sans SemiBold" panose="020B0606030504020204" pitchFamily="34" charset="0"/>
                          <a:cs typeface="Open Sans SemiBold" panose="020B0606030504020204" pitchFamily="34" charset="0"/>
                        </a:rPr>
                        <a:t>[17]</a:t>
                      </a:r>
                      <a:endParaRPr lang="de-DE" sz="1400" dirty="0"/>
                    </a:p>
                  </a:txBody>
                  <a:tcPr/>
                </a:tc>
                <a:tc>
                  <a:txBody>
                    <a:bodyPr/>
                    <a:lstStyle/>
                    <a:p>
                      <a:r>
                        <a:rPr lang="de-DE" sz="1400" kern="1200" dirty="0" err="1">
                          <a:solidFill>
                            <a:schemeClr val="tx1"/>
                          </a:solidFill>
                          <a:effectLst/>
                          <a:latin typeface="+mn-lt"/>
                          <a:ea typeface="+mn-ea"/>
                          <a:cs typeface="+mn-cs"/>
                        </a:rPr>
                        <a:t>García-Gorrostieta</a:t>
                      </a:r>
                      <a:r>
                        <a:rPr lang="de-DE" sz="1400" kern="1200" dirty="0">
                          <a:solidFill>
                            <a:schemeClr val="tx1"/>
                          </a:solidFill>
                          <a:effectLst/>
                          <a:latin typeface="+mn-lt"/>
                          <a:ea typeface="+mn-ea"/>
                          <a:cs typeface="+mn-cs"/>
                        </a:rPr>
                        <a:t>, J. M., </a:t>
                      </a:r>
                      <a:r>
                        <a:rPr lang="de-DE" sz="1400" kern="1200" dirty="0" err="1">
                          <a:solidFill>
                            <a:schemeClr val="tx1"/>
                          </a:solidFill>
                          <a:effectLst/>
                          <a:latin typeface="+mn-lt"/>
                          <a:ea typeface="+mn-ea"/>
                          <a:cs typeface="+mn-cs"/>
                        </a:rPr>
                        <a:t>López-López</a:t>
                      </a:r>
                      <a:r>
                        <a:rPr lang="de-DE" sz="1400" kern="1200" dirty="0">
                          <a:solidFill>
                            <a:schemeClr val="tx1"/>
                          </a:solidFill>
                          <a:effectLst/>
                          <a:latin typeface="+mn-lt"/>
                          <a:ea typeface="+mn-ea"/>
                          <a:cs typeface="+mn-cs"/>
                        </a:rPr>
                        <a:t>, A., &amp; </a:t>
                      </a:r>
                      <a:r>
                        <a:rPr lang="de-DE" sz="1400" kern="1200" dirty="0" err="1">
                          <a:solidFill>
                            <a:schemeClr val="tx1"/>
                          </a:solidFill>
                          <a:effectLst/>
                          <a:latin typeface="+mn-lt"/>
                          <a:ea typeface="+mn-ea"/>
                          <a:cs typeface="+mn-cs"/>
                        </a:rPr>
                        <a:t>González</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López</a:t>
                      </a:r>
                      <a:r>
                        <a:rPr lang="de-DE" sz="1400" kern="1200" dirty="0">
                          <a:solidFill>
                            <a:schemeClr val="tx1"/>
                          </a:solidFill>
                          <a:effectLst/>
                          <a:latin typeface="+mn-lt"/>
                          <a:ea typeface="+mn-ea"/>
                          <a:cs typeface="+mn-cs"/>
                        </a:rPr>
                        <a:t>, S. (2018). </a:t>
                      </a:r>
                      <a:r>
                        <a:rPr lang="de-DE" sz="1400" kern="1200" dirty="0" err="1">
                          <a:solidFill>
                            <a:schemeClr val="tx1"/>
                          </a:solidFill>
                          <a:effectLst/>
                          <a:latin typeface="+mn-lt"/>
                          <a:ea typeface="+mn-ea"/>
                          <a:cs typeface="+mn-cs"/>
                        </a:rPr>
                        <a:t>Automatic</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argument</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assessment</a:t>
                      </a:r>
                      <a:r>
                        <a:rPr lang="de-DE" sz="1400" kern="1200" dirty="0">
                          <a:solidFill>
                            <a:schemeClr val="tx1"/>
                          </a:solidFill>
                          <a:effectLst/>
                          <a:latin typeface="+mn-lt"/>
                          <a:ea typeface="+mn-ea"/>
                          <a:cs typeface="+mn-cs"/>
                        </a:rPr>
                        <a:t> of final </a:t>
                      </a:r>
                      <a:r>
                        <a:rPr lang="de-DE" sz="1400" kern="1200" dirty="0" err="1">
                          <a:solidFill>
                            <a:schemeClr val="tx1"/>
                          </a:solidFill>
                          <a:effectLst/>
                          <a:latin typeface="+mn-lt"/>
                          <a:ea typeface="+mn-ea"/>
                          <a:cs typeface="+mn-cs"/>
                        </a:rPr>
                        <a:t>project</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reports</a:t>
                      </a:r>
                      <a:r>
                        <a:rPr lang="de-DE" sz="1400" kern="1200" dirty="0">
                          <a:solidFill>
                            <a:schemeClr val="tx1"/>
                          </a:solidFill>
                          <a:effectLst/>
                          <a:latin typeface="+mn-lt"/>
                          <a:ea typeface="+mn-ea"/>
                          <a:cs typeface="+mn-cs"/>
                        </a:rPr>
                        <a:t> of </a:t>
                      </a:r>
                      <a:r>
                        <a:rPr lang="de-DE" sz="1400" kern="1200" dirty="0" err="1">
                          <a:solidFill>
                            <a:schemeClr val="tx1"/>
                          </a:solidFill>
                          <a:effectLst/>
                          <a:latin typeface="+mn-lt"/>
                          <a:ea typeface="+mn-ea"/>
                          <a:cs typeface="+mn-cs"/>
                        </a:rPr>
                        <a:t>computer</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engineering</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students</a:t>
                      </a:r>
                      <a:r>
                        <a:rPr lang="de-DE" sz="1400" kern="1200" dirty="0">
                          <a:solidFill>
                            <a:schemeClr val="tx1"/>
                          </a:solidFill>
                          <a:effectLst/>
                          <a:latin typeface="+mn-lt"/>
                          <a:ea typeface="+mn-ea"/>
                          <a:cs typeface="+mn-cs"/>
                        </a:rPr>
                        <a:t>. </a:t>
                      </a:r>
                      <a:r>
                        <a:rPr lang="de-DE" sz="1400" i="1" kern="1200" dirty="0">
                          <a:solidFill>
                            <a:schemeClr val="tx1"/>
                          </a:solidFill>
                          <a:effectLst/>
                          <a:latin typeface="+mn-lt"/>
                          <a:ea typeface="+mn-ea"/>
                          <a:cs typeface="+mn-cs"/>
                        </a:rPr>
                        <a:t>Computer </a:t>
                      </a:r>
                      <a:r>
                        <a:rPr lang="de-DE" sz="1400" i="1" kern="1200" dirty="0" err="1">
                          <a:solidFill>
                            <a:schemeClr val="tx1"/>
                          </a:solidFill>
                          <a:effectLst/>
                          <a:latin typeface="+mn-lt"/>
                          <a:ea typeface="+mn-ea"/>
                          <a:cs typeface="+mn-cs"/>
                        </a:rPr>
                        <a:t>Applications</a:t>
                      </a:r>
                      <a:r>
                        <a:rPr lang="de-DE" sz="1400" i="1" kern="1200" dirty="0">
                          <a:solidFill>
                            <a:schemeClr val="tx1"/>
                          </a:solidFill>
                          <a:effectLst/>
                          <a:latin typeface="+mn-lt"/>
                          <a:ea typeface="+mn-ea"/>
                          <a:cs typeface="+mn-cs"/>
                        </a:rPr>
                        <a:t> in Engineering Education, 26</a:t>
                      </a:r>
                      <a:r>
                        <a:rPr lang="de-DE" sz="1400" kern="1200" dirty="0">
                          <a:solidFill>
                            <a:schemeClr val="tx1"/>
                          </a:solidFill>
                          <a:effectLst/>
                          <a:latin typeface="+mn-lt"/>
                          <a:ea typeface="+mn-ea"/>
                          <a:cs typeface="+mn-cs"/>
                        </a:rPr>
                        <a:t>(5), 1217-1226. </a:t>
                      </a:r>
                      <a:endParaRPr lang="de-DE" sz="1400" dirty="0"/>
                    </a:p>
                  </a:txBody>
                  <a:tcPr/>
                </a:tc>
                <a:extLst>
                  <a:ext uri="{0D108BD9-81ED-4DB2-BD59-A6C34878D82A}">
                    <a16:rowId xmlns:a16="http://schemas.microsoft.com/office/drawing/2014/main" val="152290820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400" b="1" i="0" kern="1200" cap="none" spc="150" baseline="0" dirty="0">
                          <a:solidFill>
                            <a:schemeClr val="bg2"/>
                          </a:solidFill>
                          <a:latin typeface="Open Sans SemiBold" panose="020B0606030504020204" pitchFamily="34" charset="0"/>
                          <a:ea typeface="Open Sans SemiBold" panose="020B0606030504020204" pitchFamily="34" charset="0"/>
                          <a:cs typeface="Open Sans SemiBold" panose="020B0606030504020204" pitchFamily="34" charset="0"/>
                        </a:rPr>
                        <a:t>[18]</a:t>
                      </a:r>
                      <a:endParaRPr lang="de-DE" sz="1400" dirty="0"/>
                    </a:p>
                  </a:txBody>
                  <a:tcPr/>
                </a:tc>
                <a:tc>
                  <a:txBody>
                    <a:bodyPr/>
                    <a:lstStyle/>
                    <a:p>
                      <a:r>
                        <a:rPr lang="de-DE" sz="1400" kern="1200">
                          <a:solidFill>
                            <a:schemeClr val="tx1"/>
                          </a:solidFill>
                          <a:effectLst/>
                          <a:latin typeface="+mn-lt"/>
                          <a:ea typeface="+mn-ea"/>
                          <a:cs typeface="+mn-cs"/>
                        </a:rPr>
                        <a:t>Warren, T. (2023, </a:t>
                      </a:r>
                      <a:r>
                        <a:rPr lang="de-DE" sz="1400" kern="1200" err="1">
                          <a:solidFill>
                            <a:schemeClr val="tx1"/>
                          </a:solidFill>
                          <a:effectLst/>
                          <a:latin typeface="+mn-lt"/>
                          <a:ea typeface="+mn-ea"/>
                          <a:cs typeface="+mn-cs"/>
                        </a:rPr>
                        <a:t>January</a:t>
                      </a:r>
                      <a:r>
                        <a:rPr lang="de-DE" sz="1400" kern="1200">
                          <a:solidFill>
                            <a:schemeClr val="tx1"/>
                          </a:solidFill>
                          <a:effectLst/>
                          <a:latin typeface="+mn-lt"/>
                          <a:ea typeface="+mn-ea"/>
                          <a:cs typeface="+mn-cs"/>
                        </a:rPr>
                        <a:t> 9). Microsoft </a:t>
                      </a:r>
                      <a:r>
                        <a:rPr lang="de-DE" sz="1400" kern="1200" err="1">
                          <a:solidFill>
                            <a:schemeClr val="tx1"/>
                          </a:solidFill>
                          <a:effectLst/>
                          <a:latin typeface="+mn-lt"/>
                          <a:ea typeface="+mn-ea"/>
                          <a:cs typeface="+mn-cs"/>
                        </a:rPr>
                        <a:t>is</a:t>
                      </a:r>
                      <a:r>
                        <a:rPr lang="de-DE" sz="1400" kern="1200">
                          <a:solidFill>
                            <a:schemeClr val="tx1"/>
                          </a:solidFill>
                          <a:effectLst/>
                          <a:latin typeface="+mn-lt"/>
                          <a:ea typeface="+mn-ea"/>
                          <a:cs typeface="+mn-cs"/>
                        </a:rPr>
                        <a:t> </a:t>
                      </a:r>
                      <a:r>
                        <a:rPr lang="de-DE" sz="1400" kern="1200" err="1">
                          <a:solidFill>
                            <a:schemeClr val="tx1"/>
                          </a:solidFill>
                          <a:effectLst/>
                          <a:latin typeface="+mn-lt"/>
                          <a:ea typeface="+mn-ea"/>
                          <a:cs typeface="+mn-cs"/>
                        </a:rPr>
                        <a:t>looking</a:t>
                      </a:r>
                      <a:r>
                        <a:rPr lang="de-DE" sz="1400" kern="1200">
                          <a:solidFill>
                            <a:schemeClr val="tx1"/>
                          </a:solidFill>
                          <a:effectLst/>
                          <a:latin typeface="+mn-lt"/>
                          <a:ea typeface="+mn-ea"/>
                          <a:cs typeface="+mn-cs"/>
                        </a:rPr>
                        <a:t> at </a:t>
                      </a:r>
                      <a:r>
                        <a:rPr lang="de-DE" sz="1400" kern="1200" err="1">
                          <a:solidFill>
                            <a:schemeClr val="tx1"/>
                          </a:solidFill>
                          <a:effectLst/>
                          <a:latin typeface="+mn-lt"/>
                          <a:ea typeface="+mn-ea"/>
                          <a:cs typeface="+mn-cs"/>
                        </a:rPr>
                        <a:t>OpenAI’s</a:t>
                      </a:r>
                      <a:r>
                        <a:rPr lang="de-DE" sz="1400" kern="1200">
                          <a:solidFill>
                            <a:schemeClr val="tx1"/>
                          </a:solidFill>
                          <a:effectLst/>
                          <a:latin typeface="+mn-lt"/>
                          <a:ea typeface="+mn-ea"/>
                          <a:cs typeface="+mn-cs"/>
                        </a:rPr>
                        <a:t> GPT </a:t>
                      </a:r>
                      <a:r>
                        <a:rPr lang="de-DE" sz="1400" kern="1200" err="1">
                          <a:solidFill>
                            <a:schemeClr val="tx1"/>
                          </a:solidFill>
                          <a:effectLst/>
                          <a:latin typeface="+mn-lt"/>
                          <a:ea typeface="+mn-ea"/>
                          <a:cs typeface="+mn-cs"/>
                        </a:rPr>
                        <a:t>for</a:t>
                      </a:r>
                      <a:r>
                        <a:rPr lang="de-DE" sz="1400" kern="1200">
                          <a:solidFill>
                            <a:schemeClr val="tx1"/>
                          </a:solidFill>
                          <a:effectLst/>
                          <a:latin typeface="+mn-lt"/>
                          <a:ea typeface="+mn-ea"/>
                          <a:cs typeface="+mn-cs"/>
                        </a:rPr>
                        <a:t> Word, Outlook, and PowerPoint. </a:t>
                      </a:r>
                      <a:r>
                        <a:rPr lang="de-DE" sz="1400" i="1" kern="1200">
                          <a:solidFill>
                            <a:schemeClr val="tx1"/>
                          </a:solidFill>
                          <a:effectLst/>
                          <a:latin typeface="+mn-lt"/>
                          <a:ea typeface="+mn-ea"/>
                          <a:cs typeface="+mn-cs"/>
                        </a:rPr>
                        <a:t>The </a:t>
                      </a:r>
                      <a:r>
                        <a:rPr lang="de-DE" sz="1400" i="1" kern="1200" err="1">
                          <a:solidFill>
                            <a:schemeClr val="tx1"/>
                          </a:solidFill>
                          <a:effectLst/>
                          <a:latin typeface="+mn-lt"/>
                          <a:ea typeface="+mn-ea"/>
                          <a:cs typeface="+mn-cs"/>
                        </a:rPr>
                        <a:t>Verge</a:t>
                      </a:r>
                      <a:r>
                        <a:rPr lang="de-DE" sz="1400" kern="1200">
                          <a:solidFill>
                            <a:schemeClr val="tx1"/>
                          </a:solidFill>
                          <a:effectLst/>
                          <a:latin typeface="+mn-lt"/>
                          <a:ea typeface="+mn-ea"/>
                          <a:cs typeface="+mn-cs"/>
                        </a:rPr>
                        <a:t>, </a:t>
                      </a:r>
                      <a:r>
                        <a:rPr lang="de-DE" sz="1400" u="sng" kern="1200">
                          <a:solidFill>
                            <a:schemeClr val="tx1"/>
                          </a:solidFill>
                          <a:effectLst/>
                          <a:latin typeface="+mn-lt"/>
                          <a:ea typeface="+mn-ea"/>
                          <a:cs typeface="+mn-cs"/>
                        </a:rPr>
                        <a:t>https:// </a:t>
                      </a:r>
                      <a:r>
                        <a:rPr lang="de-DE" sz="1400" u="sng" kern="1200" err="1">
                          <a:solidFill>
                            <a:schemeClr val="tx1"/>
                          </a:solidFill>
                          <a:effectLst/>
                          <a:latin typeface="+mn-lt"/>
                          <a:ea typeface="+mn-ea"/>
                          <a:cs typeface="+mn-cs"/>
                        </a:rPr>
                        <a:t>www.theverge.com</a:t>
                      </a:r>
                      <a:r>
                        <a:rPr lang="de-DE" sz="1400" u="sng" kern="1200">
                          <a:solidFill>
                            <a:schemeClr val="tx1"/>
                          </a:solidFill>
                          <a:effectLst/>
                          <a:latin typeface="+mn-lt"/>
                          <a:ea typeface="+mn-ea"/>
                          <a:cs typeface="+mn-cs"/>
                        </a:rPr>
                        <a:t>/2023/1/9/23546144/microsoft-</a:t>
                      </a:r>
                      <a:r>
                        <a:rPr lang="de-DE" sz="1400" u="sng" kern="1200" err="1">
                          <a:solidFill>
                            <a:schemeClr val="tx1"/>
                          </a:solidFill>
                          <a:effectLst/>
                          <a:latin typeface="+mn-lt"/>
                          <a:ea typeface="+mn-ea"/>
                          <a:cs typeface="+mn-cs"/>
                        </a:rPr>
                        <a:t>openai</a:t>
                      </a:r>
                      <a:r>
                        <a:rPr lang="de-DE" sz="1400" u="sng" kern="1200">
                          <a:solidFill>
                            <a:schemeClr val="tx1"/>
                          </a:solidFill>
                          <a:effectLst/>
                          <a:latin typeface="+mn-lt"/>
                          <a:ea typeface="+mn-ea"/>
                          <a:cs typeface="+mn-cs"/>
                        </a:rPr>
                        <a:t>- </a:t>
                      </a:r>
                      <a:r>
                        <a:rPr lang="de-DE" sz="1400" u="sng" kern="1200" err="1">
                          <a:solidFill>
                            <a:schemeClr val="tx1"/>
                          </a:solidFill>
                          <a:effectLst/>
                          <a:latin typeface="+mn-lt"/>
                          <a:ea typeface="+mn-ea"/>
                          <a:cs typeface="+mn-cs"/>
                        </a:rPr>
                        <a:t>word</a:t>
                      </a:r>
                      <a:r>
                        <a:rPr lang="de-DE" sz="1400" u="sng" kern="1200">
                          <a:solidFill>
                            <a:schemeClr val="tx1"/>
                          </a:solidFill>
                          <a:effectLst/>
                          <a:latin typeface="+mn-lt"/>
                          <a:ea typeface="+mn-ea"/>
                          <a:cs typeface="+mn-cs"/>
                        </a:rPr>
                        <a:t>-</a:t>
                      </a:r>
                      <a:r>
                        <a:rPr lang="de-DE" sz="1400" u="sng" kern="1200" err="1">
                          <a:solidFill>
                            <a:schemeClr val="tx1"/>
                          </a:solidFill>
                          <a:effectLst/>
                          <a:latin typeface="+mn-lt"/>
                          <a:ea typeface="+mn-ea"/>
                          <a:cs typeface="+mn-cs"/>
                        </a:rPr>
                        <a:t>powerpoint</a:t>
                      </a:r>
                      <a:r>
                        <a:rPr lang="de-DE" sz="1400" u="sng" kern="1200">
                          <a:solidFill>
                            <a:schemeClr val="tx1"/>
                          </a:solidFill>
                          <a:effectLst/>
                          <a:latin typeface="+mn-lt"/>
                          <a:ea typeface="+mn-ea"/>
                          <a:cs typeface="+mn-cs"/>
                        </a:rPr>
                        <a:t>-outlook-</a:t>
                      </a:r>
                      <a:r>
                        <a:rPr lang="de-DE" sz="1400" u="sng" kern="1200" err="1">
                          <a:solidFill>
                            <a:schemeClr val="tx1"/>
                          </a:solidFill>
                          <a:effectLst/>
                          <a:latin typeface="+mn-lt"/>
                          <a:ea typeface="+mn-ea"/>
                          <a:cs typeface="+mn-cs"/>
                        </a:rPr>
                        <a:t>gpt</a:t>
                      </a:r>
                      <a:r>
                        <a:rPr lang="de-DE" sz="1400" u="sng" kern="1200">
                          <a:solidFill>
                            <a:schemeClr val="tx1"/>
                          </a:solidFill>
                          <a:effectLst/>
                          <a:latin typeface="+mn-lt"/>
                          <a:ea typeface="+mn-ea"/>
                          <a:cs typeface="+mn-cs"/>
                        </a:rPr>
                        <a:t>-integration-rumor </a:t>
                      </a:r>
                      <a:r>
                        <a:rPr lang="de-DE" sz="1400" b="0" i="0" u="none" strike="noStrike"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(Abgerufen: 18.05.2023)</a:t>
                      </a:r>
                      <a:endParaRPr lang="de-DE" sz="1400" u="sng" kern="1200">
                        <a:solidFill>
                          <a:schemeClr val="tx1"/>
                        </a:solidFill>
                        <a:effectLst/>
                        <a:latin typeface="+mn-lt"/>
                        <a:ea typeface="+mn-ea"/>
                        <a:cs typeface="+mn-cs"/>
                      </a:endParaRPr>
                    </a:p>
                  </a:txBody>
                  <a:tcPr/>
                </a:tc>
                <a:extLst>
                  <a:ext uri="{0D108BD9-81ED-4DB2-BD59-A6C34878D82A}">
                    <a16:rowId xmlns:a16="http://schemas.microsoft.com/office/drawing/2014/main" val="49717825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400" b="1" i="0" kern="1200" cap="none" spc="150" baseline="0" dirty="0">
                          <a:solidFill>
                            <a:schemeClr val="bg2"/>
                          </a:solidFill>
                          <a:latin typeface="Open Sans SemiBold" panose="020B0606030504020204" pitchFamily="34" charset="0"/>
                          <a:ea typeface="Open Sans SemiBold" panose="020B0606030504020204" pitchFamily="34" charset="0"/>
                          <a:cs typeface="Open Sans SemiBold" panose="020B0606030504020204" pitchFamily="34" charset="0"/>
                        </a:rPr>
                        <a:t>[19]</a:t>
                      </a:r>
                      <a:endParaRPr lang="de-DE" sz="1400" dirty="0"/>
                    </a:p>
                  </a:txBody>
                  <a:tcPr/>
                </a:tc>
                <a:tc>
                  <a:txBody>
                    <a:bodyPr/>
                    <a:lstStyle/>
                    <a:p>
                      <a:r>
                        <a:rPr lang="de-DE" sz="1400" i="1" kern="1200">
                          <a:solidFill>
                            <a:schemeClr val="tx1"/>
                          </a:solidFill>
                          <a:effectLst/>
                          <a:latin typeface="+mn-lt"/>
                          <a:ea typeface="+mn-ea"/>
                          <a:cs typeface="+mn-cs"/>
                        </a:rPr>
                        <a:t>The Economist. </a:t>
                      </a:r>
                      <a:r>
                        <a:rPr lang="de-DE" sz="1400" kern="1200">
                          <a:solidFill>
                            <a:schemeClr val="tx1"/>
                          </a:solidFill>
                          <a:effectLst/>
                          <a:latin typeface="+mn-lt"/>
                          <a:ea typeface="+mn-ea"/>
                          <a:cs typeface="+mn-cs"/>
                        </a:rPr>
                        <a:t>(2020, August 6). A </a:t>
                      </a:r>
                      <a:r>
                        <a:rPr lang="de-DE" sz="1400" kern="1200" err="1">
                          <a:solidFill>
                            <a:schemeClr val="tx1"/>
                          </a:solidFill>
                          <a:effectLst/>
                          <a:latin typeface="+mn-lt"/>
                          <a:ea typeface="+mn-ea"/>
                          <a:cs typeface="+mn-cs"/>
                        </a:rPr>
                        <a:t>new</a:t>
                      </a:r>
                      <a:r>
                        <a:rPr lang="de-DE" sz="1400" kern="1200">
                          <a:solidFill>
                            <a:schemeClr val="tx1"/>
                          </a:solidFill>
                          <a:effectLst/>
                          <a:latin typeface="+mn-lt"/>
                          <a:ea typeface="+mn-ea"/>
                          <a:cs typeface="+mn-cs"/>
                        </a:rPr>
                        <a:t> AI </a:t>
                      </a:r>
                      <a:r>
                        <a:rPr lang="de-DE" sz="1400" kern="1200" err="1">
                          <a:solidFill>
                            <a:schemeClr val="tx1"/>
                          </a:solidFill>
                          <a:effectLst/>
                          <a:latin typeface="+mn-lt"/>
                          <a:ea typeface="+mn-ea"/>
                          <a:cs typeface="+mn-cs"/>
                        </a:rPr>
                        <a:t>language</a:t>
                      </a:r>
                      <a:r>
                        <a:rPr lang="de-DE" sz="1400" kern="1200">
                          <a:solidFill>
                            <a:schemeClr val="tx1"/>
                          </a:solidFill>
                          <a:effectLst/>
                          <a:latin typeface="+mn-lt"/>
                          <a:ea typeface="+mn-ea"/>
                          <a:cs typeface="+mn-cs"/>
                        </a:rPr>
                        <a:t> </a:t>
                      </a:r>
                      <a:r>
                        <a:rPr lang="de-DE" sz="1400" kern="1200" err="1">
                          <a:solidFill>
                            <a:schemeClr val="tx1"/>
                          </a:solidFill>
                          <a:effectLst/>
                          <a:latin typeface="+mn-lt"/>
                          <a:ea typeface="+mn-ea"/>
                          <a:cs typeface="+mn-cs"/>
                        </a:rPr>
                        <a:t>model</a:t>
                      </a:r>
                      <a:r>
                        <a:rPr lang="de-DE" sz="1400" kern="1200">
                          <a:solidFill>
                            <a:schemeClr val="tx1"/>
                          </a:solidFill>
                          <a:effectLst/>
                          <a:latin typeface="+mn-lt"/>
                          <a:ea typeface="+mn-ea"/>
                          <a:cs typeface="+mn-cs"/>
                        </a:rPr>
                        <a:t> </a:t>
                      </a:r>
                      <a:r>
                        <a:rPr lang="de-DE" sz="1400" kern="1200" err="1">
                          <a:solidFill>
                            <a:schemeClr val="tx1"/>
                          </a:solidFill>
                          <a:effectLst/>
                          <a:latin typeface="+mn-lt"/>
                          <a:ea typeface="+mn-ea"/>
                          <a:cs typeface="+mn-cs"/>
                        </a:rPr>
                        <a:t>generates</a:t>
                      </a:r>
                      <a:r>
                        <a:rPr lang="de-DE" sz="1400" kern="1200">
                          <a:solidFill>
                            <a:schemeClr val="tx1"/>
                          </a:solidFill>
                          <a:effectLst/>
                          <a:latin typeface="+mn-lt"/>
                          <a:ea typeface="+mn-ea"/>
                          <a:cs typeface="+mn-cs"/>
                        </a:rPr>
                        <a:t> </a:t>
                      </a:r>
                      <a:r>
                        <a:rPr lang="de-DE" sz="1400" kern="1200" err="1">
                          <a:solidFill>
                            <a:schemeClr val="tx1"/>
                          </a:solidFill>
                          <a:effectLst/>
                          <a:latin typeface="+mn-lt"/>
                          <a:ea typeface="+mn-ea"/>
                          <a:cs typeface="+mn-cs"/>
                        </a:rPr>
                        <a:t>poetry</a:t>
                      </a:r>
                      <a:r>
                        <a:rPr lang="de-DE" sz="1400" kern="1200">
                          <a:solidFill>
                            <a:schemeClr val="tx1"/>
                          </a:solidFill>
                          <a:effectLst/>
                          <a:latin typeface="+mn-lt"/>
                          <a:ea typeface="+mn-ea"/>
                          <a:cs typeface="+mn-cs"/>
                        </a:rPr>
                        <a:t> and </a:t>
                      </a:r>
                      <a:r>
                        <a:rPr lang="de-DE" sz="1400" kern="1200" err="1">
                          <a:solidFill>
                            <a:schemeClr val="tx1"/>
                          </a:solidFill>
                          <a:effectLst/>
                          <a:latin typeface="+mn-lt"/>
                          <a:ea typeface="+mn-ea"/>
                          <a:cs typeface="+mn-cs"/>
                        </a:rPr>
                        <a:t>prose</a:t>
                      </a:r>
                      <a:r>
                        <a:rPr lang="de-DE" sz="1400" kern="1200">
                          <a:solidFill>
                            <a:schemeClr val="tx1"/>
                          </a:solidFill>
                          <a:effectLst/>
                          <a:latin typeface="+mn-lt"/>
                          <a:ea typeface="+mn-ea"/>
                          <a:cs typeface="+mn-cs"/>
                        </a:rPr>
                        <a:t>. </a:t>
                      </a:r>
                      <a:r>
                        <a:rPr lang="de-DE" sz="1400" u="sng" kern="1200">
                          <a:solidFill>
                            <a:schemeClr val="tx1"/>
                          </a:solidFill>
                          <a:effectLst/>
                          <a:latin typeface="+mn-lt"/>
                          <a:ea typeface="+mn-ea"/>
                          <a:cs typeface="+mn-cs"/>
                        </a:rPr>
                        <a:t>https://</a:t>
                      </a:r>
                      <a:r>
                        <a:rPr lang="de-DE" sz="1400" u="sng" kern="1200" err="1">
                          <a:solidFill>
                            <a:schemeClr val="tx1"/>
                          </a:solidFill>
                          <a:effectLst/>
                          <a:latin typeface="+mn-lt"/>
                          <a:ea typeface="+mn-ea"/>
                          <a:cs typeface="+mn-cs"/>
                        </a:rPr>
                        <a:t>www.economist.com</a:t>
                      </a:r>
                      <a:r>
                        <a:rPr lang="de-DE" sz="1400" u="sng" kern="1200">
                          <a:solidFill>
                            <a:schemeClr val="tx1"/>
                          </a:solidFill>
                          <a:effectLst/>
                          <a:latin typeface="+mn-lt"/>
                          <a:ea typeface="+mn-ea"/>
                          <a:cs typeface="+mn-cs"/>
                        </a:rPr>
                        <a:t>/ </a:t>
                      </a:r>
                      <a:r>
                        <a:rPr lang="de-DE" sz="1400" u="sng" kern="1200" err="1">
                          <a:solidFill>
                            <a:schemeClr val="tx1"/>
                          </a:solidFill>
                          <a:effectLst/>
                          <a:latin typeface="+mn-lt"/>
                          <a:ea typeface="+mn-ea"/>
                          <a:cs typeface="+mn-cs"/>
                        </a:rPr>
                        <a:t>science</a:t>
                      </a:r>
                      <a:r>
                        <a:rPr lang="de-DE" sz="1400" u="sng" kern="1200">
                          <a:solidFill>
                            <a:schemeClr val="tx1"/>
                          </a:solidFill>
                          <a:effectLst/>
                          <a:latin typeface="+mn-lt"/>
                          <a:ea typeface="+mn-ea"/>
                          <a:cs typeface="+mn-cs"/>
                        </a:rPr>
                        <a:t>-and-technology/2020/08/06/a-</a:t>
                      </a:r>
                      <a:r>
                        <a:rPr lang="de-DE" sz="1400" u="sng" kern="1200" err="1">
                          <a:solidFill>
                            <a:schemeClr val="tx1"/>
                          </a:solidFill>
                          <a:effectLst/>
                          <a:latin typeface="+mn-lt"/>
                          <a:ea typeface="+mn-ea"/>
                          <a:cs typeface="+mn-cs"/>
                        </a:rPr>
                        <a:t>new</a:t>
                      </a:r>
                      <a:r>
                        <a:rPr lang="de-DE" sz="1400" u="sng" kern="1200">
                          <a:solidFill>
                            <a:schemeClr val="tx1"/>
                          </a:solidFill>
                          <a:effectLst/>
                          <a:latin typeface="+mn-lt"/>
                          <a:ea typeface="+mn-ea"/>
                          <a:cs typeface="+mn-cs"/>
                        </a:rPr>
                        <a:t>-ai-</a:t>
                      </a:r>
                      <a:r>
                        <a:rPr lang="de-DE" sz="1400" u="sng" kern="1200" err="1">
                          <a:solidFill>
                            <a:schemeClr val="tx1"/>
                          </a:solidFill>
                          <a:effectLst/>
                          <a:latin typeface="+mn-lt"/>
                          <a:ea typeface="+mn-ea"/>
                          <a:cs typeface="+mn-cs"/>
                        </a:rPr>
                        <a:t>language</a:t>
                      </a:r>
                      <a:r>
                        <a:rPr lang="de-DE" sz="1400" u="sng" kern="1200">
                          <a:solidFill>
                            <a:schemeClr val="tx1"/>
                          </a:solidFill>
                          <a:effectLst/>
                          <a:latin typeface="+mn-lt"/>
                          <a:ea typeface="+mn-ea"/>
                          <a:cs typeface="+mn-cs"/>
                        </a:rPr>
                        <a:t>- model-</a:t>
                      </a:r>
                      <a:r>
                        <a:rPr lang="de-DE" sz="1400" u="sng" kern="1200" err="1">
                          <a:solidFill>
                            <a:schemeClr val="tx1"/>
                          </a:solidFill>
                          <a:effectLst/>
                          <a:latin typeface="+mn-lt"/>
                          <a:ea typeface="+mn-ea"/>
                          <a:cs typeface="+mn-cs"/>
                        </a:rPr>
                        <a:t>generates</a:t>
                      </a:r>
                      <a:r>
                        <a:rPr lang="de-DE" sz="1400" u="sng" kern="1200">
                          <a:solidFill>
                            <a:schemeClr val="tx1"/>
                          </a:solidFill>
                          <a:effectLst/>
                          <a:latin typeface="+mn-lt"/>
                          <a:ea typeface="+mn-ea"/>
                          <a:cs typeface="+mn-cs"/>
                        </a:rPr>
                        <a:t>-poetry-and-</a:t>
                      </a:r>
                      <a:r>
                        <a:rPr lang="de-DE" sz="1400" u="sng" kern="1200" err="1">
                          <a:solidFill>
                            <a:schemeClr val="tx1"/>
                          </a:solidFill>
                          <a:effectLst/>
                          <a:latin typeface="+mn-lt"/>
                          <a:ea typeface="+mn-ea"/>
                          <a:cs typeface="+mn-cs"/>
                        </a:rPr>
                        <a:t>prose</a:t>
                      </a:r>
                      <a:r>
                        <a:rPr lang="de-DE" sz="1400" u="sng" kern="1200">
                          <a:solidFill>
                            <a:schemeClr val="tx1"/>
                          </a:solidFill>
                          <a:effectLst/>
                          <a:latin typeface="+mn-lt"/>
                          <a:ea typeface="+mn-ea"/>
                          <a:cs typeface="+mn-cs"/>
                        </a:rPr>
                        <a:t>  </a:t>
                      </a:r>
                      <a:r>
                        <a:rPr lang="de-DE" sz="1400" b="0" i="0" u="none" strike="noStrike"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(Abgerufen: 18.05.2023)</a:t>
                      </a:r>
                      <a:endParaRPr lang="de-DE" sz="1400" u="sng"/>
                    </a:p>
                  </a:txBody>
                  <a:tcPr/>
                </a:tc>
                <a:extLst>
                  <a:ext uri="{0D108BD9-81ED-4DB2-BD59-A6C34878D82A}">
                    <a16:rowId xmlns:a16="http://schemas.microsoft.com/office/drawing/2014/main" val="1009051112"/>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400" b="1" i="0" kern="1200" cap="none" spc="150" baseline="0" dirty="0">
                          <a:solidFill>
                            <a:schemeClr val="bg2"/>
                          </a:solidFill>
                          <a:latin typeface="Open Sans SemiBold" panose="020B0606030504020204" pitchFamily="34" charset="0"/>
                          <a:ea typeface="Open Sans SemiBold" panose="020B0606030504020204" pitchFamily="34" charset="0"/>
                          <a:cs typeface="Open Sans SemiBold" panose="020B0606030504020204" pitchFamily="34" charset="0"/>
                        </a:rPr>
                        <a:t>[20]</a:t>
                      </a:r>
                      <a:endParaRPr lang="de-DE" sz="1400" dirty="0"/>
                    </a:p>
                  </a:txBody>
                  <a:tcPr/>
                </a:tc>
                <a:tc>
                  <a:txBody>
                    <a:bodyPr/>
                    <a:lstStyle/>
                    <a:p>
                      <a:r>
                        <a:rPr lang="de-DE" sz="1400" kern="1200" err="1">
                          <a:solidFill>
                            <a:schemeClr val="tx1"/>
                          </a:solidFill>
                          <a:effectLst/>
                          <a:latin typeface="+mn-lt"/>
                          <a:ea typeface="+mn-ea"/>
                          <a:cs typeface="+mn-cs"/>
                        </a:rPr>
                        <a:t>Pagnamenta</a:t>
                      </a:r>
                      <a:r>
                        <a:rPr lang="de-DE" sz="1400" kern="1200">
                          <a:solidFill>
                            <a:schemeClr val="tx1"/>
                          </a:solidFill>
                          <a:effectLst/>
                          <a:latin typeface="+mn-lt"/>
                          <a:ea typeface="+mn-ea"/>
                          <a:cs typeface="+mn-cs"/>
                        </a:rPr>
                        <a:t>, R. (2020, August 26). Forget </a:t>
                      </a:r>
                      <a:r>
                        <a:rPr lang="de-DE" sz="1400" kern="1200" err="1">
                          <a:solidFill>
                            <a:schemeClr val="tx1"/>
                          </a:solidFill>
                          <a:effectLst/>
                          <a:latin typeface="+mn-lt"/>
                          <a:ea typeface="+mn-ea"/>
                          <a:cs typeface="+mn-cs"/>
                        </a:rPr>
                        <a:t>deepfakes</a:t>
                      </a:r>
                      <a:r>
                        <a:rPr lang="de-DE" sz="1400" kern="1200">
                          <a:solidFill>
                            <a:schemeClr val="tx1"/>
                          </a:solidFill>
                          <a:effectLst/>
                          <a:latin typeface="+mn-lt"/>
                          <a:ea typeface="+mn-ea"/>
                          <a:cs typeface="+mn-cs"/>
                        </a:rPr>
                        <a:t> – </a:t>
                      </a:r>
                      <a:r>
                        <a:rPr lang="de-DE" sz="1400" kern="1200" err="1">
                          <a:solidFill>
                            <a:schemeClr val="tx1"/>
                          </a:solidFill>
                          <a:effectLst/>
                          <a:latin typeface="+mn-lt"/>
                          <a:ea typeface="+mn-ea"/>
                          <a:cs typeface="+mn-cs"/>
                        </a:rPr>
                        <a:t>we</a:t>
                      </a:r>
                      <a:r>
                        <a:rPr lang="de-DE" sz="1400" kern="1200">
                          <a:solidFill>
                            <a:schemeClr val="tx1"/>
                          </a:solidFill>
                          <a:effectLst/>
                          <a:latin typeface="+mn-lt"/>
                          <a:ea typeface="+mn-ea"/>
                          <a:cs typeface="+mn-cs"/>
                        </a:rPr>
                        <a:t> </a:t>
                      </a:r>
                      <a:r>
                        <a:rPr lang="de-DE" sz="1400" kern="1200" err="1">
                          <a:solidFill>
                            <a:schemeClr val="tx1"/>
                          </a:solidFill>
                          <a:effectLst/>
                          <a:latin typeface="+mn-lt"/>
                          <a:ea typeface="+mn-ea"/>
                          <a:cs typeface="+mn-cs"/>
                        </a:rPr>
                        <a:t>should</a:t>
                      </a:r>
                      <a:r>
                        <a:rPr lang="de-DE" sz="1400" kern="1200">
                          <a:solidFill>
                            <a:schemeClr val="tx1"/>
                          </a:solidFill>
                          <a:effectLst/>
                          <a:latin typeface="+mn-lt"/>
                          <a:ea typeface="+mn-ea"/>
                          <a:cs typeface="+mn-cs"/>
                        </a:rPr>
                        <a:t> </a:t>
                      </a:r>
                      <a:r>
                        <a:rPr lang="de-DE" sz="1400" kern="1200" err="1">
                          <a:solidFill>
                            <a:schemeClr val="tx1"/>
                          </a:solidFill>
                          <a:effectLst/>
                          <a:latin typeface="+mn-lt"/>
                          <a:ea typeface="+mn-ea"/>
                          <a:cs typeface="+mn-cs"/>
                        </a:rPr>
                        <a:t>be</a:t>
                      </a:r>
                      <a:r>
                        <a:rPr lang="de-DE" sz="1400" kern="1200">
                          <a:solidFill>
                            <a:schemeClr val="tx1"/>
                          </a:solidFill>
                          <a:effectLst/>
                          <a:latin typeface="+mn-lt"/>
                          <a:ea typeface="+mn-ea"/>
                          <a:cs typeface="+mn-cs"/>
                        </a:rPr>
                        <a:t> </a:t>
                      </a:r>
                      <a:r>
                        <a:rPr lang="de-DE" sz="1400" kern="1200" err="1">
                          <a:solidFill>
                            <a:schemeClr val="tx1"/>
                          </a:solidFill>
                          <a:effectLst/>
                          <a:latin typeface="+mn-lt"/>
                          <a:ea typeface="+mn-ea"/>
                          <a:cs typeface="+mn-cs"/>
                        </a:rPr>
                        <a:t>very</a:t>
                      </a:r>
                      <a:r>
                        <a:rPr lang="de-DE" sz="1400" kern="1200">
                          <a:solidFill>
                            <a:schemeClr val="tx1"/>
                          </a:solidFill>
                          <a:effectLst/>
                          <a:latin typeface="+mn-lt"/>
                          <a:ea typeface="+mn-ea"/>
                          <a:cs typeface="+mn-cs"/>
                        </a:rPr>
                        <a:t> </a:t>
                      </a:r>
                      <a:r>
                        <a:rPr lang="de-DE" sz="1400" kern="1200" err="1">
                          <a:solidFill>
                            <a:schemeClr val="tx1"/>
                          </a:solidFill>
                          <a:effectLst/>
                          <a:latin typeface="+mn-lt"/>
                          <a:ea typeface="+mn-ea"/>
                          <a:cs typeface="+mn-cs"/>
                        </a:rPr>
                        <a:t>worried</a:t>
                      </a:r>
                      <a:r>
                        <a:rPr lang="de-DE" sz="1400" kern="1200">
                          <a:solidFill>
                            <a:schemeClr val="tx1"/>
                          </a:solidFill>
                          <a:effectLst/>
                          <a:latin typeface="+mn-lt"/>
                          <a:ea typeface="+mn-ea"/>
                          <a:cs typeface="+mn-cs"/>
                        </a:rPr>
                        <a:t> </a:t>
                      </a:r>
                      <a:r>
                        <a:rPr lang="de-DE" sz="1400" kern="1200" err="1">
                          <a:solidFill>
                            <a:schemeClr val="tx1"/>
                          </a:solidFill>
                          <a:effectLst/>
                          <a:latin typeface="+mn-lt"/>
                          <a:ea typeface="+mn-ea"/>
                          <a:cs typeface="+mn-cs"/>
                        </a:rPr>
                        <a:t>about</a:t>
                      </a:r>
                      <a:r>
                        <a:rPr lang="de-DE" sz="1400" kern="1200">
                          <a:solidFill>
                            <a:schemeClr val="tx1"/>
                          </a:solidFill>
                          <a:effectLst/>
                          <a:latin typeface="+mn-lt"/>
                          <a:ea typeface="+mn-ea"/>
                          <a:cs typeface="+mn-cs"/>
                        </a:rPr>
                        <a:t> AI-</a:t>
                      </a:r>
                      <a:r>
                        <a:rPr lang="de-DE" sz="1400" kern="1200" err="1">
                          <a:solidFill>
                            <a:schemeClr val="tx1"/>
                          </a:solidFill>
                          <a:effectLst/>
                          <a:latin typeface="+mn-lt"/>
                          <a:ea typeface="+mn-ea"/>
                          <a:cs typeface="+mn-cs"/>
                        </a:rPr>
                        <a:t>generated</a:t>
                      </a:r>
                      <a:r>
                        <a:rPr lang="de-DE" sz="1400" kern="1200">
                          <a:solidFill>
                            <a:schemeClr val="tx1"/>
                          </a:solidFill>
                          <a:effectLst/>
                          <a:latin typeface="+mn-lt"/>
                          <a:ea typeface="+mn-ea"/>
                          <a:cs typeface="+mn-cs"/>
                        </a:rPr>
                        <a:t> </a:t>
                      </a:r>
                      <a:r>
                        <a:rPr lang="de-DE" sz="1400" kern="1200" err="1">
                          <a:solidFill>
                            <a:schemeClr val="tx1"/>
                          </a:solidFill>
                          <a:effectLst/>
                          <a:latin typeface="+mn-lt"/>
                          <a:ea typeface="+mn-ea"/>
                          <a:cs typeface="+mn-cs"/>
                        </a:rPr>
                        <a:t>text</a:t>
                      </a:r>
                      <a:r>
                        <a:rPr lang="de-DE" sz="1400" kern="1200">
                          <a:solidFill>
                            <a:schemeClr val="tx1"/>
                          </a:solidFill>
                          <a:effectLst/>
                          <a:latin typeface="+mn-lt"/>
                          <a:ea typeface="+mn-ea"/>
                          <a:cs typeface="+mn-cs"/>
                        </a:rPr>
                        <a:t>. </a:t>
                      </a:r>
                      <a:r>
                        <a:rPr lang="de-DE" sz="1400" i="1" kern="1200">
                          <a:solidFill>
                            <a:schemeClr val="tx1"/>
                          </a:solidFill>
                          <a:effectLst/>
                          <a:latin typeface="+mn-lt"/>
                          <a:ea typeface="+mn-ea"/>
                          <a:cs typeface="+mn-cs"/>
                        </a:rPr>
                        <a:t>The Telegraph, </a:t>
                      </a:r>
                      <a:r>
                        <a:rPr lang="de-DE" sz="1400" u="sng" kern="1200">
                          <a:solidFill>
                            <a:schemeClr val="tx1"/>
                          </a:solidFill>
                          <a:effectLst/>
                          <a:latin typeface="+mn-lt"/>
                          <a:ea typeface="+mn-ea"/>
                          <a:cs typeface="+mn-cs"/>
                        </a:rPr>
                        <a:t>https://</a:t>
                      </a:r>
                      <a:r>
                        <a:rPr lang="de-DE" sz="1400" u="sng" kern="1200" err="1">
                          <a:solidFill>
                            <a:schemeClr val="tx1"/>
                          </a:solidFill>
                          <a:effectLst/>
                          <a:latin typeface="+mn-lt"/>
                          <a:ea typeface="+mn-ea"/>
                          <a:cs typeface="+mn-cs"/>
                        </a:rPr>
                        <a:t>www.telegraph.co.uk</a:t>
                      </a:r>
                      <a:r>
                        <a:rPr lang="de-DE" sz="1400" u="sng" kern="1200">
                          <a:solidFill>
                            <a:schemeClr val="tx1"/>
                          </a:solidFill>
                          <a:effectLst/>
                          <a:latin typeface="+mn-lt"/>
                          <a:ea typeface="+mn-ea"/>
                          <a:cs typeface="+mn-cs"/>
                        </a:rPr>
                        <a:t>/</a:t>
                      </a:r>
                      <a:r>
                        <a:rPr lang="de-DE" sz="1400" u="sng" kern="1200" err="1">
                          <a:solidFill>
                            <a:schemeClr val="tx1"/>
                          </a:solidFill>
                          <a:effectLst/>
                          <a:latin typeface="+mn-lt"/>
                          <a:ea typeface="+mn-ea"/>
                          <a:cs typeface="+mn-cs"/>
                        </a:rPr>
                        <a:t>technology</a:t>
                      </a:r>
                      <a:r>
                        <a:rPr lang="de-DE" sz="1400" u="sng" kern="1200">
                          <a:solidFill>
                            <a:schemeClr val="tx1"/>
                          </a:solidFill>
                          <a:effectLst/>
                          <a:latin typeface="+mn-lt"/>
                          <a:ea typeface="+mn-ea"/>
                          <a:cs typeface="+mn-cs"/>
                        </a:rPr>
                        <a:t>/2020/08/26/ </a:t>
                      </a:r>
                      <a:r>
                        <a:rPr lang="de-DE" sz="1400" u="sng" kern="1200" err="1">
                          <a:solidFill>
                            <a:schemeClr val="tx1"/>
                          </a:solidFill>
                          <a:effectLst/>
                          <a:latin typeface="+mn-lt"/>
                          <a:ea typeface="+mn-ea"/>
                          <a:cs typeface="+mn-cs"/>
                        </a:rPr>
                        <a:t>forget</a:t>
                      </a:r>
                      <a:r>
                        <a:rPr lang="de-DE" sz="1400" u="sng" kern="1200">
                          <a:solidFill>
                            <a:schemeClr val="tx1"/>
                          </a:solidFill>
                          <a:effectLst/>
                          <a:latin typeface="+mn-lt"/>
                          <a:ea typeface="+mn-ea"/>
                          <a:cs typeface="+mn-cs"/>
                        </a:rPr>
                        <a:t>-</a:t>
                      </a:r>
                      <a:r>
                        <a:rPr lang="de-DE" sz="1400" u="sng" kern="1200" err="1">
                          <a:solidFill>
                            <a:schemeClr val="tx1"/>
                          </a:solidFill>
                          <a:effectLst/>
                          <a:latin typeface="+mn-lt"/>
                          <a:ea typeface="+mn-ea"/>
                          <a:cs typeface="+mn-cs"/>
                        </a:rPr>
                        <a:t>deepfakes</a:t>
                      </a:r>
                      <a:r>
                        <a:rPr lang="de-DE" sz="1400" u="sng" kern="1200">
                          <a:solidFill>
                            <a:schemeClr val="tx1"/>
                          </a:solidFill>
                          <a:effectLst/>
                          <a:latin typeface="+mn-lt"/>
                          <a:ea typeface="+mn-ea"/>
                          <a:cs typeface="+mn-cs"/>
                        </a:rPr>
                        <a:t>-ai-</a:t>
                      </a:r>
                      <a:r>
                        <a:rPr lang="de-DE" sz="1400" u="sng" kern="1200" err="1">
                          <a:solidFill>
                            <a:schemeClr val="tx1"/>
                          </a:solidFill>
                          <a:effectLst/>
                          <a:latin typeface="+mn-lt"/>
                          <a:ea typeface="+mn-ea"/>
                          <a:cs typeface="+mn-cs"/>
                        </a:rPr>
                        <a:t>generated</a:t>
                      </a:r>
                      <a:r>
                        <a:rPr lang="de-DE" sz="1400" u="sng" kern="1200">
                          <a:solidFill>
                            <a:schemeClr val="tx1"/>
                          </a:solidFill>
                          <a:effectLst/>
                          <a:latin typeface="+mn-lt"/>
                          <a:ea typeface="+mn-ea"/>
                          <a:cs typeface="+mn-cs"/>
                        </a:rPr>
                        <a:t>-text-</a:t>
                      </a:r>
                      <a:r>
                        <a:rPr lang="de-DE" sz="1400" u="sng" kern="1200" err="1">
                          <a:solidFill>
                            <a:schemeClr val="tx1"/>
                          </a:solidFill>
                          <a:effectLst/>
                          <a:latin typeface="+mn-lt"/>
                          <a:ea typeface="+mn-ea"/>
                          <a:cs typeface="+mn-cs"/>
                        </a:rPr>
                        <a:t>should</a:t>
                      </a:r>
                      <a:r>
                        <a:rPr lang="de-DE" sz="1400" u="sng" kern="1200">
                          <a:solidFill>
                            <a:schemeClr val="tx1"/>
                          </a:solidFill>
                          <a:effectLst/>
                          <a:latin typeface="+mn-lt"/>
                          <a:ea typeface="+mn-ea"/>
                          <a:cs typeface="+mn-cs"/>
                        </a:rPr>
                        <a:t>-</a:t>
                      </a:r>
                      <a:r>
                        <a:rPr lang="de-DE" sz="1400" u="sng" kern="1200" err="1">
                          <a:solidFill>
                            <a:schemeClr val="tx1"/>
                          </a:solidFill>
                          <a:effectLst/>
                          <a:latin typeface="+mn-lt"/>
                          <a:ea typeface="+mn-ea"/>
                          <a:cs typeface="+mn-cs"/>
                        </a:rPr>
                        <a:t>worried</a:t>
                      </a:r>
                      <a:r>
                        <a:rPr lang="de-DE" sz="1400" u="sng" kern="1200">
                          <a:solidFill>
                            <a:schemeClr val="tx1"/>
                          </a:solidFill>
                          <a:effectLst/>
                          <a:latin typeface="+mn-lt"/>
                          <a:ea typeface="+mn-ea"/>
                          <a:cs typeface="+mn-cs"/>
                        </a:rPr>
                        <a:t>/ </a:t>
                      </a:r>
                      <a:r>
                        <a:rPr lang="de-DE" sz="1400" b="0" i="0" u="none" strike="noStrike"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(Abgerufen: 18.05.2023)</a:t>
                      </a:r>
                      <a:endParaRPr lang="de-DE" sz="1400" u="sng"/>
                    </a:p>
                  </a:txBody>
                  <a:tcPr/>
                </a:tc>
                <a:extLst>
                  <a:ext uri="{0D108BD9-81ED-4DB2-BD59-A6C34878D82A}">
                    <a16:rowId xmlns:a16="http://schemas.microsoft.com/office/drawing/2014/main" val="180860573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400" b="1" i="0" kern="1200" cap="none" spc="150" baseline="0" dirty="0">
                          <a:solidFill>
                            <a:schemeClr val="bg2"/>
                          </a:solidFill>
                          <a:latin typeface="Open Sans SemiBold" panose="020B0606030504020204" pitchFamily="34" charset="0"/>
                          <a:ea typeface="Open Sans SemiBold" panose="020B0606030504020204" pitchFamily="34" charset="0"/>
                          <a:cs typeface="Open Sans SemiBold" panose="020B0606030504020204" pitchFamily="34" charset="0"/>
                        </a:rPr>
                        <a:t>[21]</a:t>
                      </a:r>
                      <a:endParaRPr lang="de-DE" sz="1400" dirty="0"/>
                    </a:p>
                    <a:p>
                      <a:endParaRPr lang="de-DE" sz="1400" dirty="0"/>
                    </a:p>
                  </a:txBody>
                  <a:tcPr/>
                </a:tc>
                <a:tc>
                  <a:txBody>
                    <a:bodyPr/>
                    <a:lstStyle/>
                    <a:p>
                      <a:r>
                        <a:rPr lang="de-DE" sz="1400" kern="1200">
                          <a:solidFill>
                            <a:schemeClr val="tx1"/>
                          </a:solidFill>
                          <a:effectLst/>
                          <a:latin typeface="+mn-lt"/>
                          <a:ea typeface="+mn-ea"/>
                          <a:cs typeface="+mn-cs"/>
                        </a:rPr>
                        <a:t>Thompson, D. (2022, </a:t>
                      </a:r>
                      <a:r>
                        <a:rPr lang="de-DE" sz="1400" kern="1200" err="1">
                          <a:solidFill>
                            <a:schemeClr val="tx1"/>
                          </a:solidFill>
                          <a:effectLst/>
                          <a:latin typeface="+mn-lt"/>
                          <a:ea typeface="+mn-ea"/>
                          <a:cs typeface="+mn-cs"/>
                        </a:rPr>
                        <a:t>December</a:t>
                      </a:r>
                      <a:r>
                        <a:rPr lang="de-DE" sz="1400" kern="1200">
                          <a:solidFill>
                            <a:schemeClr val="tx1"/>
                          </a:solidFill>
                          <a:effectLst/>
                          <a:latin typeface="+mn-lt"/>
                          <a:ea typeface="+mn-ea"/>
                          <a:cs typeface="+mn-cs"/>
                        </a:rPr>
                        <a:t> 18). Breakthroughs </a:t>
                      </a:r>
                      <a:r>
                        <a:rPr lang="de-DE" sz="1400" kern="1200" err="1">
                          <a:solidFill>
                            <a:schemeClr val="tx1"/>
                          </a:solidFill>
                          <a:effectLst/>
                          <a:latin typeface="+mn-lt"/>
                          <a:ea typeface="+mn-ea"/>
                          <a:cs typeface="+mn-cs"/>
                        </a:rPr>
                        <a:t>of</a:t>
                      </a:r>
                      <a:r>
                        <a:rPr lang="de-DE" sz="1400" kern="1200">
                          <a:solidFill>
                            <a:schemeClr val="tx1"/>
                          </a:solidFill>
                          <a:effectLst/>
                          <a:latin typeface="+mn-lt"/>
                          <a:ea typeface="+mn-ea"/>
                          <a:cs typeface="+mn-cs"/>
                        </a:rPr>
                        <a:t> </a:t>
                      </a:r>
                      <a:r>
                        <a:rPr lang="de-DE" sz="1400" kern="1200" err="1">
                          <a:solidFill>
                            <a:schemeClr val="tx1"/>
                          </a:solidFill>
                          <a:effectLst/>
                          <a:latin typeface="+mn-lt"/>
                          <a:ea typeface="+mn-ea"/>
                          <a:cs typeface="+mn-cs"/>
                        </a:rPr>
                        <a:t>the</a:t>
                      </a:r>
                      <a:r>
                        <a:rPr lang="de-DE" sz="1400" kern="1200">
                          <a:solidFill>
                            <a:schemeClr val="tx1"/>
                          </a:solidFill>
                          <a:effectLst/>
                          <a:latin typeface="+mn-lt"/>
                          <a:ea typeface="+mn-ea"/>
                          <a:cs typeface="+mn-cs"/>
                        </a:rPr>
                        <a:t> </a:t>
                      </a:r>
                      <a:r>
                        <a:rPr lang="de-DE" sz="1400" kern="1200" err="1">
                          <a:solidFill>
                            <a:schemeClr val="tx1"/>
                          </a:solidFill>
                          <a:effectLst/>
                          <a:latin typeface="+mn-lt"/>
                          <a:ea typeface="+mn-ea"/>
                          <a:cs typeface="+mn-cs"/>
                        </a:rPr>
                        <a:t>year</a:t>
                      </a:r>
                      <a:r>
                        <a:rPr lang="de-DE" sz="1400" kern="1200">
                          <a:solidFill>
                            <a:schemeClr val="tx1"/>
                          </a:solidFill>
                          <a:effectLst/>
                          <a:latin typeface="+mn-lt"/>
                          <a:ea typeface="+mn-ea"/>
                          <a:cs typeface="+mn-cs"/>
                        </a:rPr>
                        <a:t>. </a:t>
                      </a:r>
                      <a:r>
                        <a:rPr lang="de-DE" sz="1400" i="1" kern="1200">
                          <a:solidFill>
                            <a:schemeClr val="tx1"/>
                          </a:solidFill>
                          <a:effectLst/>
                          <a:latin typeface="+mn-lt"/>
                          <a:ea typeface="+mn-ea"/>
                          <a:cs typeface="+mn-cs"/>
                        </a:rPr>
                        <a:t>The </a:t>
                      </a:r>
                      <a:r>
                        <a:rPr lang="de-DE" sz="1400" i="1" kern="1200" err="1">
                          <a:solidFill>
                            <a:schemeClr val="tx1"/>
                          </a:solidFill>
                          <a:effectLst/>
                          <a:latin typeface="+mn-lt"/>
                          <a:ea typeface="+mn-ea"/>
                          <a:cs typeface="+mn-cs"/>
                        </a:rPr>
                        <a:t>Atlantic</a:t>
                      </a:r>
                      <a:r>
                        <a:rPr lang="de-DE" sz="1400" kern="1200">
                          <a:solidFill>
                            <a:schemeClr val="tx1"/>
                          </a:solidFill>
                          <a:effectLst/>
                          <a:latin typeface="+mn-lt"/>
                          <a:ea typeface="+mn-ea"/>
                          <a:cs typeface="+mn-cs"/>
                        </a:rPr>
                        <a:t>, </a:t>
                      </a:r>
                      <a:r>
                        <a:rPr lang="de-DE" sz="1400" u="sng" kern="1200">
                          <a:solidFill>
                            <a:schemeClr val="tx1"/>
                          </a:solidFill>
                          <a:effectLst/>
                          <a:latin typeface="+mn-lt"/>
                          <a:ea typeface="+mn-ea"/>
                          <a:cs typeface="+mn-cs"/>
                        </a:rPr>
                        <a:t>https://</a:t>
                      </a:r>
                      <a:r>
                        <a:rPr lang="de-DE" sz="1400" u="sng" kern="1200" err="1">
                          <a:solidFill>
                            <a:schemeClr val="tx1"/>
                          </a:solidFill>
                          <a:effectLst/>
                          <a:latin typeface="+mn-lt"/>
                          <a:ea typeface="+mn-ea"/>
                          <a:cs typeface="+mn-cs"/>
                        </a:rPr>
                        <a:t>www.theatlantic.com</a:t>
                      </a:r>
                      <a:r>
                        <a:rPr lang="de-DE" sz="1400" u="sng" kern="1200">
                          <a:solidFill>
                            <a:schemeClr val="tx1"/>
                          </a:solidFill>
                          <a:effectLst/>
                          <a:latin typeface="+mn-lt"/>
                          <a:ea typeface="+mn-ea"/>
                          <a:cs typeface="+mn-cs"/>
                        </a:rPr>
                        <a:t>/</a:t>
                      </a:r>
                      <a:r>
                        <a:rPr lang="de-DE" sz="1400" u="sng" kern="1200" err="1">
                          <a:solidFill>
                            <a:schemeClr val="tx1"/>
                          </a:solidFill>
                          <a:effectLst/>
                          <a:latin typeface="+mn-lt"/>
                          <a:ea typeface="+mn-ea"/>
                          <a:cs typeface="+mn-cs"/>
                        </a:rPr>
                        <a:t>newsletters</a:t>
                      </a:r>
                      <a:r>
                        <a:rPr lang="de-DE" sz="1400" u="sng" kern="1200">
                          <a:solidFill>
                            <a:schemeClr val="tx1"/>
                          </a:solidFill>
                          <a:effectLst/>
                          <a:latin typeface="+mn-lt"/>
                          <a:ea typeface="+mn-ea"/>
                          <a:cs typeface="+mn-cs"/>
                        </a:rPr>
                        <a:t>/ </a:t>
                      </a:r>
                      <a:r>
                        <a:rPr lang="de-DE" sz="1400" u="sng" kern="1200" err="1">
                          <a:solidFill>
                            <a:schemeClr val="tx1"/>
                          </a:solidFill>
                          <a:effectLst/>
                          <a:latin typeface="+mn-lt"/>
                          <a:ea typeface="+mn-ea"/>
                          <a:cs typeface="+mn-cs"/>
                        </a:rPr>
                        <a:t>archive</a:t>
                      </a:r>
                      <a:r>
                        <a:rPr lang="de-DE" sz="1400" u="sng" kern="1200">
                          <a:solidFill>
                            <a:schemeClr val="tx1"/>
                          </a:solidFill>
                          <a:effectLst/>
                          <a:latin typeface="+mn-lt"/>
                          <a:ea typeface="+mn-ea"/>
                          <a:cs typeface="+mn-cs"/>
                        </a:rPr>
                        <a:t>/2022/12/technology-medicine-law-ai-10- breakthroughs-2022/672390/  </a:t>
                      </a:r>
                      <a:r>
                        <a:rPr lang="de-DE" sz="1400" b="0" i="0" u="none" strike="noStrike"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(Abgerufen: 18.05.2023)</a:t>
                      </a:r>
                      <a:endParaRPr lang="de-DE" sz="1400" u="sng"/>
                    </a:p>
                  </a:txBody>
                  <a:tcPr/>
                </a:tc>
                <a:extLst>
                  <a:ext uri="{0D108BD9-81ED-4DB2-BD59-A6C34878D82A}">
                    <a16:rowId xmlns:a16="http://schemas.microsoft.com/office/drawing/2014/main" val="759933576"/>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400" b="1" i="0" kern="1200" cap="none" spc="150" baseline="0" dirty="0">
                          <a:solidFill>
                            <a:schemeClr val="bg2"/>
                          </a:solidFill>
                          <a:latin typeface="Open Sans SemiBold" panose="020B0606030504020204" pitchFamily="34" charset="0"/>
                          <a:ea typeface="Open Sans SemiBold" panose="020B0606030504020204" pitchFamily="34" charset="0"/>
                          <a:cs typeface="Open Sans SemiBold" panose="020B0606030504020204" pitchFamily="34" charset="0"/>
                        </a:rPr>
                        <a:t>[22]</a:t>
                      </a:r>
                      <a:endParaRPr lang="de-DE" sz="1400" dirty="0"/>
                    </a:p>
                    <a:p>
                      <a:endParaRPr lang="de-DE" sz="1400" dirty="0"/>
                    </a:p>
                  </a:txBody>
                  <a:tcPr/>
                </a:tc>
                <a:tc>
                  <a:txBody>
                    <a:bodyPr/>
                    <a:lstStyle/>
                    <a:p>
                      <a:r>
                        <a:rPr lang="de-DE" sz="1400" kern="1200">
                          <a:solidFill>
                            <a:schemeClr val="tx1"/>
                          </a:solidFill>
                          <a:effectLst/>
                          <a:latin typeface="+mn-lt"/>
                          <a:ea typeface="+mn-ea"/>
                          <a:cs typeface="+mn-cs"/>
                        </a:rPr>
                        <a:t>Altman, S. [@</a:t>
                      </a:r>
                      <a:r>
                        <a:rPr lang="de-DE" sz="1400" kern="1200" err="1">
                          <a:solidFill>
                            <a:schemeClr val="tx1"/>
                          </a:solidFill>
                          <a:effectLst/>
                          <a:latin typeface="+mn-lt"/>
                          <a:ea typeface="+mn-ea"/>
                          <a:cs typeface="+mn-cs"/>
                        </a:rPr>
                        <a:t>sama</a:t>
                      </a:r>
                      <a:r>
                        <a:rPr lang="de-DE" sz="1400" kern="1200">
                          <a:solidFill>
                            <a:schemeClr val="tx1"/>
                          </a:solidFill>
                          <a:effectLst/>
                          <a:latin typeface="+mn-lt"/>
                          <a:ea typeface="+mn-ea"/>
                          <a:cs typeface="+mn-cs"/>
                        </a:rPr>
                        <a:t>]. (2020, </a:t>
                      </a:r>
                      <a:r>
                        <a:rPr lang="de-DE" sz="1400" kern="1200" err="1">
                          <a:solidFill>
                            <a:schemeClr val="tx1"/>
                          </a:solidFill>
                          <a:effectLst/>
                          <a:latin typeface="+mn-lt"/>
                          <a:ea typeface="+mn-ea"/>
                          <a:cs typeface="+mn-cs"/>
                        </a:rPr>
                        <a:t>July</a:t>
                      </a:r>
                      <a:r>
                        <a:rPr lang="de-DE" sz="1400" kern="1200">
                          <a:solidFill>
                            <a:schemeClr val="tx1"/>
                          </a:solidFill>
                          <a:effectLst/>
                          <a:latin typeface="+mn-lt"/>
                          <a:ea typeface="+mn-ea"/>
                          <a:cs typeface="+mn-cs"/>
                        </a:rPr>
                        <a:t> 20). </a:t>
                      </a:r>
                      <a:r>
                        <a:rPr lang="de-DE" sz="1400" i="1" kern="1200">
                          <a:solidFill>
                            <a:schemeClr val="tx1"/>
                          </a:solidFill>
                          <a:effectLst/>
                          <a:latin typeface="+mn-lt"/>
                          <a:ea typeface="+mn-ea"/>
                          <a:cs typeface="+mn-cs"/>
                        </a:rPr>
                        <a:t>Tweets </a:t>
                      </a:r>
                      <a:r>
                        <a:rPr lang="de-DE" sz="1400" kern="1200">
                          <a:solidFill>
                            <a:schemeClr val="tx1"/>
                          </a:solidFill>
                          <a:effectLst/>
                          <a:latin typeface="+mn-lt"/>
                          <a:ea typeface="+mn-ea"/>
                          <a:cs typeface="+mn-cs"/>
                        </a:rPr>
                        <a:t>[Twitter </a:t>
                      </a:r>
                      <a:r>
                        <a:rPr lang="de-DE" sz="1400" kern="1200" err="1">
                          <a:solidFill>
                            <a:schemeClr val="tx1"/>
                          </a:solidFill>
                          <a:effectLst/>
                          <a:latin typeface="+mn-lt"/>
                          <a:ea typeface="+mn-ea"/>
                          <a:cs typeface="+mn-cs"/>
                        </a:rPr>
                        <a:t>profile</a:t>
                      </a:r>
                      <a:r>
                        <a:rPr lang="de-DE" sz="1400" kern="1200">
                          <a:solidFill>
                            <a:schemeClr val="tx1"/>
                          </a:solidFill>
                          <a:effectLst/>
                          <a:latin typeface="+mn-lt"/>
                          <a:ea typeface="+mn-ea"/>
                          <a:cs typeface="+mn-cs"/>
                        </a:rPr>
                        <a:t>]. </a:t>
                      </a:r>
                      <a:r>
                        <a:rPr lang="de-DE" sz="1400" u="sng" kern="1200">
                          <a:solidFill>
                            <a:schemeClr val="tx1"/>
                          </a:solidFill>
                          <a:effectLst/>
                          <a:latin typeface="+mn-lt"/>
                          <a:ea typeface="+mn-ea"/>
                          <a:cs typeface="+mn-cs"/>
                        </a:rPr>
                        <a:t>https://</a:t>
                      </a:r>
                      <a:r>
                        <a:rPr lang="de-DE" sz="1400" u="sng" kern="1200" err="1">
                          <a:solidFill>
                            <a:schemeClr val="tx1"/>
                          </a:solidFill>
                          <a:effectLst/>
                          <a:latin typeface="+mn-lt"/>
                          <a:ea typeface="+mn-ea"/>
                          <a:cs typeface="+mn-cs"/>
                        </a:rPr>
                        <a:t>twitter.com</a:t>
                      </a:r>
                      <a:r>
                        <a:rPr lang="de-DE" sz="1400" u="sng" kern="1200">
                          <a:solidFill>
                            <a:schemeClr val="tx1"/>
                          </a:solidFill>
                          <a:effectLst/>
                          <a:latin typeface="+mn-lt"/>
                          <a:ea typeface="+mn-ea"/>
                          <a:cs typeface="+mn-cs"/>
                        </a:rPr>
                        <a:t>/</a:t>
                      </a:r>
                      <a:r>
                        <a:rPr lang="de-DE" sz="1400" u="sng" kern="1200" err="1">
                          <a:solidFill>
                            <a:schemeClr val="tx1"/>
                          </a:solidFill>
                          <a:effectLst/>
                          <a:latin typeface="+mn-lt"/>
                          <a:ea typeface="+mn-ea"/>
                          <a:cs typeface="+mn-cs"/>
                        </a:rPr>
                        <a:t>sama</a:t>
                      </a:r>
                      <a:r>
                        <a:rPr lang="de-DE" sz="1400" u="sng" kern="1200">
                          <a:solidFill>
                            <a:schemeClr val="tx1"/>
                          </a:solidFill>
                          <a:effectLst/>
                          <a:latin typeface="+mn-lt"/>
                          <a:ea typeface="+mn-ea"/>
                          <a:cs typeface="+mn-cs"/>
                        </a:rPr>
                        <a:t>/</a:t>
                      </a:r>
                      <a:r>
                        <a:rPr lang="de-DE" sz="1400" u="sng" kern="1200" err="1">
                          <a:solidFill>
                            <a:schemeClr val="tx1"/>
                          </a:solidFill>
                          <a:effectLst/>
                          <a:latin typeface="+mn-lt"/>
                          <a:ea typeface="+mn-ea"/>
                          <a:cs typeface="+mn-cs"/>
                        </a:rPr>
                        <a:t>status</a:t>
                      </a:r>
                      <a:r>
                        <a:rPr lang="de-DE" sz="1400" u="sng" kern="1200">
                          <a:solidFill>
                            <a:schemeClr val="tx1"/>
                          </a:solidFill>
                          <a:effectLst/>
                          <a:latin typeface="+mn-lt"/>
                          <a:ea typeface="+mn-ea"/>
                          <a:cs typeface="+mn-cs"/>
                        </a:rPr>
                        <a:t>/1284922296348454913 </a:t>
                      </a:r>
                      <a:r>
                        <a:rPr lang="de-DE" sz="1400" b="0" i="0" u="none" strike="noStrike"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(Abgerufen: 18.05.2023)</a:t>
                      </a:r>
                      <a:endParaRPr lang="de-DE" sz="1400" u="sng"/>
                    </a:p>
                  </a:txBody>
                  <a:tcPr/>
                </a:tc>
                <a:extLst>
                  <a:ext uri="{0D108BD9-81ED-4DB2-BD59-A6C34878D82A}">
                    <a16:rowId xmlns:a16="http://schemas.microsoft.com/office/drawing/2014/main" val="316090428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400" b="1" i="0" kern="1200" cap="none" spc="150" baseline="0" dirty="0">
                          <a:solidFill>
                            <a:schemeClr val="bg2"/>
                          </a:solidFill>
                          <a:latin typeface="Open Sans SemiBold" panose="020B0606030504020204" pitchFamily="34" charset="0"/>
                          <a:ea typeface="Open Sans SemiBold" panose="020B0606030504020204" pitchFamily="34" charset="0"/>
                          <a:cs typeface="Open Sans SemiBold" panose="020B0606030504020204" pitchFamily="34" charset="0"/>
                        </a:rPr>
                        <a:t>[23]</a:t>
                      </a:r>
                      <a:endParaRPr lang="de-DE" sz="1400" dirty="0"/>
                    </a:p>
                    <a:p>
                      <a:endParaRPr lang="de-DE" sz="1400" dirty="0"/>
                    </a:p>
                  </a:txBody>
                  <a:tcPr/>
                </a:tc>
                <a:tc>
                  <a:txBody>
                    <a:bodyPr/>
                    <a:lstStyle/>
                    <a:p>
                      <a:r>
                        <a:rPr lang="de-DE" sz="1400" kern="1200" dirty="0">
                          <a:solidFill>
                            <a:schemeClr val="tx1"/>
                          </a:solidFill>
                          <a:effectLst/>
                          <a:latin typeface="+mn-lt"/>
                          <a:ea typeface="+mn-ea"/>
                          <a:cs typeface="+mn-cs"/>
                        </a:rPr>
                        <a:t>Mills, A. (2023b). </a:t>
                      </a:r>
                      <a:r>
                        <a:rPr lang="de-DE" sz="1400" i="1" kern="1200" dirty="0">
                          <a:solidFill>
                            <a:schemeClr val="tx1"/>
                          </a:solidFill>
                          <a:effectLst/>
                          <a:latin typeface="+mn-lt"/>
                          <a:ea typeface="+mn-ea"/>
                          <a:cs typeface="+mn-cs"/>
                        </a:rPr>
                        <a:t>AI </a:t>
                      </a:r>
                      <a:r>
                        <a:rPr lang="de-DE" sz="1400" i="1" kern="1200" dirty="0" err="1">
                          <a:solidFill>
                            <a:schemeClr val="tx1"/>
                          </a:solidFill>
                          <a:effectLst/>
                          <a:latin typeface="+mn-lt"/>
                          <a:ea typeface="+mn-ea"/>
                          <a:cs typeface="+mn-cs"/>
                        </a:rPr>
                        <a:t>text</a:t>
                      </a:r>
                      <a:r>
                        <a:rPr lang="de-DE" sz="1400" i="1" kern="1200" dirty="0">
                          <a:solidFill>
                            <a:schemeClr val="tx1"/>
                          </a:solidFill>
                          <a:effectLst/>
                          <a:latin typeface="+mn-lt"/>
                          <a:ea typeface="+mn-ea"/>
                          <a:cs typeface="+mn-cs"/>
                        </a:rPr>
                        <a:t> </a:t>
                      </a:r>
                      <a:r>
                        <a:rPr lang="de-DE" sz="1400" i="1" kern="1200" dirty="0" err="1">
                          <a:solidFill>
                            <a:schemeClr val="tx1"/>
                          </a:solidFill>
                          <a:effectLst/>
                          <a:latin typeface="+mn-lt"/>
                          <a:ea typeface="+mn-ea"/>
                          <a:cs typeface="+mn-cs"/>
                        </a:rPr>
                        <a:t>generators</a:t>
                      </a:r>
                      <a:r>
                        <a:rPr lang="de-DE" sz="1400" i="1" kern="1200" dirty="0">
                          <a:solidFill>
                            <a:schemeClr val="tx1"/>
                          </a:solidFill>
                          <a:effectLst/>
                          <a:latin typeface="+mn-lt"/>
                          <a:ea typeface="+mn-ea"/>
                          <a:cs typeface="+mn-cs"/>
                        </a:rPr>
                        <a:t>: Sources </a:t>
                      </a:r>
                      <a:r>
                        <a:rPr lang="de-DE" sz="1400" i="1" kern="1200" dirty="0" err="1">
                          <a:solidFill>
                            <a:schemeClr val="tx1"/>
                          </a:solidFill>
                          <a:effectLst/>
                          <a:latin typeface="+mn-lt"/>
                          <a:ea typeface="+mn-ea"/>
                          <a:cs typeface="+mn-cs"/>
                        </a:rPr>
                        <a:t>to</a:t>
                      </a:r>
                      <a:r>
                        <a:rPr lang="de-DE" sz="1400" i="1" kern="1200" dirty="0">
                          <a:solidFill>
                            <a:schemeClr val="tx1"/>
                          </a:solidFill>
                          <a:effectLst/>
                          <a:latin typeface="+mn-lt"/>
                          <a:ea typeface="+mn-ea"/>
                          <a:cs typeface="+mn-cs"/>
                        </a:rPr>
                        <a:t> </a:t>
                      </a:r>
                      <a:r>
                        <a:rPr lang="de-DE" sz="1400" i="1" kern="1200" dirty="0" err="1">
                          <a:solidFill>
                            <a:schemeClr val="tx1"/>
                          </a:solidFill>
                          <a:effectLst/>
                          <a:latin typeface="+mn-lt"/>
                          <a:ea typeface="+mn-ea"/>
                          <a:cs typeface="+mn-cs"/>
                        </a:rPr>
                        <a:t>stimulate</a:t>
                      </a:r>
                      <a:r>
                        <a:rPr lang="de-DE" sz="1400" i="1" kern="1200" dirty="0">
                          <a:solidFill>
                            <a:schemeClr val="tx1"/>
                          </a:solidFill>
                          <a:effectLst/>
                          <a:latin typeface="+mn-lt"/>
                          <a:ea typeface="+mn-ea"/>
                          <a:cs typeface="+mn-cs"/>
                        </a:rPr>
                        <a:t> </a:t>
                      </a:r>
                      <a:r>
                        <a:rPr lang="de-DE" sz="1400" i="1" kern="1200" dirty="0" err="1">
                          <a:solidFill>
                            <a:schemeClr val="tx1"/>
                          </a:solidFill>
                          <a:effectLst/>
                          <a:latin typeface="+mn-lt"/>
                          <a:ea typeface="+mn-ea"/>
                          <a:cs typeface="+mn-cs"/>
                        </a:rPr>
                        <a:t>discussion</a:t>
                      </a:r>
                      <a:r>
                        <a:rPr lang="de-DE" sz="1400" i="1" kern="1200" dirty="0">
                          <a:solidFill>
                            <a:schemeClr val="tx1"/>
                          </a:solidFill>
                          <a:effectLst/>
                          <a:latin typeface="+mn-lt"/>
                          <a:ea typeface="+mn-ea"/>
                          <a:cs typeface="+mn-cs"/>
                        </a:rPr>
                        <a:t> </a:t>
                      </a:r>
                      <a:r>
                        <a:rPr lang="de-DE" sz="1400" i="1" kern="1200" dirty="0" err="1">
                          <a:solidFill>
                            <a:schemeClr val="tx1"/>
                          </a:solidFill>
                          <a:effectLst/>
                          <a:latin typeface="+mn-lt"/>
                          <a:ea typeface="+mn-ea"/>
                          <a:cs typeface="+mn-cs"/>
                        </a:rPr>
                        <a:t>among</a:t>
                      </a:r>
                      <a:r>
                        <a:rPr lang="de-DE" sz="1400" i="1" kern="1200" dirty="0">
                          <a:solidFill>
                            <a:schemeClr val="tx1"/>
                          </a:solidFill>
                          <a:effectLst/>
                          <a:latin typeface="+mn-lt"/>
                          <a:ea typeface="+mn-ea"/>
                          <a:cs typeface="+mn-cs"/>
                        </a:rPr>
                        <a:t> </a:t>
                      </a:r>
                      <a:r>
                        <a:rPr lang="de-DE" sz="1400" i="1" kern="1200" dirty="0" err="1">
                          <a:solidFill>
                            <a:schemeClr val="tx1"/>
                          </a:solidFill>
                          <a:effectLst/>
                          <a:latin typeface="+mn-lt"/>
                          <a:ea typeface="+mn-ea"/>
                          <a:cs typeface="+mn-cs"/>
                        </a:rPr>
                        <a:t>teachers</a:t>
                      </a:r>
                      <a:r>
                        <a:rPr lang="de-DE" sz="1400" i="1" kern="1200" dirty="0">
                          <a:solidFill>
                            <a:schemeClr val="tx1"/>
                          </a:solidFill>
                          <a:effectLst/>
                          <a:latin typeface="+mn-lt"/>
                          <a:ea typeface="+mn-ea"/>
                          <a:cs typeface="+mn-cs"/>
                        </a:rPr>
                        <a:t>. </a:t>
                      </a:r>
                      <a:r>
                        <a:rPr lang="de-DE" sz="1400" u="sng" kern="1200" dirty="0">
                          <a:solidFill>
                            <a:schemeClr val="tx1"/>
                          </a:solidFill>
                          <a:effectLst/>
                          <a:latin typeface="+mn-lt"/>
                          <a:ea typeface="+mn-ea"/>
                          <a:cs typeface="+mn-cs"/>
                        </a:rPr>
                        <a:t>https://docs. google.com/</a:t>
                      </a:r>
                      <a:r>
                        <a:rPr lang="de-DE" sz="1400" u="sng" kern="1200" dirty="0" err="1">
                          <a:solidFill>
                            <a:schemeClr val="tx1"/>
                          </a:solidFill>
                          <a:effectLst/>
                          <a:latin typeface="+mn-lt"/>
                          <a:ea typeface="+mn-ea"/>
                          <a:cs typeface="+mn-cs"/>
                        </a:rPr>
                        <a:t>document</a:t>
                      </a:r>
                      <a:r>
                        <a:rPr lang="de-DE" sz="1400" u="sng" kern="1200" dirty="0">
                          <a:solidFill>
                            <a:schemeClr val="tx1"/>
                          </a:solidFill>
                          <a:effectLst/>
                          <a:latin typeface="+mn-lt"/>
                          <a:ea typeface="+mn-ea"/>
                          <a:cs typeface="+mn-cs"/>
                        </a:rPr>
                        <a:t>/d/1V1drRG1XlWTBrEwgGqd- cCySUB12JrcoamB5i16-Ezw/</a:t>
                      </a:r>
                      <a:r>
                        <a:rPr lang="de-DE" sz="1400" u="sng" kern="1200" dirty="0" err="1">
                          <a:solidFill>
                            <a:schemeClr val="tx1"/>
                          </a:solidFill>
                          <a:effectLst/>
                          <a:latin typeface="+mn-lt"/>
                          <a:ea typeface="+mn-ea"/>
                          <a:cs typeface="+mn-cs"/>
                        </a:rPr>
                        <a:t>edit#heading</a:t>
                      </a:r>
                      <a:r>
                        <a:rPr lang="de-DE" sz="1400" u="sng" kern="1200" dirty="0">
                          <a:solidFill>
                            <a:schemeClr val="tx1"/>
                          </a:solidFill>
                          <a:effectLst/>
                          <a:latin typeface="+mn-lt"/>
                          <a:ea typeface="+mn-ea"/>
                          <a:cs typeface="+mn-cs"/>
                        </a:rPr>
                        <a:t>=h.qljyuxlccr6 </a:t>
                      </a:r>
                      <a:r>
                        <a:rPr lang="de-DE" sz="1400" b="0" i="0" u="none" strike="noStrike"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(Abgerufen: 18.05.2023)</a:t>
                      </a:r>
                      <a:endParaRPr lang="de-DE" sz="1400" u="sng" dirty="0"/>
                    </a:p>
                  </a:txBody>
                  <a:tcPr/>
                </a:tc>
                <a:extLst>
                  <a:ext uri="{0D108BD9-81ED-4DB2-BD59-A6C34878D82A}">
                    <a16:rowId xmlns:a16="http://schemas.microsoft.com/office/drawing/2014/main" val="2559876693"/>
                  </a:ext>
                </a:extLst>
              </a:tr>
            </a:tbl>
          </a:graphicData>
        </a:graphic>
      </p:graphicFrame>
    </p:spTree>
    <p:extLst>
      <p:ext uri="{BB962C8B-B14F-4D97-AF65-F5344CB8AC3E}">
        <p14:creationId xmlns:p14="http://schemas.microsoft.com/office/powerpoint/2010/main" val="40779752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607F68-1479-4090-B3A2-8FB57C07FB1C}"/>
              </a:ext>
            </a:extLst>
          </p:cNvPr>
          <p:cNvSpPr>
            <a:spLocks noGrp="1"/>
          </p:cNvSpPr>
          <p:nvPr>
            <p:ph type="title"/>
          </p:nvPr>
        </p:nvSpPr>
        <p:spPr>
          <a:xfrm>
            <a:off x="474133" y="274638"/>
            <a:ext cx="11260667" cy="909585"/>
          </a:xfrm>
        </p:spPr>
        <p:txBody>
          <a:bodyPr/>
          <a:lstStyle/>
          <a:p>
            <a:r>
              <a:rPr lang="de-DE" dirty="0"/>
              <a:t>QUELLEN</a:t>
            </a:r>
          </a:p>
        </p:txBody>
      </p:sp>
      <p:graphicFrame>
        <p:nvGraphicFramePr>
          <p:cNvPr id="8" name="Tabelle 9">
            <a:extLst>
              <a:ext uri="{FF2B5EF4-FFF2-40B4-BE49-F238E27FC236}">
                <a16:creationId xmlns:a16="http://schemas.microsoft.com/office/drawing/2014/main" id="{CCECBB86-BF74-6345-3FA9-3AA66820DB93}"/>
              </a:ext>
            </a:extLst>
          </p:cNvPr>
          <p:cNvGraphicFramePr>
            <a:graphicFrameLocks noGrp="1"/>
          </p:cNvGraphicFramePr>
          <p:nvPr>
            <p:ph idx="1"/>
            <p:extLst>
              <p:ext uri="{D42A27DB-BD31-4B8C-83A1-F6EECF244321}">
                <p14:modId xmlns:p14="http://schemas.microsoft.com/office/powerpoint/2010/main" val="645216462"/>
              </p:ext>
            </p:extLst>
          </p:nvPr>
        </p:nvGraphicFramePr>
        <p:xfrm>
          <a:off x="457200" y="1080000"/>
          <a:ext cx="11033171" cy="10434320"/>
        </p:xfrm>
        <a:graphic>
          <a:graphicData uri="http://schemas.openxmlformats.org/drawingml/2006/table">
            <a:tbl>
              <a:tblPr firstRow="1" bandRow="1">
                <a:tableStyleId>{2D5ABB26-0587-4C30-8999-92F81FD0307C}</a:tableStyleId>
              </a:tblPr>
              <a:tblGrid>
                <a:gridCol w="625793">
                  <a:extLst>
                    <a:ext uri="{9D8B030D-6E8A-4147-A177-3AD203B41FA5}">
                      <a16:colId xmlns:a16="http://schemas.microsoft.com/office/drawing/2014/main" val="40179453"/>
                    </a:ext>
                  </a:extLst>
                </a:gridCol>
                <a:gridCol w="10407378">
                  <a:extLst>
                    <a:ext uri="{9D8B030D-6E8A-4147-A177-3AD203B41FA5}">
                      <a16:colId xmlns:a16="http://schemas.microsoft.com/office/drawing/2014/main" val="3926579262"/>
                    </a:ext>
                  </a:extLst>
                </a:gridCol>
              </a:tblGrid>
              <a:tr h="43346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400" b="1" i="0" kern="1200" cap="none" spc="150" baseline="0" dirty="0">
                          <a:solidFill>
                            <a:schemeClr val="bg2"/>
                          </a:solidFill>
                          <a:latin typeface="Open Sans SemiBold" panose="020B0606030504020204" pitchFamily="34" charset="0"/>
                          <a:ea typeface="Open Sans SemiBold" panose="020B0606030504020204" pitchFamily="34" charset="0"/>
                          <a:cs typeface="Open Sans SemiBold" panose="020B0606030504020204" pitchFamily="34" charset="0"/>
                        </a:rPr>
                        <a:t>[24]</a:t>
                      </a:r>
                      <a:endParaRPr lang="de-DE" sz="1400" dirty="0"/>
                    </a:p>
                  </a:txBody>
                  <a:tcPr/>
                </a:tc>
                <a:tc>
                  <a:txBody>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lang="de-DE" sz="1400" kern="1200" dirty="0" err="1">
                          <a:solidFill>
                            <a:schemeClr val="tx1"/>
                          </a:solidFill>
                          <a:effectLst/>
                          <a:latin typeface="+mn-lt"/>
                          <a:ea typeface="+mn-ea"/>
                          <a:cs typeface="+mn-cs"/>
                        </a:rPr>
                        <a:t>Nowik</a:t>
                      </a:r>
                      <a:r>
                        <a:rPr lang="de-DE" sz="1400" kern="1200" dirty="0">
                          <a:solidFill>
                            <a:schemeClr val="tx1"/>
                          </a:solidFill>
                          <a:effectLst/>
                          <a:latin typeface="+mn-lt"/>
                          <a:ea typeface="+mn-ea"/>
                          <a:cs typeface="+mn-cs"/>
                        </a:rPr>
                        <a:t>, C. (2022, </a:t>
                      </a:r>
                      <a:r>
                        <a:rPr lang="de-DE" sz="1400" kern="1200" dirty="0" err="1">
                          <a:solidFill>
                            <a:schemeClr val="tx1"/>
                          </a:solidFill>
                          <a:effectLst/>
                          <a:latin typeface="+mn-lt"/>
                          <a:ea typeface="+mn-ea"/>
                          <a:cs typeface="+mn-cs"/>
                        </a:rPr>
                        <a:t>December</a:t>
                      </a:r>
                      <a:r>
                        <a:rPr lang="de-DE" sz="1400" kern="1200" dirty="0">
                          <a:solidFill>
                            <a:schemeClr val="tx1"/>
                          </a:solidFill>
                          <a:effectLst/>
                          <a:latin typeface="+mn-lt"/>
                          <a:ea typeface="+mn-ea"/>
                          <a:cs typeface="+mn-cs"/>
                        </a:rPr>
                        <a:t> 17). The </a:t>
                      </a:r>
                      <a:r>
                        <a:rPr lang="de-DE" sz="1400" kern="1200" dirty="0" err="1">
                          <a:solidFill>
                            <a:schemeClr val="tx1"/>
                          </a:solidFill>
                          <a:effectLst/>
                          <a:latin typeface="+mn-lt"/>
                          <a:ea typeface="+mn-ea"/>
                          <a:cs typeface="+mn-cs"/>
                        </a:rPr>
                        <a:t>robots</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are</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coming</a:t>
                      </a:r>
                      <a:r>
                        <a:rPr lang="de-DE" sz="1400" kern="1200" dirty="0">
                          <a:solidFill>
                            <a:schemeClr val="tx1"/>
                          </a:solidFill>
                          <a:effectLst/>
                          <a:latin typeface="+mn-lt"/>
                          <a:ea typeface="+mn-ea"/>
                          <a:cs typeface="+mn-cs"/>
                        </a:rPr>
                        <a:t>! The </a:t>
                      </a:r>
                      <a:r>
                        <a:rPr lang="de-DE" sz="1400" kern="1200" dirty="0" err="1">
                          <a:solidFill>
                            <a:schemeClr val="tx1"/>
                          </a:solidFill>
                          <a:effectLst/>
                          <a:latin typeface="+mn-lt"/>
                          <a:ea typeface="+mn-ea"/>
                          <a:cs typeface="+mn-cs"/>
                        </a:rPr>
                        <a:t>robots</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are</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coming</a:t>
                      </a:r>
                      <a:r>
                        <a:rPr lang="de-DE" sz="1400" kern="1200" dirty="0">
                          <a:solidFill>
                            <a:schemeClr val="tx1"/>
                          </a:solidFill>
                          <a:effectLst/>
                          <a:latin typeface="+mn-lt"/>
                          <a:ea typeface="+mn-ea"/>
                          <a:cs typeface="+mn-cs"/>
                        </a:rPr>
                        <a:t>! Nah, </a:t>
                      </a:r>
                      <a:r>
                        <a:rPr lang="de-DE" sz="1400" kern="1200" dirty="0" err="1">
                          <a:solidFill>
                            <a:schemeClr val="tx1"/>
                          </a:solidFill>
                          <a:effectLst/>
                          <a:latin typeface="+mn-lt"/>
                          <a:ea typeface="+mn-ea"/>
                          <a:cs typeface="+mn-cs"/>
                        </a:rPr>
                        <a:t>the</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robots</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are</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here</a:t>
                      </a:r>
                      <a:r>
                        <a:rPr lang="de-DE" sz="1400" kern="1200" dirty="0">
                          <a:solidFill>
                            <a:schemeClr val="tx1"/>
                          </a:solidFill>
                          <a:effectLst/>
                          <a:latin typeface="+mn-lt"/>
                          <a:ea typeface="+mn-ea"/>
                          <a:cs typeface="+mn-cs"/>
                        </a:rPr>
                        <a:t>. </a:t>
                      </a:r>
                      <a:r>
                        <a:rPr lang="de-DE" sz="1400" i="1" kern="1200" dirty="0" err="1">
                          <a:solidFill>
                            <a:schemeClr val="tx1"/>
                          </a:solidFill>
                          <a:effectLst/>
                          <a:latin typeface="+mn-lt"/>
                          <a:ea typeface="+mn-ea"/>
                          <a:cs typeface="+mn-cs"/>
                        </a:rPr>
                        <a:t>Substack</a:t>
                      </a:r>
                      <a:r>
                        <a:rPr lang="de-DE" sz="1400" kern="1200" dirty="0">
                          <a:solidFill>
                            <a:schemeClr val="tx1"/>
                          </a:solidFill>
                          <a:effectLst/>
                          <a:latin typeface="+mn-lt"/>
                          <a:ea typeface="+mn-ea"/>
                          <a:cs typeface="+mn-cs"/>
                        </a:rPr>
                        <a:t>, </a:t>
                      </a:r>
                      <a:r>
                        <a:rPr lang="de-DE" sz="1400" u="sng" kern="1200" dirty="0">
                          <a:solidFill>
                            <a:schemeClr val="tx1"/>
                          </a:solidFill>
                          <a:effectLst/>
                          <a:latin typeface="+mn-lt"/>
                          <a:ea typeface="+mn-ea"/>
                          <a:cs typeface="+mn-cs"/>
                        </a:rPr>
                        <a:t>https://christinenowik.substack.com/p/the-robots-are- </a:t>
                      </a:r>
                      <a:r>
                        <a:rPr lang="de-DE" sz="1400" u="sng" kern="1200" dirty="0" err="1">
                          <a:solidFill>
                            <a:schemeClr val="tx1"/>
                          </a:solidFill>
                          <a:effectLst/>
                          <a:latin typeface="+mn-lt"/>
                          <a:ea typeface="+mn-ea"/>
                          <a:cs typeface="+mn-cs"/>
                        </a:rPr>
                        <a:t>coming-the-robots#details</a:t>
                      </a:r>
                      <a:r>
                        <a:rPr lang="de-DE" sz="1400" u="sng" kern="1200" dirty="0">
                          <a:solidFill>
                            <a:schemeClr val="tx1"/>
                          </a:solidFill>
                          <a:effectLst/>
                          <a:latin typeface="+mn-lt"/>
                          <a:ea typeface="+mn-ea"/>
                          <a:cs typeface="+mn-cs"/>
                        </a:rPr>
                        <a:t> </a:t>
                      </a:r>
                      <a:r>
                        <a:rPr lang="de-DE" sz="1400" b="0" i="0" u="none" strike="noStrike"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(Abgerufen: 18.05.2023)</a:t>
                      </a:r>
                      <a:endParaRPr lang="de-DE" sz="1400" u="sng" kern="1200" dirty="0">
                        <a:solidFill>
                          <a:schemeClr val="tx1"/>
                        </a:solidFill>
                        <a:effectLst/>
                        <a:latin typeface="+mn-lt"/>
                        <a:ea typeface="+mn-ea"/>
                        <a:cs typeface="+mn-cs"/>
                      </a:endParaRPr>
                    </a:p>
                  </a:txBody>
                  <a:tcPr/>
                </a:tc>
                <a:extLst>
                  <a:ext uri="{0D108BD9-81ED-4DB2-BD59-A6C34878D82A}">
                    <a16:rowId xmlns:a16="http://schemas.microsoft.com/office/drawing/2014/main" val="1262128340"/>
                  </a:ext>
                </a:extLst>
              </a:tr>
              <a:tr h="433466">
                <a:tc>
                  <a:txBody>
                    <a:bodyPr/>
                    <a:lstStyle/>
                    <a:p>
                      <a:r>
                        <a:rPr lang="de-DE" sz="1400" b="1" i="0" kern="1200" cap="none" spc="150" baseline="0" dirty="0">
                          <a:solidFill>
                            <a:schemeClr val="bg2"/>
                          </a:solidFill>
                          <a:latin typeface="Open Sans SemiBold" panose="020B0606030504020204" pitchFamily="34" charset="0"/>
                          <a:ea typeface="Open Sans SemiBold" panose="020B0606030504020204" pitchFamily="34" charset="0"/>
                          <a:cs typeface="Open Sans SemiBold" panose="020B0606030504020204" pitchFamily="34" charset="0"/>
                        </a:rPr>
                        <a:t>[25]</a:t>
                      </a:r>
                      <a:endParaRPr lang="de-DE" sz="1400" dirty="0"/>
                    </a:p>
                  </a:txBody>
                  <a:tcPr/>
                </a:tc>
                <a:tc>
                  <a:txBody>
                    <a:bodyPr/>
                    <a:lstStyle/>
                    <a:p>
                      <a:r>
                        <a:rPr lang="de-DE" sz="1400" kern="1200" dirty="0">
                          <a:solidFill>
                            <a:schemeClr val="tx1"/>
                          </a:solidFill>
                          <a:effectLst/>
                          <a:latin typeface="+mn-lt"/>
                          <a:ea typeface="+mn-ea"/>
                          <a:cs typeface="+mn-cs"/>
                        </a:rPr>
                        <a:t>Mills, A. (2023a) </a:t>
                      </a:r>
                      <a:r>
                        <a:rPr lang="de-DE" sz="1400" kern="1200" dirty="0" err="1">
                          <a:solidFill>
                            <a:schemeClr val="tx1"/>
                          </a:solidFill>
                          <a:effectLst/>
                          <a:latin typeface="+mn-lt"/>
                          <a:ea typeface="+mn-ea"/>
                          <a:cs typeface="+mn-cs"/>
                        </a:rPr>
                        <a:t>How</a:t>
                      </a:r>
                      <a:r>
                        <a:rPr lang="de-DE" sz="1400" kern="1200" dirty="0">
                          <a:solidFill>
                            <a:schemeClr val="tx1"/>
                          </a:solidFill>
                          <a:effectLst/>
                          <a:latin typeface="+mn-lt"/>
                          <a:ea typeface="+mn-ea"/>
                          <a:cs typeface="+mn-cs"/>
                        </a:rPr>
                        <a:t> do </a:t>
                      </a:r>
                      <a:r>
                        <a:rPr lang="de-DE" sz="1400" kern="1200" dirty="0" err="1">
                          <a:solidFill>
                            <a:schemeClr val="tx1"/>
                          </a:solidFill>
                          <a:effectLst/>
                          <a:latin typeface="+mn-lt"/>
                          <a:ea typeface="+mn-ea"/>
                          <a:cs typeface="+mn-cs"/>
                        </a:rPr>
                        <a:t>we</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prevent</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learning</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loss</a:t>
                      </a:r>
                      <a:r>
                        <a:rPr lang="de-DE" sz="1400" kern="1200" dirty="0">
                          <a:solidFill>
                            <a:schemeClr val="tx1"/>
                          </a:solidFill>
                          <a:effectLst/>
                          <a:latin typeface="+mn-lt"/>
                          <a:ea typeface="+mn-ea"/>
                          <a:cs typeface="+mn-cs"/>
                        </a:rPr>
                        <a:t> due </a:t>
                      </a:r>
                      <a:r>
                        <a:rPr lang="de-DE" sz="1400" kern="1200" dirty="0" err="1">
                          <a:solidFill>
                            <a:schemeClr val="tx1"/>
                          </a:solidFill>
                          <a:effectLst/>
                          <a:latin typeface="+mn-lt"/>
                          <a:ea typeface="+mn-ea"/>
                          <a:cs typeface="+mn-cs"/>
                        </a:rPr>
                        <a:t>to</a:t>
                      </a:r>
                      <a:r>
                        <a:rPr lang="de-DE" sz="1400" kern="1200" dirty="0">
                          <a:solidFill>
                            <a:schemeClr val="tx1"/>
                          </a:solidFill>
                          <a:effectLst/>
                          <a:latin typeface="+mn-lt"/>
                          <a:ea typeface="+mn-ea"/>
                          <a:cs typeface="+mn-cs"/>
                        </a:rPr>
                        <a:t> AI </a:t>
                      </a:r>
                      <a:r>
                        <a:rPr lang="de-DE" sz="1400" kern="1200" dirty="0" err="1">
                          <a:solidFill>
                            <a:schemeClr val="tx1"/>
                          </a:solidFill>
                          <a:effectLst/>
                          <a:latin typeface="+mn-lt"/>
                          <a:ea typeface="+mn-ea"/>
                          <a:cs typeface="+mn-cs"/>
                        </a:rPr>
                        <a:t>text</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generators</a:t>
                      </a:r>
                      <a:r>
                        <a:rPr lang="de-DE" sz="1400" kern="1200" dirty="0">
                          <a:solidFill>
                            <a:schemeClr val="tx1"/>
                          </a:solidFill>
                          <a:effectLst/>
                          <a:latin typeface="+mn-lt"/>
                          <a:ea typeface="+mn-ea"/>
                          <a:cs typeface="+mn-cs"/>
                        </a:rPr>
                        <a:t>?. </a:t>
                      </a:r>
                      <a:r>
                        <a:rPr lang="de-DE" sz="1400" i="1" kern="1200" dirty="0">
                          <a:solidFill>
                            <a:schemeClr val="tx1"/>
                          </a:solidFill>
                          <a:effectLst/>
                          <a:latin typeface="+mn-lt"/>
                          <a:ea typeface="+mn-ea"/>
                          <a:cs typeface="+mn-cs"/>
                        </a:rPr>
                        <a:t>Blog </a:t>
                      </a:r>
                      <a:r>
                        <a:rPr lang="de-DE" sz="1400" i="1" kern="1200" dirty="0" err="1">
                          <a:solidFill>
                            <a:schemeClr val="tx1"/>
                          </a:solidFill>
                          <a:effectLst/>
                          <a:latin typeface="+mn-lt"/>
                          <a:ea typeface="+mn-ea"/>
                          <a:cs typeface="+mn-cs"/>
                        </a:rPr>
                        <a:t>post</a:t>
                      </a:r>
                      <a:r>
                        <a:rPr lang="de-DE" sz="1400" i="1" kern="1200" dirty="0">
                          <a:solidFill>
                            <a:schemeClr val="tx1"/>
                          </a:solidFill>
                          <a:effectLst/>
                          <a:latin typeface="+mn-lt"/>
                          <a:ea typeface="+mn-ea"/>
                          <a:cs typeface="+mn-cs"/>
                        </a:rPr>
                        <a:t>. </a:t>
                      </a:r>
                      <a:r>
                        <a:rPr lang="de-DE" sz="1400" u="sng" kern="1200" dirty="0">
                          <a:solidFill>
                            <a:schemeClr val="tx1"/>
                          </a:solidFill>
                          <a:effectLst/>
                          <a:latin typeface="+mn-lt"/>
                          <a:ea typeface="+mn-ea"/>
                          <a:cs typeface="+mn-cs"/>
                        </a:rPr>
                        <a:t>https://docs.google.com/ </a:t>
                      </a:r>
                      <a:r>
                        <a:rPr lang="de-DE" sz="1400" u="sng" kern="1200" dirty="0" err="1">
                          <a:solidFill>
                            <a:schemeClr val="tx1"/>
                          </a:solidFill>
                          <a:effectLst/>
                          <a:latin typeface="+mn-lt"/>
                          <a:ea typeface="+mn-ea"/>
                          <a:cs typeface="+mn-cs"/>
                        </a:rPr>
                        <a:t>document</a:t>
                      </a:r>
                      <a:r>
                        <a:rPr lang="de-DE" sz="1400" u="sng" kern="1200" dirty="0">
                          <a:solidFill>
                            <a:schemeClr val="tx1"/>
                          </a:solidFill>
                          <a:effectLst/>
                          <a:latin typeface="+mn-lt"/>
                          <a:ea typeface="+mn-ea"/>
                          <a:cs typeface="+mn-cs"/>
                        </a:rPr>
                        <a:t>/d/1m4e2VAlWBzXoteYSGvCO1eTf6GQlOsrjltoJv od0h6g/</a:t>
                      </a:r>
                      <a:r>
                        <a:rPr lang="de-DE" sz="1400" u="sng" kern="1200" dirty="0" err="1">
                          <a:solidFill>
                            <a:schemeClr val="tx1"/>
                          </a:solidFill>
                          <a:effectLst/>
                          <a:latin typeface="+mn-lt"/>
                          <a:ea typeface="+mn-ea"/>
                          <a:cs typeface="+mn-cs"/>
                        </a:rPr>
                        <a:t>edit#heading</a:t>
                      </a:r>
                      <a:r>
                        <a:rPr lang="de-DE" sz="1400" u="sng" kern="1200" dirty="0">
                          <a:solidFill>
                            <a:schemeClr val="tx1"/>
                          </a:solidFill>
                          <a:effectLst/>
                          <a:latin typeface="+mn-lt"/>
                          <a:ea typeface="+mn-ea"/>
                          <a:cs typeface="+mn-cs"/>
                        </a:rPr>
                        <a:t>=h.sc09s7ot25zw </a:t>
                      </a:r>
                      <a:r>
                        <a:rPr lang="de-DE" sz="1400" b="0" i="0" u="none" strike="noStrike"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(Abgerufen: 18.05.2023)</a:t>
                      </a:r>
                      <a:endParaRPr lang="de-DE" sz="1400" u="sng" kern="1200" dirty="0">
                        <a:solidFill>
                          <a:schemeClr val="tx1"/>
                        </a:solidFill>
                        <a:effectLst/>
                        <a:latin typeface="+mn-lt"/>
                        <a:ea typeface="+mn-ea"/>
                        <a:cs typeface="+mn-cs"/>
                      </a:endParaRPr>
                    </a:p>
                  </a:txBody>
                  <a:tcPr/>
                </a:tc>
                <a:extLst>
                  <a:ext uri="{0D108BD9-81ED-4DB2-BD59-A6C34878D82A}">
                    <a16:rowId xmlns:a16="http://schemas.microsoft.com/office/drawing/2014/main" val="304406786"/>
                  </a:ext>
                </a:extLst>
              </a:tr>
              <a:tr h="517511">
                <a:tc>
                  <a:txBody>
                    <a:bodyPr/>
                    <a:lstStyle/>
                    <a:p>
                      <a:r>
                        <a:rPr lang="de-DE" sz="1400" b="1" i="0" kern="1200" cap="none" spc="150" baseline="0" dirty="0">
                          <a:solidFill>
                            <a:schemeClr val="bg2"/>
                          </a:solidFill>
                          <a:latin typeface="Open Sans SemiBold" panose="020B0606030504020204" pitchFamily="34" charset="0"/>
                          <a:ea typeface="Open Sans SemiBold" panose="020B0606030504020204" pitchFamily="34" charset="0"/>
                          <a:cs typeface="Open Sans SemiBold" panose="020B0606030504020204" pitchFamily="34" charset="0"/>
                        </a:rPr>
                        <a:t>[26]</a:t>
                      </a:r>
                      <a:endParaRPr lang="de-DE" sz="1400" dirty="0"/>
                    </a:p>
                  </a:txBody>
                  <a:tcPr/>
                </a:tc>
                <a:tc>
                  <a:txBody>
                    <a:bodyPr/>
                    <a:lstStyle/>
                    <a:p>
                      <a:r>
                        <a:rPr lang="de-DE" sz="1400" kern="1200" dirty="0">
                          <a:solidFill>
                            <a:schemeClr val="tx1"/>
                          </a:solidFill>
                          <a:effectLst/>
                          <a:latin typeface="+mn-lt"/>
                          <a:ea typeface="+mn-ea"/>
                          <a:cs typeface="+mn-cs"/>
                        </a:rPr>
                        <a:t>Brookfield, S. D. (2012). </a:t>
                      </a:r>
                      <a:r>
                        <a:rPr lang="de-DE" sz="1400" i="1" kern="1200" dirty="0">
                          <a:solidFill>
                            <a:schemeClr val="tx1"/>
                          </a:solidFill>
                          <a:effectLst/>
                          <a:latin typeface="+mn-lt"/>
                          <a:ea typeface="+mn-ea"/>
                          <a:cs typeface="+mn-cs"/>
                        </a:rPr>
                        <a:t>Teaching </a:t>
                      </a:r>
                      <a:r>
                        <a:rPr lang="de-DE" sz="1400" i="1" kern="1200" dirty="0" err="1">
                          <a:solidFill>
                            <a:schemeClr val="tx1"/>
                          </a:solidFill>
                          <a:effectLst/>
                          <a:latin typeface="+mn-lt"/>
                          <a:ea typeface="+mn-ea"/>
                          <a:cs typeface="+mn-cs"/>
                        </a:rPr>
                        <a:t>for</a:t>
                      </a:r>
                      <a:r>
                        <a:rPr lang="de-DE" sz="1400" i="1" kern="1200" dirty="0">
                          <a:solidFill>
                            <a:schemeClr val="tx1"/>
                          </a:solidFill>
                          <a:effectLst/>
                          <a:latin typeface="+mn-lt"/>
                          <a:ea typeface="+mn-ea"/>
                          <a:cs typeface="+mn-cs"/>
                        </a:rPr>
                        <a:t> </a:t>
                      </a:r>
                      <a:r>
                        <a:rPr lang="de-DE" sz="1400" i="1" kern="1200" dirty="0" err="1">
                          <a:solidFill>
                            <a:schemeClr val="tx1"/>
                          </a:solidFill>
                          <a:effectLst/>
                          <a:latin typeface="+mn-lt"/>
                          <a:ea typeface="+mn-ea"/>
                          <a:cs typeface="+mn-cs"/>
                        </a:rPr>
                        <a:t>critical</a:t>
                      </a:r>
                      <a:r>
                        <a:rPr lang="de-DE" sz="1400" i="1" kern="1200" dirty="0">
                          <a:solidFill>
                            <a:schemeClr val="tx1"/>
                          </a:solidFill>
                          <a:effectLst/>
                          <a:latin typeface="+mn-lt"/>
                          <a:ea typeface="+mn-ea"/>
                          <a:cs typeface="+mn-cs"/>
                        </a:rPr>
                        <a:t> </a:t>
                      </a:r>
                      <a:r>
                        <a:rPr lang="de-DE" sz="1400" i="1" kern="1200" dirty="0" err="1">
                          <a:solidFill>
                            <a:schemeClr val="tx1"/>
                          </a:solidFill>
                          <a:effectLst/>
                          <a:latin typeface="+mn-lt"/>
                          <a:ea typeface="+mn-ea"/>
                          <a:cs typeface="+mn-cs"/>
                        </a:rPr>
                        <a:t>thinking</a:t>
                      </a:r>
                      <a:r>
                        <a:rPr lang="de-DE" sz="1400" i="1" kern="1200" dirty="0">
                          <a:solidFill>
                            <a:schemeClr val="tx1"/>
                          </a:solidFill>
                          <a:effectLst/>
                          <a:latin typeface="+mn-lt"/>
                          <a:ea typeface="+mn-ea"/>
                          <a:cs typeface="+mn-cs"/>
                        </a:rPr>
                        <a:t>. Tools and </a:t>
                      </a:r>
                      <a:r>
                        <a:rPr lang="de-DE" sz="1400" i="1" kern="1200" dirty="0" err="1">
                          <a:solidFill>
                            <a:schemeClr val="tx1"/>
                          </a:solidFill>
                          <a:effectLst/>
                          <a:latin typeface="+mn-lt"/>
                          <a:ea typeface="+mn-ea"/>
                          <a:cs typeface="+mn-cs"/>
                        </a:rPr>
                        <a:t>techniques</a:t>
                      </a:r>
                      <a:r>
                        <a:rPr lang="de-DE" sz="1400" i="1" kern="1200" dirty="0">
                          <a:solidFill>
                            <a:schemeClr val="tx1"/>
                          </a:solidFill>
                          <a:effectLst/>
                          <a:latin typeface="+mn-lt"/>
                          <a:ea typeface="+mn-ea"/>
                          <a:cs typeface="+mn-cs"/>
                        </a:rPr>
                        <a:t> </a:t>
                      </a:r>
                      <a:r>
                        <a:rPr lang="de-DE" sz="1400" i="1" kern="1200" dirty="0" err="1">
                          <a:solidFill>
                            <a:schemeClr val="tx1"/>
                          </a:solidFill>
                          <a:effectLst/>
                          <a:latin typeface="+mn-lt"/>
                          <a:ea typeface="+mn-ea"/>
                          <a:cs typeface="+mn-cs"/>
                        </a:rPr>
                        <a:t>to</a:t>
                      </a:r>
                      <a:r>
                        <a:rPr lang="de-DE" sz="1400" i="1" kern="1200" dirty="0">
                          <a:solidFill>
                            <a:schemeClr val="tx1"/>
                          </a:solidFill>
                          <a:effectLst/>
                          <a:latin typeface="+mn-lt"/>
                          <a:ea typeface="+mn-ea"/>
                          <a:cs typeface="+mn-cs"/>
                        </a:rPr>
                        <a:t> </a:t>
                      </a:r>
                      <a:r>
                        <a:rPr lang="de-DE" sz="1400" i="1" kern="1200" dirty="0" err="1">
                          <a:solidFill>
                            <a:schemeClr val="tx1"/>
                          </a:solidFill>
                          <a:effectLst/>
                          <a:latin typeface="+mn-lt"/>
                          <a:ea typeface="+mn-ea"/>
                          <a:cs typeface="+mn-cs"/>
                        </a:rPr>
                        <a:t>help</a:t>
                      </a:r>
                      <a:r>
                        <a:rPr lang="de-DE" sz="1400" i="1" kern="1200" dirty="0">
                          <a:solidFill>
                            <a:schemeClr val="tx1"/>
                          </a:solidFill>
                          <a:effectLst/>
                          <a:latin typeface="+mn-lt"/>
                          <a:ea typeface="+mn-ea"/>
                          <a:cs typeface="+mn-cs"/>
                        </a:rPr>
                        <a:t> </a:t>
                      </a:r>
                      <a:r>
                        <a:rPr lang="de-DE" sz="1400" i="1" kern="1200" dirty="0" err="1">
                          <a:solidFill>
                            <a:schemeClr val="tx1"/>
                          </a:solidFill>
                          <a:effectLst/>
                          <a:latin typeface="+mn-lt"/>
                          <a:ea typeface="+mn-ea"/>
                          <a:cs typeface="+mn-cs"/>
                        </a:rPr>
                        <a:t>students</a:t>
                      </a:r>
                      <a:r>
                        <a:rPr lang="de-DE" sz="1400" i="1" kern="1200" dirty="0">
                          <a:solidFill>
                            <a:schemeClr val="tx1"/>
                          </a:solidFill>
                          <a:effectLst/>
                          <a:latin typeface="+mn-lt"/>
                          <a:ea typeface="+mn-ea"/>
                          <a:cs typeface="+mn-cs"/>
                        </a:rPr>
                        <a:t> </a:t>
                      </a:r>
                      <a:r>
                        <a:rPr lang="de-DE" sz="1400" i="1" kern="1200" dirty="0" err="1">
                          <a:solidFill>
                            <a:schemeClr val="tx1"/>
                          </a:solidFill>
                          <a:effectLst/>
                          <a:latin typeface="+mn-lt"/>
                          <a:ea typeface="+mn-ea"/>
                          <a:cs typeface="+mn-cs"/>
                        </a:rPr>
                        <a:t>question</a:t>
                      </a:r>
                      <a:r>
                        <a:rPr lang="de-DE" sz="1400" i="1" kern="1200" dirty="0">
                          <a:solidFill>
                            <a:schemeClr val="tx1"/>
                          </a:solidFill>
                          <a:effectLst/>
                          <a:latin typeface="+mn-lt"/>
                          <a:ea typeface="+mn-ea"/>
                          <a:cs typeface="+mn-cs"/>
                        </a:rPr>
                        <a:t> </a:t>
                      </a:r>
                      <a:r>
                        <a:rPr lang="de-DE" sz="1400" i="1" kern="1200" dirty="0" err="1">
                          <a:solidFill>
                            <a:schemeClr val="tx1"/>
                          </a:solidFill>
                          <a:effectLst/>
                          <a:latin typeface="+mn-lt"/>
                          <a:ea typeface="+mn-ea"/>
                          <a:cs typeface="+mn-cs"/>
                        </a:rPr>
                        <a:t>their</a:t>
                      </a:r>
                      <a:r>
                        <a:rPr lang="de-DE" sz="1400" i="1" kern="1200" dirty="0">
                          <a:solidFill>
                            <a:schemeClr val="tx1"/>
                          </a:solidFill>
                          <a:effectLst/>
                          <a:latin typeface="+mn-lt"/>
                          <a:ea typeface="+mn-ea"/>
                          <a:cs typeface="+mn-cs"/>
                        </a:rPr>
                        <a:t> </a:t>
                      </a:r>
                      <a:r>
                        <a:rPr lang="de-DE" sz="1400" i="1" kern="1200" dirty="0" err="1">
                          <a:solidFill>
                            <a:schemeClr val="tx1"/>
                          </a:solidFill>
                          <a:effectLst/>
                          <a:latin typeface="+mn-lt"/>
                          <a:ea typeface="+mn-ea"/>
                          <a:cs typeface="+mn-cs"/>
                        </a:rPr>
                        <a:t>assumptions</a:t>
                      </a:r>
                      <a:r>
                        <a:rPr lang="de-DE" sz="1400" i="1"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Jossey</a:t>
                      </a:r>
                      <a:r>
                        <a:rPr lang="de-DE" sz="1400" kern="1200" dirty="0">
                          <a:solidFill>
                            <a:schemeClr val="tx1"/>
                          </a:solidFill>
                          <a:effectLst/>
                          <a:latin typeface="+mn-lt"/>
                          <a:ea typeface="+mn-ea"/>
                          <a:cs typeface="+mn-cs"/>
                        </a:rPr>
                        <a:t> Bass. </a:t>
                      </a:r>
                      <a:endParaRPr lang="de-DE" sz="1400" dirty="0"/>
                    </a:p>
                  </a:txBody>
                  <a:tcPr/>
                </a:tc>
                <a:extLst>
                  <a:ext uri="{0D108BD9-81ED-4DB2-BD59-A6C34878D82A}">
                    <a16:rowId xmlns:a16="http://schemas.microsoft.com/office/drawing/2014/main" val="152290820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400" b="1" i="0" kern="1200" cap="none" spc="150" baseline="0" dirty="0">
                          <a:solidFill>
                            <a:schemeClr val="bg2"/>
                          </a:solidFill>
                          <a:latin typeface="Open Sans SemiBold" panose="020B0606030504020204" pitchFamily="34" charset="0"/>
                          <a:ea typeface="Open Sans SemiBold" panose="020B0606030504020204" pitchFamily="34" charset="0"/>
                          <a:cs typeface="Open Sans SemiBold" panose="020B0606030504020204" pitchFamily="34" charset="0"/>
                        </a:rPr>
                        <a:t>[27]</a:t>
                      </a:r>
                      <a:endParaRPr lang="de-DE" sz="1400" dirty="0"/>
                    </a:p>
                  </a:txBody>
                  <a:tcPr/>
                </a:tc>
                <a:tc>
                  <a:txBody>
                    <a:bodyPr/>
                    <a:lstStyle/>
                    <a:p>
                      <a:r>
                        <a:rPr lang="de-DE" sz="1400" kern="1200" dirty="0" err="1">
                          <a:solidFill>
                            <a:schemeClr val="tx1"/>
                          </a:solidFill>
                          <a:effectLst/>
                          <a:latin typeface="+mn-lt"/>
                          <a:ea typeface="+mn-ea"/>
                          <a:cs typeface="+mn-cs"/>
                        </a:rPr>
                        <a:t>McMurtrie</a:t>
                      </a:r>
                      <a:r>
                        <a:rPr lang="de-DE" sz="1400" kern="1200" dirty="0">
                          <a:solidFill>
                            <a:schemeClr val="tx1"/>
                          </a:solidFill>
                          <a:effectLst/>
                          <a:latin typeface="+mn-lt"/>
                          <a:ea typeface="+mn-ea"/>
                          <a:cs typeface="+mn-cs"/>
                        </a:rPr>
                        <a:t>, B. (2022, </a:t>
                      </a:r>
                      <a:r>
                        <a:rPr lang="de-DE" sz="1400" kern="1200" dirty="0" err="1">
                          <a:solidFill>
                            <a:schemeClr val="tx1"/>
                          </a:solidFill>
                          <a:effectLst/>
                          <a:latin typeface="+mn-lt"/>
                          <a:ea typeface="+mn-ea"/>
                          <a:cs typeface="+mn-cs"/>
                        </a:rPr>
                        <a:t>December</a:t>
                      </a:r>
                      <a:r>
                        <a:rPr lang="de-DE" sz="1400" kern="1200" dirty="0">
                          <a:solidFill>
                            <a:schemeClr val="tx1"/>
                          </a:solidFill>
                          <a:effectLst/>
                          <a:latin typeface="+mn-lt"/>
                          <a:ea typeface="+mn-ea"/>
                          <a:cs typeface="+mn-cs"/>
                        </a:rPr>
                        <a:t> 13). AI and </a:t>
                      </a:r>
                      <a:r>
                        <a:rPr lang="de-DE" sz="1400" kern="1200" dirty="0" err="1">
                          <a:solidFill>
                            <a:schemeClr val="tx1"/>
                          </a:solidFill>
                          <a:effectLst/>
                          <a:latin typeface="+mn-lt"/>
                          <a:ea typeface="+mn-ea"/>
                          <a:cs typeface="+mn-cs"/>
                        </a:rPr>
                        <a:t>the</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future</a:t>
                      </a:r>
                      <a:r>
                        <a:rPr lang="de-DE" sz="1400" kern="1200" dirty="0">
                          <a:solidFill>
                            <a:schemeClr val="tx1"/>
                          </a:solidFill>
                          <a:effectLst/>
                          <a:latin typeface="+mn-lt"/>
                          <a:ea typeface="+mn-ea"/>
                          <a:cs typeface="+mn-cs"/>
                        </a:rPr>
                        <a:t> of </a:t>
                      </a:r>
                      <a:r>
                        <a:rPr lang="de-DE" sz="1400" kern="1200" dirty="0" err="1">
                          <a:solidFill>
                            <a:schemeClr val="tx1"/>
                          </a:solidFill>
                          <a:effectLst/>
                          <a:latin typeface="+mn-lt"/>
                          <a:ea typeface="+mn-ea"/>
                          <a:cs typeface="+mn-cs"/>
                        </a:rPr>
                        <a:t>undergraduate</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writing</a:t>
                      </a:r>
                      <a:r>
                        <a:rPr lang="de-DE" sz="1400" kern="1200" dirty="0">
                          <a:solidFill>
                            <a:schemeClr val="tx1"/>
                          </a:solidFill>
                          <a:effectLst/>
                          <a:latin typeface="+mn-lt"/>
                          <a:ea typeface="+mn-ea"/>
                          <a:cs typeface="+mn-cs"/>
                        </a:rPr>
                        <a:t>. </a:t>
                      </a:r>
                      <a:r>
                        <a:rPr lang="de-DE" sz="1400" i="1" kern="1200" dirty="0">
                          <a:solidFill>
                            <a:schemeClr val="tx1"/>
                          </a:solidFill>
                          <a:effectLst/>
                          <a:latin typeface="+mn-lt"/>
                          <a:ea typeface="+mn-ea"/>
                          <a:cs typeface="+mn-cs"/>
                        </a:rPr>
                        <a:t>The Chronicle of Higher Education</a:t>
                      </a:r>
                      <a:r>
                        <a:rPr lang="de-DE" sz="1400" kern="1200" dirty="0">
                          <a:solidFill>
                            <a:schemeClr val="tx1"/>
                          </a:solidFill>
                          <a:effectLst/>
                          <a:latin typeface="+mn-lt"/>
                          <a:ea typeface="+mn-ea"/>
                          <a:cs typeface="+mn-cs"/>
                        </a:rPr>
                        <a:t>. </a:t>
                      </a:r>
                      <a:r>
                        <a:rPr lang="de-DE" sz="1400" u="sng" kern="1200" dirty="0">
                          <a:solidFill>
                            <a:schemeClr val="tx1"/>
                          </a:solidFill>
                          <a:effectLst/>
                          <a:latin typeface="+mn-lt"/>
                          <a:ea typeface="+mn-ea"/>
                          <a:cs typeface="+mn-cs"/>
                        </a:rPr>
                        <a:t>https://www.chronicle.com/article/ai-and-the-future-of- </a:t>
                      </a:r>
                      <a:r>
                        <a:rPr lang="de-DE" sz="1400" u="sng" kern="1200" dirty="0" err="1">
                          <a:solidFill>
                            <a:schemeClr val="tx1"/>
                          </a:solidFill>
                          <a:effectLst/>
                          <a:latin typeface="+mn-lt"/>
                          <a:ea typeface="+mn-ea"/>
                          <a:cs typeface="+mn-cs"/>
                        </a:rPr>
                        <a:t>undergraduate-writing</a:t>
                      </a:r>
                      <a:r>
                        <a:rPr lang="de-DE" sz="1400" u="sng" kern="1200" dirty="0">
                          <a:solidFill>
                            <a:schemeClr val="tx1"/>
                          </a:solidFill>
                          <a:effectLst/>
                          <a:latin typeface="+mn-lt"/>
                          <a:ea typeface="+mn-ea"/>
                          <a:cs typeface="+mn-cs"/>
                        </a:rPr>
                        <a:t> </a:t>
                      </a:r>
                      <a:r>
                        <a:rPr lang="de-DE" sz="1400" b="0" i="0" u="none" strike="noStrike"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(Abgerufen: 18.05.2023)</a:t>
                      </a:r>
                      <a:endParaRPr lang="de-DE" sz="1400" kern="1200" dirty="0">
                        <a:solidFill>
                          <a:schemeClr val="tx1"/>
                        </a:solidFill>
                        <a:effectLst/>
                        <a:latin typeface="+mn-lt"/>
                        <a:ea typeface="+mn-ea"/>
                        <a:cs typeface="+mn-cs"/>
                      </a:endParaRPr>
                    </a:p>
                  </a:txBody>
                  <a:tcPr/>
                </a:tc>
                <a:extLst>
                  <a:ext uri="{0D108BD9-81ED-4DB2-BD59-A6C34878D82A}">
                    <a16:rowId xmlns:a16="http://schemas.microsoft.com/office/drawing/2014/main" val="49717825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400" b="1" i="0" kern="1200" cap="none" spc="150" baseline="0" dirty="0">
                          <a:solidFill>
                            <a:schemeClr val="bg2"/>
                          </a:solidFill>
                          <a:latin typeface="Open Sans SemiBold" panose="020B0606030504020204" pitchFamily="34" charset="0"/>
                          <a:ea typeface="Open Sans SemiBold" panose="020B0606030504020204" pitchFamily="34" charset="0"/>
                          <a:cs typeface="Open Sans SemiBold" panose="020B0606030504020204" pitchFamily="34" charset="0"/>
                        </a:rPr>
                        <a:t>[28]</a:t>
                      </a:r>
                      <a:endParaRPr lang="de-DE" sz="1400" dirty="0"/>
                    </a:p>
                  </a:txBody>
                  <a:tcPr/>
                </a:tc>
                <a:tc>
                  <a:txBody>
                    <a:bodyPr/>
                    <a:lstStyle/>
                    <a:p>
                      <a:r>
                        <a:rPr lang="de-DE" sz="1400" kern="1200">
                          <a:solidFill>
                            <a:schemeClr val="tx1"/>
                          </a:solidFill>
                          <a:effectLst/>
                          <a:latin typeface="+mn-lt"/>
                          <a:ea typeface="+mn-ea"/>
                          <a:cs typeface="+mn-cs"/>
                        </a:rPr>
                        <a:t>Stevens, D. S. (2019). </a:t>
                      </a:r>
                      <a:r>
                        <a:rPr lang="de-DE" sz="1400" i="1" kern="1200">
                          <a:solidFill>
                            <a:schemeClr val="tx1"/>
                          </a:solidFill>
                          <a:effectLst/>
                          <a:latin typeface="+mn-lt"/>
                          <a:ea typeface="+mn-ea"/>
                          <a:cs typeface="+mn-cs"/>
                        </a:rPr>
                        <a:t>Write </a:t>
                      </a:r>
                      <a:r>
                        <a:rPr lang="de-DE" sz="1400" i="1" kern="1200" err="1">
                          <a:solidFill>
                            <a:schemeClr val="tx1"/>
                          </a:solidFill>
                          <a:effectLst/>
                          <a:latin typeface="+mn-lt"/>
                          <a:ea typeface="+mn-ea"/>
                          <a:cs typeface="+mn-cs"/>
                        </a:rPr>
                        <a:t>more</a:t>
                      </a:r>
                      <a:r>
                        <a:rPr lang="de-DE" sz="1400" i="1" kern="1200">
                          <a:solidFill>
                            <a:schemeClr val="tx1"/>
                          </a:solidFill>
                          <a:effectLst/>
                          <a:latin typeface="+mn-lt"/>
                          <a:ea typeface="+mn-ea"/>
                          <a:cs typeface="+mn-cs"/>
                        </a:rPr>
                        <a:t>, publish </a:t>
                      </a:r>
                      <a:r>
                        <a:rPr lang="de-DE" sz="1400" i="1" kern="1200" err="1">
                          <a:solidFill>
                            <a:schemeClr val="tx1"/>
                          </a:solidFill>
                          <a:effectLst/>
                          <a:latin typeface="+mn-lt"/>
                          <a:ea typeface="+mn-ea"/>
                          <a:cs typeface="+mn-cs"/>
                        </a:rPr>
                        <a:t>more</a:t>
                      </a:r>
                      <a:r>
                        <a:rPr lang="de-DE" sz="1400" i="1" kern="1200">
                          <a:solidFill>
                            <a:schemeClr val="tx1"/>
                          </a:solidFill>
                          <a:effectLst/>
                          <a:latin typeface="+mn-lt"/>
                          <a:ea typeface="+mn-ea"/>
                          <a:cs typeface="+mn-cs"/>
                        </a:rPr>
                        <a:t>, stress </a:t>
                      </a:r>
                      <a:r>
                        <a:rPr lang="de-DE" sz="1400" i="1" kern="1200" err="1">
                          <a:solidFill>
                            <a:schemeClr val="tx1"/>
                          </a:solidFill>
                          <a:effectLst/>
                          <a:latin typeface="+mn-lt"/>
                          <a:ea typeface="+mn-ea"/>
                          <a:cs typeface="+mn-cs"/>
                        </a:rPr>
                        <a:t>less</a:t>
                      </a:r>
                      <a:r>
                        <a:rPr lang="de-DE" sz="1400" i="1" kern="1200">
                          <a:solidFill>
                            <a:schemeClr val="tx1"/>
                          </a:solidFill>
                          <a:effectLst/>
                          <a:latin typeface="+mn-lt"/>
                          <a:ea typeface="+mn-ea"/>
                          <a:cs typeface="+mn-cs"/>
                        </a:rPr>
                        <a:t>! </a:t>
                      </a:r>
                      <a:r>
                        <a:rPr lang="de-DE" sz="1400" kern="1200">
                          <a:solidFill>
                            <a:schemeClr val="tx1"/>
                          </a:solidFill>
                          <a:effectLst/>
                          <a:latin typeface="+mn-lt"/>
                          <a:ea typeface="+mn-ea"/>
                          <a:cs typeface="+mn-cs"/>
                        </a:rPr>
                        <a:t>Stylus. </a:t>
                      </a:r>
                      <a:endParaRPr lang="de-DE" sz="1400"/>
                    </a:p>
                  </a:txBody>
                  <a:tcPr/>
                </a:tc>
                <a:extLst>
                  <a:ext uri="{0D108BD9-81ED-4DB2-BD59-A6C34878D82A}">
                    <a16:rowId xmlns:a16="http://schemas.microsoft.com/office/drawing/2014/main" val="1009051112"/>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400" b="1" i="0" kern="1200" cap="none" spc="150" baseline="0" dirty="0">
                          <a:solidFill>
                            <a:schemeClr val="bg2"/>
                          </a:solidFill>
                          <a:latin typeface="Open Sans SemiBold" panose="020B0606030504020204" pitchFamily="34" charset="0"/>
                          <a:ea typeface="Open Sans SemiBold" panose="020B0606030504020204" pitchFamily="34" charset="0"/>
                          <a:cs typeface="Open Sans SemiBold" panose="020B0606030504020204" pitchFamily="34" charset="0"/>
                        </a:rPr>
                        <a:t>[29]</a:t>
                      </a:r>
                      <a:endParaRPr lang="de-DE" sz="1400" dirty="0"/>
                    </a:p>
                  </a:txBody>
                  <a:tcPr/>
                </a:tc>
                <a:tc>
                  <a:txBody>
                    <a:bodyPr/>
                    <a:lstStyle/>
                    <a:p>
                      <a:r>
                        <a:rPr lang="de-DE" sz="1400" kern="1200" dirty="0" err="1">
                          <a:solidFill>
                            <a:schemeClr val="tx1"/>
                          </a:solidFill>
                          <a:effectLst/>
                          <a:latin typeface="+mn-lt"/>
                          <a:ea typeface="+mn-ea"/>
                          <a:cs typeface="+mn-cs"/>
                        </a:rPr>
                        <a:t>McMurtrie</a:t>
                      </a:r>
                      <a:r>
                        <a:rPr lang="de-DE" sz="1400" kern="1200" dirty="0">
                          <a:solidFill>
                            <a:schemeClr val="tx1"/>
                          </a:solidFill>
                          <a:effectLst/>
                          <a:latin typeface="+mn-lt"/>
                          <a:ea typeface="+mn-ea"/>
                          <a:cs typeface="+mn-cs"/>
                        </a:rPr>
                        <a:t>, B. (2023, </a:t>
                      </a:r>
                      <a:r>
                        <a:rPr lang="de-DE" sz="1400" kern="1200" dirty="0" err="1">
                          <a:solidFill>
                            <a:schemeClr val="tx1"/>
                          </a:solidFill>
                          <a:effectLst/>
                          <a:latin typeface="+mn-lt"/>
                          <a:ea typeface="+mn-ea"/>
                          <a:cs typeface="+mn-cs"/>
                        </a:rPr>
                        <a:t>January</a:t>
                      </a:r>
                      <a:r>
                        <a:rPr lang="de-DE" sz="1400" kern="1200" dirty="0">
                          <a:solidFill>
                            <a:schemeClr val="tx1"/>
                          </a:solidFill>
                          <a:effectLst/>
                          <a:latin typeface="+mn-lt"/>
                          <a:ea typeface="+mn-ea"/>
                          <a:cs typeface="+mn-cs"/>
                        </a:rPr>
                        <a:t> 5). Teaching: Will </a:t>
                      </a:r>
                      <a:r>
                        <a:rPr lang="de-DE" sz="1400" kern="1200" dirty="0" err="1">
                          <a:solidFill>
                            <a:schemeClr val="tx1"/>
                          </a:solidFill>
                          <a:effectLst/>
                          <a:latin typeface="+mn-lt"/>
                          <a:ea typeface="+mn-ea"/>
                          <a:cs typeface="+mn-cs"/>
                        </a:rPr>
                        <a:t>ChatGPT</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change</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the</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way</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you</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teach</a:t>
                      </a:r>
                      <a:r>
                        <a:rPr lang="de-DE" sz="1400" kern="1200" dirty="0">
                          <a:solidFill>
                            <a:schemeClr val="tx1"/>
                          </a:solidFill>
                          <a:effectLst/>
                          <a:latin typeface="+mn-lt"/>
                          <a:ea typeface="+mn-ea"/>
                          <a:cs typeface="+mn-cs"/>
                        </a:rPr>
                        <a:t>?. </a:t>
                      </a:r>
                      <a:r>
                        <a:rPr lang="de-DE" sz="1400" i="1" kern="1200" dirty="0">
                          <a:solidFill>
                            <a:schemeClr val="tx1"/>
                          </a:solidFill>
                          <a:effectLst/>
                          <a:latin typeface="+mn-lt"/>
                          <a:ea typeface="+mn-ea"/>
                          <a:cs typeface="+mn-cs"/>
                        </a:rPr>
                        <a:t>The Chronicle of Higher Education</a:t>
                      </a:r>
                      <a:r>
                        <a:rPr lang="de-DE" sz="1400" kern="1200" dirty="0">
                          <a:solidFill>
                            <a:schemeClr val="tx1"/>
                          </a:solidFill>
                          <a:effectLst/>
                          <a:latin typeface="+mn-lt"/>
                          <a:ea typeface="+mn-ea"/>
                          <a:cs typeface="+mn-cs"/>
                        </a:rPr>
                        <a:t>. </a:t>
                      </a:r>
                      <a:r>
                        <a:rPr lang="de-DE" sz="1400" u="sng" kern="1200" dirty="0">
                          <a:solidFill>
                            <a:schemeClr val="tx1"/>
                          </a:solidFill>
                          <a:effectLst/>
                          <a:latin typeface="+mn-lt"/>
                          <a:ea typeface="+mn-ea"/>
                          <a:cs typeface="+mn-cs"/>
                        </a:rPr>
                        <a:t>https://www.chronicle.com/newsletter/ </a:t>
                      </a:r>
                      <a:r>
                        <a:rPr lang="de-DE" sz="1400" u="sng" kern="1200" dirty="0" err="1">
                          <a:solidFill>
                            <a:schemeClr val="tx1"/>
                          </a:solidFill>
                          <a:effectLst/>
                          <a:latin typeface="+mn-lt"/>
                          <a:ea typeface="+mn-ea"/>
                          <a:cs typeface="+mn-cs"/>
                        </a:rPr>
                        <a:t>teaching</a:t>
                      </a:r>
                      <a:r>
                        <a:rPr lang="de-DE" sz="1400" u="sng" kern="1200" dirty="0">
                          <a:solidFill>
                            <a:schemeClr val="tx1"/>
                          </a:solidFill>
                          <a:effectLst/>
                          <a:latin typeface="+mn-lt"/>
                          <a:ea typeface="+mn-ea"/>
                          <a:cs typeface="+mn-cs"/>
                        </a:rPr>
                        <a:t>/2023-01-05</a:t>
                      </a:r>
                      <a:r>
                        <a:rPr lang="de-DE" sz="1400" b="0" i="0" u="none" strike="noStrike"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(Abgerufen: 18.05.2023)</a:t>
                      </a:r>
                      <a:endParaRPr lang="de-DE" sz="1400" kern="1200" dirty="0">
                        <a:solidFill>
                          <a:schemeClr val="tx1"/>
                        </a:solidFill>
                        <a:effectLst/>
                        <a:latin typeface="+mn-lt"/>
                        <a:ea typeface="+mn-ea"/>
                        <a:cs typeface="+mn-cs"/>
                      </a:endParaRPr>
                    </a:p>
                  </a:txBody>
                  <a:tcPr/>
                </a:tc>
                <a:extLst>
                  <a:ext uri="{0D108BD9-81ED-4DB2-BD59-A6C34878D82A}">
                    <a16:rowId xmlns:a16="http://schemas.microsoft.com/office/drawing/2014/main" val="180860573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400" b="1" i="0" kern="1200" cap="none" spc="150" baseline="0" dirty="0">
                          <a:solidFill>
                            <a:schemeClr val="bg2"/>
                          </a:solidFill>
                          <a:latin typeface="Open Sans SemiBold" panose="020B0606030504020204" pitchFamily="34" charset="0"/>
                          <a:ea typeface="Open Sans SemiBold" panose="020B0606030504020204" pitchFamily="34" charset="0"/>
                          <a:cs typeface="Open Sans SemiBold" panose="020B0606030504020204" pitchFamily="34" charset="0"/>
                        </a:rPr>
                        <a:t>[30]</a:t>
                      </a:r>
                      <a:endParaRPr lang="de-DE" sz="14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de-DE" sz="1400" b="1" i="0" kern="1200" cap="none" spc="150" baseline="0" dirty="0">
                        <a:solidFill>
                          <a:schemeClr val="bg2"/>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de-DE" sz="1400" b="1" i="0" kern="1200" cap="none" spc="150" baseline="0" dirty="0">
                          <a:solidFill>
                            <a:schemeClr val="bg2"/>
                          </a:solidFill>
                          <a:latin typeface="Open Sans SemiBold" panose="020B0606030504020204" pitchFamily="34" charset="0"/>
                          <a:ea typeface="Open Sans SemiBold" panose="020B0606030504020204" pitchFamily="34" charset="0"/>
                          <a:cs typeface="Open Sans SemiBold" panose="020B0606030504020204" pitchFamily="34" charset="0"/>
                        </a:rPr>
                        <a:t>[31]</a:t>
                      </a:r>
                      <a:endParaRPr lang="de-DE" sz="1400" dirty="0"/>
                    </a:p>
                    <a:p>
                      <a:endParaRPr lang="de-DE" sz="14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de-DE" sz="1400" b="1" i="0" kern="1200" cap="none" spc="150" baseline="0" dirty="0">
                        <a:solidFill>
                          <a:schemeClr val="bg2"/>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de-DE" sz="1400" b="1" i="0" kern="1200" cap="none" spc="150" baseline="0" dirty="0">
                          <a:solidFill>
                            <a:schemeClr val="bg2"/>
                          </a:solidFill>
                          <a:latin typeface="Open Sans SemiBold" panose="020B0606030504020204" pitchFamily="34" charset="0"/>
                          <a:ea typeface="Open Sans SemiBold" panose="020B0606030504020204" pitchFamily="34" charset="0"/>
                          <a:cs typeface="Open Sans SemiBold" panose="020B0606030504020204" pitchFamily="34" charset="0"/>
                        </a:rPr>
                        <a:t>[32]</a:t>
                      </a:r>
                      <a:endParaRPr lang="de-DE" sz="1400" dirty="0"/>
                    </a:p>
                    <a:p>
                      <a:pPr marL="0" marR="0" indent="0" algn="l" rtl="0" eaLnBrk="1" fontAlgn="auto" latinLnBrk="0" hangingPunct="1">
                        <a:spcBef>
                          <a:spcPts val="0"/>
                        </a:spcBef>
                        <a:spcAft>
                          <a:spcPts val="0"/>
                        </a:spcAft>
                        <a:buNone/>
                      </a:pPr>
                      <a:endParaRPr lang="de-DE" sz="1400" b="1" i="0" u="none" strike="noStrike" kern="1200" spc="150" baseline="0" dirty="0">
                        <a:solidFill>
                          <a:srgbClr val="FF6900"/>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indent="0" algn="l" rtl="0" eaLnBrk="1" fontAlgn="auto" latinLnBrk="0" hangingPunct="1">
                        <a:spcBef>
                          <a:spcPts val="0"/>
                        </a:spcBef>
                        <a:spcAft>
                          <a:spcPts val="0"/>
                        </a:spcAft>
                        <a:buNone/>
                      </a:pPr>
                      <a:endParaRPr lang="de-DE" sz="1400" b="1" i="0" u="none" strike="noStrike" kern="1200" spc="150" baseline="0" dirty="0">
                        <a:solidFill>
                          <a:srgbClr val="FF6900"/>
                        </a:solidFill>
                        <a:effectLst/>
                        <a:latin typeface="Open Sans SemiBold" panose="020B0706030804020204" pitchFamily="34" charset="0"/>
                        <a:ea typeface="Open Sans SemiBold" panose="020B0706030804020204" pitchFamily="34" charset="0"/>
                        <a:cs typeface="Open Sans SemiBold" panose="020B0706030804020204" pitchFamily="34" charset="0"/>
                      </a:endParaRPr>
                    </a:p>
                    <a:p>
                      <a:pPr marL="0" marR="0" indent="0" algn="l" rtl="0" eaLnBrk="1" fontAlgn="auto" latinLnBrk="0" hangingPunct="1">
                        <a:spcBef>
                          <a:spcPts val="0"/>
                        </a:spcBef>
                        <a:spcAft>
                          <a:spcPts val="0"/>
                        </a:spcAft>
                        <a:buNone/>
                      </a:pPr>
                      <a:r>
                        <a:rPr lang="de-DE" sz="1400" b="1" i="0" u="none" strike="noStrike" kern="1200" spc="150" baseline="0" dirty="0">
                          <a:solidFill>
                            <a:srgbClr val="FF6900"/>
                          </a:solidFill>
                          <a:effectLst/>
                          <a:latin typeface="Open Sans SemiBold" panose="020B0706030804020204" pitchFamily="34" charset="0"/>
                          <a:ea typeface="Open Sans SemiBold" panose="020B0706030804020204" pitchFamily="34" charset="0"/>
                          <a:cs typeface="Open Sans SemiBold" panose="020B0706030804020204" pitchFamily="34" charset="0"/>
                        </a:rPr>
                        <a:t>[33] </a:t>
                      </a:r>
                      <a:r>
                        <a:rPr lang="de-DE" sz="1400" b="1" i="0" u="none" strike="noStrike" kern="1200" spc="150" dirty="0">
                          <a:solidFill>
                            <a:srgbClr val="FF6900"/>
                          </a:solidFill>
                          <a:effectLst/>
                          <a:latin typeface="Arial" panose="020B0604020202020204" pitchFamily="34" charset="0"/>
                          <a:ea typeface="Open Sans SemiBold" panose="020B0706030804020204" pitchFamily="34" charset="0"/>
                          <a:cs typeface="Open Sans SemiBold" panose="020B0706030804020204" pitchFamily="34" charset="0"/>
                        </a:rPr>
                        <a:t>	</a:t>
                      </a:r>
                      <a:endParaRPr lang="de-DE" sz="1400" spc="150" baseline="0" dirty="0">
                        <a:latin typeface="Arial" panose="020B0604020202020204" pitchFamily="34" charset="0"/>
                        <a:ea typeface="Open Sans SemiBold" panose="020B0706030804020204" pitchFamily="34" charset="0"/>
                        <a:cs typeface="Open Sans SemiBold" panose="020B0706030804020204" pitchFamily="34" charset="0"/>
                      </a:endParaRPr>
                    </a:p>
                    <a:p>
                      <a:pPr marL="0" marR="0" indent="0" algn="l" rtl="0" eaLnBrk="1" fontAlgn="auto" latinLnBrk="0" hangingPunct="1">
                        <a:spcBef>
                          <a:spcPts val="0"/>
                        </a:spcBef>
                        <a:spcAft>
                          <a:spcPts val="0"/>
                        </a:spcAft>
                        <a:buNone/>
                      </a:pPr>
                      <a:r>
                        <a:rPr lang="de-DE" sz="1400" b="1" i="0" u="none" strike="noStrike" kern="1200" spc="150" dirty="0">
                          <a:solidFill>
                            <a:srgbClr val="FF6900"/>
                          </a:solidFill>
                          <a:effectLst/>
                          <a:latin typeface="Arial" panose="020B0604020202020204" pitchFamily="34" charset="0"/>
                          <a:ea typeface="Open Sans SemiBold" panose="020B0706030804020204" pitchFamily="34" charset="0"/>
                          <a:cs typeface="Open Sans SemiBold" panose="020B0706030804020204" pitchFamily="34" charset="0"/>
                        </a:rPr>
                        <a:t>	</a:t>
                      </a:r>
                      <a:endParaRPr lang="de-DE" sz="1400" spc="150" baseline="0" dirty="0">
                        <a:latin typeface="Arial" panose="020B0604020202020204" pitchFamily="34" charset="0"/>
                        <a:ea typeface="Open Sans SemiBold" panose="020B0706030804020204" pitchFamily="34" charset="0"/>
                        <a:cs typeface="Open Sans SemiBold" panose="020B0706030804020204" pitchFamily="34" charset="0"/>
                      </a:endParaRPr>
                    </a:p>
                    <a:p>
                      <a:endParaRPr lang="de-DE" sz="1400" dirty="0"/>
                    </a:p>
                  </a:txBody>
                  <a:tcPr/>
                </a:tc>
                <a:tc>
                  <a:txBody>
                    <a:bodyPr/>
                    <a:lstStyle/>
                    <a:p>
                      <a:r>
                        <a:rPr lang="de-DE" sz="1400" kern="1200" dirty="0" err="1">
                          <a:solidFill>
                            <a:schemeClr val="tx1"/>
                          </a:solidFill>
                          <a:effectLst/>
                          <a:latin typeface="+mn-lt"/>
                          <a:ea typeface="+mn-ea"/>
                          <a:cs typeface="+mn-cs"/>
                        </a:rPr>
                        <a:t>Wiliam</a:t>
                      </a:r>
                      <a:r>
                        <a:rPr lang="de-DE" sz="1400" kern="1200" dirty="0">
                          <a:solidFill>
                            <a:schemeClr val="tx1"/>
                          </a:solidFill>
                          <a:effectLst/>
                          <a:latin typeface="+mn-lt"/>
                          <a:ea typeface="+mn-ea"/>
                          <a:cs typeface="+mn-cs"/>
                        </a:rPr>
                        <a:t>, D. (2011). </a:t>
                      </a:r>
                      <a:r>
                        <a:rPr lang="de-DE" sz="1400" kern="1200" dirty="0" err="1">
                          <a:solidFill>
                            <a:schemeClr val="tx1"/>
                          </a:solidFill>
                          <a:effectLst/>
                          <a:latin typeface="+mn-lt"/>
                          <a:ea typeface="+mn-ea"/>
                          <a:cs typeface="+mn-cs"/>
                        </a:rPr>
                        <a:t>What</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is</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assessment</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for</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learning</a:t>
                      </a:r>
                      <a:r>
                        <a:rPr lang="de-DE" sz="1400" kern="1200" dirty="0">
                          <a:solidFill>
                            <a:schemeClr val="tx1"/>
                          </a:solidFill>
                          <a:effectLst/>
                          <a:latin typeface="+mn-lt"/>
                          <a:ea typeface="+mn-ea"/>
                          <a:cs typeface="+mn-cs"/>
                        </a:rPr>
                        <a:t>?. </a:t>
                      </a:r>
                      <a:r>
                        <a:rPr lang="de-DE" sz="1400" i="1" kern="1200" dirty="0">
                          <a:solidFill>
                            <a:schemeClr val="tx1"/>
                          </a:solidFill>
                          <a:effectLst/>
                          <a:latin typeface="+mn-lt"/>
                          <a:ea typeface="+mn-ea"/>
                          <a:cs typeface="+mn-cs"/>
                        </a:rPr>
                        <a:t>Studies in Educational Evaluation, 37</a:t>
                      </a:r>
                      <a:r>
                        <a:rPr lang="de-DE" sz="1400" kern="1200" dirty="0">
                          <a:solidFill>
                            <a:schemeClr val="tx1"/>
                          </a:solidFill>
                          <a:effectLst/>
                          <a:latin typeface="+mn-lt"/>
                          <a:ea typeface="+mn-ea"/>
                          <a:cs typeface="+mn-cs"/>
                        </a:rPr>
                        <a:t>(1), 3-14.</a:t>
                      </a:r>
                    </a:p>
                    <a:p>
                      <a:r>
                        <a:rPr lang="de-DE" sz="1400" kern="1200" dirty="0">
                          <a:solidFill>
                            <a:schemeClr val="tx1"/>
                          </a:solidFill>
                          <a:effectLst/>
                          <a:latin typeface="+mn-lt"/>
                          <a:ea typeface="+mn-ea"/>
                          <a:cs typeface="+mn-cs"/>
                        </a:rPr>
                        <a:t> </a:t>
                      </a:r>
                      <a:br>
                        <a:rPr lang="de-DE" sz="1400" kern="1200" dirty="0">
                          <a:solidFill>
                            <a:schemeClr val="tx1"/>
                          </a:solidFill>
                          <a:effectLst/>
                          <a:latin typeface="+mn-lt"/>
                          <a:ea typeface="+mn-ea"/>
                          <a:cs typeface="+mn-cs"/>
                        </a:rPr>
                      </a:br>
                      <a:r>
                        <a:rPr lang="de-DE" sz="1400" kern="1200" dirty="0">
                          <a:solidFill>
                            <a:schemeClr val="tx1"/>
                          </a:solidFill>
                          <a:effectLst/>
                          <a:latin typeface="+mn-lt"/>
                          <a:ea typeface="+mn-ea"/>
                          <a:cs typeface="+mn-cs"/>
                        </a:rPr>
                        <a:t>Köbis, N., &amp; </a:t>
                      </a:r>
                      <a:r>
                        <a:rPr lang="de-DE" sz="1400" kern="1200" dirty="0" err="1">
                          <a:solidFill>
                            <a:schemeClr val="tx1"/>
                          </a:solidFill>
                          <a:effectLst/>
                          <a:latin typeface="+mn-lt"/>
                          <a:ea typeface="+mn-ea"/>
                          <a:cs typeface="+mn-cs"/>
                        </a:rPr>
                        <a:t>Mossink</a:t>
                      </a:r>
                      <a:r>
                        <a:rPr lang="de-DE" sz="1400" kern="1200" dirty="0">
                          <a:solidFill>
                            <a:schemeClr val="tx1"/>
                          </a:solidFill>
                          <a:effectLst/>
                          <a:latin typeface="+mn-lt"/>
                          <a:ea typeface="+mn-ea"/>
                          <a:cs typeface="+mn-cs"/>
                        </a:rPr>
                        <a:t>, L. D. (2021). </a:t>
                      </a:r>
                      <a:r>
                        <a:rPr lang="de-DE" sz="1400" kern="1200" dirty="0" err="1">
                          <a:solidFill>
                            <a:schemeClr val="tx1"/>
                          </a:solidFill>
                          <a:effectLst/>
                          <a:latin typeface="+mn-lt"/>
                          <a:ea typeface="+mn-ea"/>
                          <a:cs typeface="+mn-cs"/>
                        </a:rPr>
                        <a:t>Artificial</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intelligence</a:t>
                      </a:r>
                      <a:r>
                        <a:rPr lang="de-DE" sz="1400" kern="1200" dirty="0">
                          <a:solidFill>
                            <a:schemeClr val="tx1"/>
                          </a:solidFill>
                          <a:effectLst/>
                          <a:latin typeface="+mn-lt"/>
                          <a:ea typeface="+mn-ea"/>
                          <a:cs typeface="+mn-cs"/>
                        </a:rPr>
                        <a:t> versus Maya </a:t>
                      </a:r>
                      <a:r>
                        <a:rPr lang="de-DE" sz="1400" kern="1200" dirty="0" err="1">
                          <a:solidFill>
                            <a:schemeClr val="tx1"/>
                          </a:solidFill>
                          <a:effectLst/>
                          <a:latin typeface="+mn-lt"/>
                          <a:ea typeface="+mn-ea"/>
                          <a:cs typeface="+mn-cs"/>
                        </a:rPr>
                        <a:t>Angelou</a:t>
                      </a:r>
                      <a:r>
                        <a:rPr lang="de-DE" sz="1400" kern="1200" dirty="0">
                          <a:solidFill>
                            <a:schemeClr val="tx1"/>
                          </a:solidFill>
                          <a:effectLst/>
                          <a:latin typeface="+mn-lt"/>
                          <a:ea typeface="+mn-ea"/>
                          <a:cs typeface="+mn-cs"/>
                        </a:rPr>
                        <a:t>: Experimental </a:t>
                      </a:r>
                      <a:r>
                        <a:rPr lang="de-DE" sz="1400" kern="1200" dirty="0" err="1">
                          <a:solidFill>
                            <a:schemeClr val="tx1"/>
                          </a:solidFill>
                          <a:effectLst/>
                          <a:latin typeface="+mn-lt"/>
                          <a:ea typeface="+mn-ea"/>
                          <a:cs typeface="+mn-cs"/>
                        </a:rPr>
                        <a:t>evidence</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that</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people</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cannot</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differentiate</a:t>
                      </a:r>
                      <a:r>
                        <a:rPr lang="de-DE" sz="1400" kern="1200" dirty="0">
                          <a:solidFill>
                            <a:schemeClr val="tx1"/>
                          </a:solidFill>
                          <a:effectLst/>
                          <a:latin typeface="+mn-lt"/>
                          <a:ea typeface="+mn-ea"/>
                          <a:cs typeface="+mn-cs"/>
                        </a:rPr>
                        <a:t> AI-</a:t>
                      </a:r>
                      <a:r>
                        <a:rPr lang="de-DE" sz="1400" kern="1200" dirty="0" err="1">
                          <a:solidFill>
                            <a:schemeClr val="tx1"/>
                          </a:solidFill>
                          <a:effectLst/>
                          <a:latin typeface="+mn-lt"/>
                          <a:ea typeface="+mn-ea"/>
                          <a:cs typeface="+mn-cs"/>
                        </a:rPr>
                        <a:t>generated</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from</a:t>
                      </a:r>
                      <a:r>
                        <a:rPr lang="de-DE" sz="1400" kern="1200" dirty="0">
                          <a:solidFill>
                            <a:schemeClr val="tx1"/>
                          </a:solidFill>
                          <a:effectLst/>
                          <a:latin typeface="+mn-lt"/>
                          <a:ea typeface="+mn-ea"/>
                          <a:cs typeface="+mn-cs"/>
                        </a:rPr>
                        <a:t> human-</a:t>
                      </a:r>
                      <a:r>
                        <a:rPr lang="de-DE" sz="1400" kern="1200" dirty="0" err="1">
                          <a:solidFill>
                            <a:schemeClr val="tx1"/>
                          </a:solidFill>
                          <a:effectLst/>
                          <a:latin typeface="+mn-lt"/>
                          <a:ea typeface="+mn-ea"/>
                          <a:cs typeface="+mn-cs"/>
                        </a:rPr>
                        <a:t>written</a:t>
                      </a:r>
                      <a:r>
                        <a:rPr lang="de-DE" sz="1400" kern="1200" dirty="0">
                          <a:solidFill>
                            <a:schemeClr val="tx1"/>
                          </a:solidFill>
                          <a:effectLst/>
                          <a:latin typeface="+mn-lt"/>
                          <a:ea typeface="+mn-ea"/>
                          <a:cs typeface="+mn-cs"/>
                        </a:rPr>
                        <a:t> </a:t>
                      </a:r>
                      <a:r>
                        <a:rPr lang="de-DE" sz="1400" kern="1200" dirty="0" err="1">
                          <a:solidFill>
                            <a:schemeClr val="tx1"/>
                          </a:solidFill>
                          <a:effectLst/>
                          <a:latin typeface="+mn-lt"/>
                          <a:ea typeface="+mn-ea"/>
                          <a:cs typeface="+mn-cs"/>
                        </a:rPr>
                        <a:t>poetry</a:t>
                      </a:r>
                      <a:r>
                        <a:rPr lang="de-DE" sz="1400" kern="1200" dirty="0">
                          <a:solidFill>
                            <a:schemeClr val="tx1"/>
                          </a:solidFill>
                          <a:effectLst/>
                          <a:latin typeface="+mn-lt"/>
                          <a:ea typeface="+mn-ea"/>
                          <a:cs typeface="+mn-cs"/>
                        </a:rPr>
                        <a:t>. Computers in human </a:t>
                      </a:r>
                      <a:r>
                        <a:rPr lang="de-DE" sz="1400" kern="1200" dirty="0" err="1">
                          <a:solidFill>
                            <a:schemeClr val="tx1"/>
                          </a:solidFill>
                          <a:effectLst/>
                          <a:latin typeface="+mn-lt"/>
                          <a:ea typeface="+mn-ea"/>
                          <a:cs typeface="+mn-cs"/>
                        </a:rPr>
                        <a:t>behavior</a:t>
                      </a:r>
                      <a:r>
                        <a:rPr lang="de-DE" sz="1400" kern="1200" dirty="0">
                          <a:solidFill>
                            <a:schemeClr val="tx1"/>
                          </a:solidFill>
                          <a:effectLst/>
                          <a:latin typeface="+mn-lt"/>
                          <a:ea typeface="+mn-ea"/>
                          <a:cs typeface="+mn-cs"/>
                        </a:rPr>
                        <a:t>, 114, 106553.</a:t>
                      </a:r>
                    </a:p>
                    <a:p>
                      <a:endParaRPr lang="de-DE" sz="1400" dirty="0"/>
                    </a:p>
                    <a:p>
                      <a:r>
                        <a:rPr lang="en-US" sz="1400" b="0" i="0" kern="1200" dirty="0" err="1">
                          <a:solidFill>
                            <a:schemeClr val="tx1"/>
                          </a:solidFill>
                          <a:effectLst/>
                          <a:latin typeface="+mn-lt"/>
                          <a:ea typeface="+mn-ea"/>
                          <a:cs typeface="+mn-cs"/>
                        </a:rPr>
                        <a:t>Bringsjord</a:t>
                      </a:r>
                      <a:r>
                        <a:rPr lang="en-US" sz="1400" b="0" i="0" kern="1200" dirty="0">
                          <a:solidFill>
                            <a:schemeClr val="tx1"/>
                          </a:solidFill>
                          <a:effectLst/>
                          <a:latin typeface="+mn-lt"/>
                          <a:ea typeface="+mn-ea"/>
                          <a:cs typeface="+mn-cs"/>
                        </a:rPr>
                        <a:t>, S., &amp; </a:t>
                      </a:r>
                      <a:r>
                        <a:rPr lang="en-US" sz="1400" b="0" i="0" kern="1200" dirty="0" err="1">
                          <a:solidFill>
                            <a:schemeClr val="tx1"/>
                          </a:solidFill>
                          <a:effectLst/>
                          <a:latin typeface="+mn-lt"/>
                          <a:ea typeface="+mn-ea"/>
                          <a:cs typeface="+mn-cs"/>
                        </a:rPr>
                        <a:t>Ferrucci</a:t>
                      </a:r>
                      <a:r>
                        <a:rPr lang="en-US" sz="1400" b="0" i="0" kern="1200" dirty="0">
                          <a:solidFill>
                            <a:schemeClr val="tx1"/>
                          </a:solidFill>
                          <a:effectLst/>
                          <a:latin typeface="+mn-lt"/>
                          <a:ea typeface="+mn-ea"/>
                          <a:cs typeface="+mn-cs"/>
                        </a:rPr>
                        <a:t>, D. (1999). </a:t>
                      </a:r>
                      <a:r>
                        <a:rPr lang="en-US" sz="1400" b="0" i="1" kern="1200" dirty="0">
                          <a:solidFill>
                            <a:schemeClr val="tx1"/>
                          </a:solidFill>
                          <a:effectLst/>
                          <a:latin typeface="+mn-lt"/>
                          <a:ea typeface="+mn-ea"/>
                          <a:cs typeface="+mn-cs"/>
                        </a:rPr>
                        <a:t>Artificial intelligence and literary creativity: Inside the mind of </a:t>
                      </a:r>
                      <a:r>
                        <a:rPr lang="en-US" sz="1400" b="0" i="1" kern="1200" dirty="0" err="1">
                          <a:solidFill>
                            <a:schemeClr val="tx1"/>
                          </a:solidFill>
                          <a:effectLst/>
                          <a:latin typeface="+mn-lt"/>
                          <a:ea typeface="+mn-ea"/>
                          <a:cs typeface="+mn-cs"/>
                        </a:rPr>
                        <a:t>brutus</a:t>
                      </a:r>
                      <a:r>
                        <a:rPr lang="en-US" sz="1400" b="0" i="1" kern="1200" dirty="0">
                          <a:solidFill>
                            <a:schemeClr val="tx1"/>
                          </a:solidFill>
                          <a:effectLst/>
                          <a:latin typeface="+mn-lt"/>
                          <a:ea typeface="+mn-ea"/>
                          <a:cs typeface="+mn-cs"/>
                        </a:rPr>
                        <a:t>, a storytelling machine</a:t>
                      </a:r>
                      <a:r>
                        <a:rPr lang="en-US" sz="1400" b="0" i="0" kern="1200" dirty="0">
                          <a:solidFill>
                            <a:schemeClr val="tx1"/>
                          </a:solidFill>
                          <a:effectLst/>
                          <a:latin typeface="+mn-lt"/>
                          <a:ea typeface="+mn-ea"/>
                          <a:cs typeface="+mn-cs"/>
                        </a:rPr>
                        <a:t>. Psychology Press.</a:t>
                      </a:r>
                    </a:p>
                    <a:p>
                      <a:endParaRPr lang="en-US" sz="1400" b="0" i="0" kern="1200" dirty="0">
                        <a:solidFill>
                          <a:schemeClr val="tx1"/>
                        </a:solidFill>
                        <a:effectLst/>
                        <a:latin typeface="+mn-lt"/>
                        <a:ea typeface="+mn-ea"/>
                        <a:cs typeface="+mn-cs"/>
                      </a:endParaRPr>
                    </a:p>
                    <a:p>
                      <a:pPr marL="0" marR="0" indent="0" algn="l" rtl="0" eaLnBrk="1" fontAlgn="auto" latinLnBrk="0" hangingPunct="1">
                        <a:spcBef>
                          <a:spcPts val="0"/>
                        </a:spcBef>
                        <a:spcAft>
                          <a:spcPts val="0"/>
                        </a:spcAft>
                        <a:buNone/>
                      </a:pPr>
                      <a:r>
                        <a:rPr lang="de-DE" sz="1400" b="0" i="0" dirty="0">
                          <a:solidFill>
                            <a:srgbClr val="222222"/>
                          </a:solidFill>
                          <a:effectLst/>
                          <a:latin typeface="Arial" panose="020B0604020202020204" pitchFamily="34" charset="0"/>
                        </a:rPr>
                        <a:t>Boden, M. A. (2009). Computer </a:t>
                      </a:r>
                      <a:r>
                        <a:rPr lang="de-DE" sz="1400" b="0" i="0" dirty="0" err="1">
                          <a:solidFill>
                            <a:srgbClr val="222222"/>
                          </a:solidFill>
                          <a:effectLst/>
                          <a:latin typeface="Arial" panose="020B0604020202020204" pitchFamily="34" charset="0"/>
                        </a:rPr>
                        <a:t>models</a:t>
                      </a:r>
                      <a:r>
                        <a:rPr lang="de-DE" sz="1400" b="0" i="0" dirty="0">
                          <a:solidFill>
                            <a:srgbClr val="222222"/>
                          </a:solidFill>
                          <a:effectLst/>
                          <a:latin typeface="Arial" panose="020B0604020202020204" pitchFamily="34" charset="0"/>
                        </a:rPr>
                        <a:t> of </a:t>
                      </a:r>
                      <a:r>
                        <a:rPr lang="de-DE" sz="1400" b="0" i="0" dirty="0" err="1">
                          <a:solidFill>
                            <a:srgbClr val="222222"/>
                          </a:solidFill>
                          <a:effectLst/>
                          <a:latin typeface="Arial" panose="020B0604020202020204" pitchFamily="34" charset="0"/>
                        </a:rPr>
                        <a:t>creativity</a:t>
                      </a:r>
                      <a:r>
                        <a:rPr lang="de-DE" sz="1400" b="0" i="0" dirty="0">
                          <a:solidFill>
                            <a:srgbClr val="222222"/>
                          </a:solidFill>
                          <a:effectLst/>
                          <a:latin typeface="Arial" panose="020B0604020202020204" pitchFamily="34" charset="0"/>
                        </a:rPr>
                        <a:t>. </a:t>
                      </a:r>
                      <a:r>
                        <a:rPr lang="de-DE" sz="1400" b="0" i="1" dirty="0">
                          <a:solidFill>
                            <a:srgbClr val="222222"/>
                          </a:solidFill>
                          <a:effectLst/>
                          <a:latin typeface="Arial" panose="020B0604020202020204" pitchFamily="34" charset="0"/>
                        </a:rPr>
                        <a:t>AI Magazine</a:t>
                      </a:r>
                      <a:r>
                        <a:rPr lang="de-DE" sz="1400" b="0" i="0" dirty="0">
                          <a:solidFill>
                            <a:srgbClr val="222222"/>
                          </a:solidFill>
                          <a:effectLst/>
                          <a:latin typeface="Arial" panose="020B0604020202020204" pitchFamily="34" charset="0"/>
                        </a:rPr>
                        <a:t>, </a:t>
                      </a:r>
                      <a:r>
                        <a:rPr lang="de-DE" sz="1400" b="0" i="1" dirty="0">
                          <a:solidFill>
                            <a:srgbClr val="222222"/>
                          </a:solidFill>
                          <a:effectLst/>
                          <a:latin typeface="Arial" panose="020B0604020202020204" pitchFamily="34" charset="0"/>
                        </a:rPr>
                        <a:t>30</a:t>
                      </a:r>
                      <a:r>
                        <a:rPr lang="de-DE" sz="1400" b="0" i="0" dirty="0">
                          <a:solidFill>
                            <a:srgbClr val="222222"/>
                          </a:solidFill>
                          <a:effectLst/>
                          <a:latin typeface="Arial" panose="020B0604020202020204" pitchFamily="34" charset="0"/>
                        </a:rPr>
                        <a:t>(3), 23-23.</a:t>
                      </a:r>
                      <a:endParaRPr lang="de-DE" sz="1400" spc="150" baseline="0" dirty="0">
                        <a:latin typeface="Arial" panose="020B0604020202020204" pitchFamily="34" charset="0"/>
                        <a:ea typeface="Open Sans SemiBold" panose="020B0706030804020204" pitchFamily="34" charset="0"/>
                        <a:cs typeface="Open Sans SemiBold" panose="020B0706030804020204" pitchFamily="34" charset="0"/>
                      </a:endParaRPr>
                    </a:p>
                    <a:p>
                      <a:pPr marL="0" marR="0" indent="0" algn="l" rtl="0" eaLnBrk="1" fontAlgn="auto" latinLnBrk="0" hangingPunct="1">
                        <a:spcBef>
                          <a:spcPts val="0"/>
                        </a:spcBef>
                        <a:spcAft>
                          <a:spcPts val="0"/>
                        </a:spcAft>
                        <a:buNone/>
                      </a:pPr>
                      <a:endParaRPr lang="de-DE" sz="1400" spc="150" baseline="0" dirty="0">
                        <a:latin typeface="Arial" panose="020B0604020202020204" pitchFamily="34" charset="0"/>
                        <a:ea typeface="Open Sans SemiBold" panose="020B0706030804020204" pitchFamily="34" charset="0"/>
                        <a:cs typeface="Open Sans SemiBold" panose="020B0706030804020204" pitchFamily="34" charset="0"/>
                      </a:endParaRPr>
                    </a:p>
                    <a:p>
                      <a:endParaRPr lang="en-US" sz="1400" b="0" i="0" kern="1200" dirty="0">
                        <a:solidFill>
                          <a:schemeClr val="tx1"/>
                        </a:solidFill>
                        <a:effectLst/>
                        <a:latin typeface="+mn-lt"/>
                        <a:ea typeface="+mn-ea"/>
                        <a:cs typeface="+mn-cs"/>
                      </a:endParaRPr>
                    </a:p>
                    <a:p>
                      <a:endParaRPr lang="en-US" sz="1400" b="0" i="0" kern="1200" dirty="0">
                        <a:solidFill>
                          <a:schemeClr val="tx1"/>
                        </a:solidFill>
                        <a:effectLst/>
                        <a:latin typeface="+mn-lt"/>
                        <a:ea typeface="+mn-ea"/>
                        <a:cs typeface="+mn-cs"/>
                      </a:endParaRPr>
                    </a:p>
                    <a:p>
                      <a:endParaRPr lang="en-US" sz="1400" b="0" i="0" kern="1200" dirty="0">
                        <a:solidFill>
                          <a:schemeClr val="tx1"/>
                        </a:solidFill>
                        <a:effectLst/>
                        <a:latin typeface="+mn-lt"/>
                        <a:ea typeface="+mn-ea"/>
                        <a:cs typeface="+mn-cs"/>
                      </a:endParaRPr>
                    </a:p>
                    <a:p>
                      <a:endParaRPr lang="en-US" sz="1400" b="0" i="0" kern="1200" dirty="0">
                        <a:solidFill>
                          <a:schemeClr val="tx1"/>
                        </a:solidFill>
                        <a:effectLst/>
                        <a:latin typeface="+mn-lt"/>
                        <a:ea typeface="+mn-ea"/>
                        <a:cs typeface="+mn-cs"/>
                      </a:endParaRPr>
                    </a:p>
                    <a:p>
                      <a:endParaRPr lang="en-US" sz="1400" b="0" i="0" kern="1200" dirty="0">
                        <a:solidFill>
                          <a:schemeClr val="tx1"/>
                        </a:solidFill>
                        <a:effectLst/>
                        <a:latin typeface="+mn-lt"/>
                        <a:ea typeface="+mn-ea"/>
                        <a:cs typeface="+mn-cs"/>
                      </a:endParaRPr>
                    </a:p>
                    <a:p>
                      <a:br>
                        <a:rPr lang="en-US" sz="1400" b="0" i="0" kern="1200" dirty="0">
                          <a:solidFill>
                            <a:schemeClr val="tx1"/>
                          </a:solidFill>
                          <a:effectLst/>
                          <a:latin typeface="+mn-lt"/>
                          <a:ea typeface="+mn-ea"/>
                          <a:cs typeface="+mn-cs"/>
                        </a:rPr>
                      </a:br>
                      <a:endParaRPr lang="en-US" sz="1400" b="0" i="0" kern="1200" dirty="0">
                        <a:solidFill>
                          <a:schemeClr val="tx1"/>
                        </a:solidFill>
                        <a:effectLst/>
                        <a:latin typeface="+mn-lt"/>
                        <a:ea typeface="+mn-ea"/>
                        <a:cs typeface="+mn-cs"/>
                      </a:endParaRPr>
                    </a:p>
                    <a:p>
                      <a:endParaRPr lang="de-DE" sz="1400" dirty="0"/>
                    </a:p>
                    <a:p>
                      <a:endParaRPr lang="en-US" sz="1400" b="0" i="0" kern="1200" dirty="0">
                        <a:solidFill>
                          <a:schemeClr val="tx1"/>
                        </a:solidFill>
                        <a:effectLst/>
                        <a:latin typeface="+mn-lt"/>
                        <a:ea typeface="+mn-ea"/>
                        <a:cs typeface="+mn-cs"/>
                      </a:endParaRPr>
                    </a:p>
                    <a:p>
                      <a:endParaRPr lang="en-US" sz="1400" b="0" i="0" kern="1200" dirty="0">
                        <a:solidFill>
                          <a:schemeClr val="tx1"/>
                        </a:solidFill>
                        <a:effectLst/>
                        <a:latin typeface="+mn-lt"/>
                        <a:ea typeface="+mn-ea"/>
                        <a:cs typeface="+mn-cs"/>
                      </a:endParaRPr>
                    </a:p>
                    <a:p>
                      <a:endParaRPr lang="en-US" sz="1400" b="0" i="0" kern="1200" dirty="0">
                        <a:solidFill>
                          <a:schemeClr val="tx1"/>
                        </a:solidFill>
                        <a:effectLst/>
                        <a:latin typeface="+mn-lt"/>
                        <a:ea typeface="+mn-ea"/>
                        <a:cs typeface="+mn-cs"/>
                      </a:endParaRPr>
                    </a:p>
                    <a:p>
                      <a:endParaRPr lang="en-US" sz="1400" b="0" i="0" kern="1200" dirty="0">
                        <a:solidFill>
                          <a:schemeClr val="tx1"/>
                        </a:solidFill>
                        <a:effectLst/>
                        <a:latin typeface="+mn-lt"/>
                        <a:ea typeface="+mn-ea"/>
                        <a:cs typeface="+mn-cs"/>
                      </a:endParaRPr>
                    </a:p>
                    <a:p>
                      <a:br>
                        <a:rPr lang="en-US" sz="1400" b="0" i="0" kern="1200" dirty="0">
                          <a:solidFill>
                            <a:schemeClr val="tx1"/>
                          </a:solidFill>
                          <a:effectLst/>
                          <a:latin typeface="+mn-lt"/>
                          <a:ea typeface="+mn-ea"/>
                          <a:cs typeface="+mn-cs"/>
                        </a:rPr>
                      </a:br>
                      <a:endParaRPr lang="en-US" sz="1400" b="0" i="0" kern="1200" dirty="0">
                        <a:solidFill>
                          <a:schemeClr val="tx1"/>
                        </a:solidFill>
                        <a:effectLst/>
                        <a:latin typeface="+mn-lt"/>
                        <a:ea typeface="+mn-ea"/>
                        <a:cs typeface="+mn-cs"/>
                      </a:endParaRPr>
                    </a:p>
                    <a:p>
                      <a:endParaRPr lang="en-US" sz="1400" b="0" i="0" kern="1200" dirty="0">
                        <a:solidFill>
                          <a:schemeClr val="tx1"/>
                        </a:solidFill>
                        <a:effectLst/>
                        <a:latin typeface="+mn-lt"/>
                        <a:ea typeface="+mn-ea"/>
                        <a:cs typeface="+mn-cs"/>
                      </a:endParaRPr>
                    </a:p>
                    <a:p>
                      <a:endParaRPr lang="en-US" sz="1400" b="0" i="0" kern="1200" dirty="0">
                        <a:solidFill>
                          <a:schemeClr val="tx1"/>
                        </a:solidFill>
                        <a:effectLst/>
                        <a:latin typeface="+mn-lt"/>
                        <a:ea typeface="+mn-ea"/>
                        <a:cs typeface="+mn-cs"/>
                      </a:endParaRPr>
                    </a:p>
                    <a:p>
                      <a:endParaRPr lang="de-DE" sz="1400" dirty="0"/>
                    </a:p>
                    <a:p>
                      <a:endParaRPr lang="en-US" sz="1400" b="0" i="0" kern="1200" dirty="0">
                        <a:solidFill>
                          <a:schemeClr val="tx1"/>
                        </a:solidFill>
                        <a:effectLst/>
                        <a:latin typeface="+mn-lt"/>
                        <a:ea typeface="+mn-ea"/>
                        <a:cs typeface="+mn-cs"/>
                      </a:endParaRPr>
                    </a:p>
                    <a:p>
                      <a:endParaRPr lang="en-US" sz="1400" b="0" i="0" kern="1200" dirty="0">
                        <a:solidFill>
                          <a:schemeClr val="tx1"/>
                        </a:solidFill>
                        <a:effectLst/>
                        <a:latin typeface="+mn-lt"/>
                        <a:ea typeface="+mn-ea"/>
                        <a:cs typeface="+mn-cs"/>
                      </a:endParaRPr>
                    </a:p>
                    <a:p>
                      <a:endParaRPr lang="de-DE" sz="1400" dirty="0"/>
                    </a:p>
                  </a:txBody>
                  <a:tcPr/>
                </a:tc>
                <a:extLst>
                  <a:ext uri="{0D108BD9-81ED-4DB2-BD59-A6C34878D82A}">
                    <a16:rowId xmlns:a16="http://schemas.microsoft.com/office/drawing/2014/main" val="759933576"/>
                  </a:ext>
                </a:extLst>
              </a:tr>
              <a:tr h="0">
                <a:tc>
                  <a:txBody>
                    <a:bodyPr/>
                    <a:lstStyle/>
                    <a:p>
                      <a:endParaRPr lang="de-DE" sz="1400" dirty="0"/>
                    </a:p>
                  </a:txBody>
                  <a:tcPr/>
                </a:tc>
                <a:tc>
                  <a:txBody>
                    <a:bodyPr/>
                    <a:lstStyle/>
                    <a:p>
                      <a:endParaRPr lang="de-DE" sz="1400" u="sng" dirty="0"/>
                    </a:p>
                  </a:txBody>
                  <a:tcPr/>
                </a:tc>
                <a:extLst>
                  <a:ext uri="{0D108BD9-81ED-4DB2-BD59-A6C34878D82A}">
                    <a16:rowId xmlns:a16="http://schemas.microsoft.com/office/drawing/2014/main" val="3160904287"/>
                  </a:ext>
                </a:extLst>
              </a:tr>
              <a:tr h="370840">
                <a:tc>
                  <a:txBody>
                    <a:bodyPr/>
                    <a:lstStyle/>
                    <a:p>
                      <a:endParaRPr lang="de-DE" sz="1400" dirty="0"/>
                    </a:p>
                  </a:txBody>
                  <a:tcPr/>
                </a:tc>
                <a:tc>
                  <a:txBody>
                    <a:bodyPr/>
                    <a:lstStyle/>
                    <a:p>
                      <a:endParaRPr lang="de-DE" sz="1400" u="sng"/>
                    </a:p>
                  </a:txBody>
                  <a:tcPr/>
                </a:tc>
                <a:extLst>
                  <a:ext uri="{0D108BD9-81ED-4DB2-BD59-A6C34878D82A}">
                    <a16:rowId xmlns:a16="http://schemas.microsoft.com/office/drawing/2014/main" val="2559876693"/>
                  </a:ext>
                </a:extLst>
              </a:tr>
              <a:tr h="0">
                <a:tc>
                  <a:txBody>
                    <a:bodyPr/>
                    <a:lstStyle/>
                    <a:p>
                      <a:endParaRPr lang="de-DE" sz="1400"/>
                    </a:p>
                  </a:txBody>
                  <a:tcPr/>
                </a:tc>
                <a:tc>
                  <a:txBody>
                    <a:bodyPr/>
                    <a:lstStyle/>
                    <a:p>
                      <a:pPr marL="0" marR="0" lvl="0" indent="0" algn="l" defTabSz="457200" rtl="0" eaLnBrk="1" fontAlgn="auto" latinLnBrk="0" hangingPunct="1">
                        <a:lnSpc>
                          <a:spcPct val="100000"/>
                        </a:lnSpc>
                        <a:spcBef>
                          <a:spcPts val="0"/>
                        </a:spcBef>
                        <a:spcAft>
                          <a:spcPts val="600"/>
                        </a:spcAft>
                        <a:buClrTx/>
                        <a:buSzTx/>
                        <a:buFontTx/>
                        <a:buNone/>
                        <a:tabLst/>
                        <a:defRPr/>
                      </a:pPr>
                      <a:endParaRPr lang="de-DE" sz="1400" dirty="0"/>
                    </a:p>
                  </a:txBody>
                  <a:tcPr/>
                </a:tc>
                <a:extLst>
                  <a:ext uri="{0D108BD9-81ED-4DB2-BD59-A6C34878D82A}">
                    <a16:rowId xmlns:a16="http://schemas.microsoft.com/office/drawing/2014/main" val="1029500612"/>
                  </a:ext>
                </a:extLst>
              </a:tr>
            </a:tbl>
          </a:graphicData>
        </a:graphic>
      </p:graphicFrame>
    </p:spTree>
    <p:extLst>
      <p:ext uri="{BB962C8B-B14F-4D97-AF65-F5344CB8AC3E}">
        <p14:creationId xmlns:p14="http://schemas.microsoft.com/office/powerpoint/2010/main" val="18046950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607F68-1479-4090-B3A2-8FB57C07FB1C}"/>
              </a:ext>
            </a:extLst>
          </p:cNvPr>
          <p:cNvSpPr>
            <a:spLocks noGrp="1"/>
          </p:cNvSpPr>
          <p:nvPr>
            <p:ph type="title"/>
          </p:nvPr>
        </p:nvSpPr>
        <p:spPr>
          <a:xfrm>
            <a:off x="474133" y="274638"/>
            <a:ext cx="11260667" cy="909585"/>
          </a:xfrm>
        </p:spPr>
        <p:txBody>
          <a:bodyPr/>
          <a:lstStyle/>
          <a:p>
            <a:r>
              <a:rPr lang="de-DE" dirty="0"/>
              <a:t>Internetseiten</a:t>
            </a:r>
          </a:p>
        </p:txBody>
      </p:sp>
      <p:graphicFrame>
        <p:nvGraphicFramePr>
          <p:cNvPr id="8" name="Tabelle 9">
            <a:extLst>
              <a:ext uri="{FF2B5EF4-FFF2-40B4-BE49-F238E27FC236}">
                <a16:creationId xmlns:a16="http://schemas.microsoft.com/office/drawing/2014/main" id="{CCECBB86-BF74-6345-3FA9-3AA66820DB93}"/>
              </a:ext>
            </a:extLst>
          </p:cNvPr>
          <p:cNvGraphicFramePr>
            <a:graphicFrameLocks noGrp="1"/>
          </p:cNvGraphicFramePr>
          <p:nvPr>
            <p:ph idx="1"/>
          </p:nvPr>
        </p:nvGraphicFramePr>
        <p:xfrm>
          <a:off x="457200" y="1080000"/>
          <a:ext cx="11026821" cy="2654099"/>
        </p:xfrm>
        <a:graphic>
          <a:graphicData uri="http://schemas.openxmlformats.org/drawingml/2006/table">
            <a:tbl>
              <a:tblPr firstRow="1" bandRow="1">
                <a:tableStyleId>{2D5ABB26-0587-4C30-8999-92F81FD0307C}</a:tableStyleId>
              </a:tblPr>
              <a:tblGrid>
                <a:gridCol w="619443">
                  <a:extLst>
                    <a:ext uri="{9D8B030D-6E8A-4147-A177-3AD203B41FA5}">
                      <a16:colId xmlns:a16="http://schemas.microsoft.com/office/drawing/2014/main" val="40179453"/>
                    </a:ext>
                  </a:extLst>
                </a:gridCol>
                <a:gridCol w="10407378">
                  <a:extLst>
                    <a:ext uri="{9D8B030D-6E8A-4147-A177-3AD203B41FA5}">
                      <a16:colId xmlns:a16="http://schemas.microsoft.com/office/drawing/2014/main" val="3926579262"/>
                    </a:ext>
                  </a:extLst>
                </a:gridCol>
              </a:tblGrid>
              <a:tr h="433466">
                <a:tc>
                  <a:txBody>
                    <a:bodyPr/>
                    <a:lstStyle/>
                    <a:p>
                      <a:r>
                        <a:rPr lang="de-DE" sz="1400" b="1" i="0" kern="1200" cap="none" spc="150" baseline="0">
                          <a:solidFill>
                            <a:schemeClr val="bg2"/>
                          </a:solidFill>
                          <a:latin typeface="Open Sans" panose="020B0606030504020204" pitchFamily="34" charset="0"/>
                          <a:ea typeface="Open Sans" panose="020B0606030504020204" pitchFamily="34" charset="0"/>
                          <a:cs typeface="Open Sans" panose="020B0606030504020204" pitchFamily="34" charset="0"/>
                        </a:rPr>
                        <a:t>[1]</a:t>
                      </a:r>
                      <a:endParaRPr lang="de-DE" sz="140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r>
                        <a:rPr lang="de-DE" sz="1400" b="0" i="0" u="none" strike="noStrike" kern="120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DeepL</a:t>
                      </a:r>
                      <a:r>
                        <a:rPr lang="de-DE" sz="1400" b="0" i="0" u="none" strike="noStrike"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(2021). Wie funktioniert der </a:t>
                      </a:r>
                      <a:r>
                        <a:rPr lang="de-DE" sz="1400" b="0" i="0" u="none" strike="noStrike" kern="120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DeepL</a:t>
                      </a:r>
                      <a:r>
                        <a:rPr lang="de-DE" sz="1400" b="0" i="0" u="none" strike="noStrike"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Übersetzer? Verfügbar unter: </a:t>
                      </a:r>
                      <a:r>
                        <a:rPr lang="de-DE" sz="1400" b="0" i="0" u="none" strike="noStrike"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hlinkClick r:id="rId2"/>
                        </a:rPr>
                        <a:t>https://www.deepl.com/de/blog/how-does-deepl-work</a:t>
                      </a:r>
                      <a:r>
                        <a:rPr lang="de-DE" sz="1400" b="0" i="0" u="none" strike="noStrike"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(Abgerufen: 11.05.2023)</a:t>
                      </a:r>
                      <a:endParaRPr lang="en-US" sz="140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304406786"/>
                  </a:ext>
                </a:extLst>
              </a:tr>
              <a:tr h="571299">
                <a:tc>
                  <a:txBody>
                    <a:bodyPr/>
                    <a:lstStyle/>
                    <a:p>
                      <a:r>
                        <a:rPr lang="de-DE" sz="1400" b="1" i="0" kern="1200" cap="none" spc="150" baseline="0">
                          <a:solidFill>
                            <a:schemeClr val="bg2"/>
                          </a:solidFill>
                          <a:latin typeface="Open Sans" panose="020B0606030504020204" pitchFamily="34" charset="0"/>
                          <a:ea typeface="Open Sans" panose="020B0606030504020204" pitchFamily="34" charset="0"/>
                          <a:cs typeface="Open Sans" panose="020B0606030504020204" pitchFamily="34" charset="0"/>
                        </a:rPr>
                        <a:t>[2]</a:t>
                      </a:r>
                      <a:endParaRPr lang="de-DE" sz="140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lang="en-US" sz="1400">
                          <a:solidFill>
                            <a:schemeClr val="tx1"/>
                          </a:solidFill>
                          <a:latin typeface="Open Sans" panose="020B0606030504020204" pitchFamily="34" charset="0"/>
                          <a:ea typeface="Open Sans" panose="020B0606030504020204" pitchFamily="34" charset="0"/>
                          <a:cs typeface="Open Sans" panose="020B0606030504020204" pitchFamily="34" charset="0"/>
                        </a:rPr>
                        <a:t>Caswell, I. &amp; Liang, B. (2020). </a:t>
                      </a:r>
                      <a:r>
                        <a:rPr lang="de-DE" sz="1400" b="0" i="0" u="none" strike="noStrike" kern="120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Recent</a:t>
                      </a:r>
                      <a:r>
                        <a:rPr lang="de-DE" sz="1400" b="0" i="0" u="none" strike="noStrike"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de-DE" sz="1400" b="0" i="0" u="none" strike="noStrike" kern="120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Advances</a:t>
                      </a:r>
                      <a:r>
                        <a:rPr lang="de-DE" sz="1400" b="0" i="0" u="none" strike="noStrike"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in Google </a:t>
                      </a:r>
                      <a:r>
                        <a:rPr lang="de-DE" sz="1400" b="0" i="0" u="none" strike="noStrike" kern="1200" err="1">
                          <a:solidFill>
                            <a:schemeClr val="tx1"/>
                          </a:solidFill>
                          <a:effectLst/>
                          <a:latin typeface="+mn-lt"/>
                          <a:ea typeface="+mn-ea"/>
                          <a:cs typeface="+mn-cs"/>
                        </a:rPr>
                        <a:t>Translate</a:t>
                      </a:r>
                      <a:r>
                        <a:rPr lang="de-DE" sz="1400" b="0" i="0" u="none" strike="noStrike" kern="1200">
                          <a:solidFill>
                            <a:schemeClr val="tx1"/>
                          </a:solidFill>
                          <a:effectLst/>
                          <a:latin typeface="+mn-lt"/>
                          <a:ea typeface="+mn-ea"/>
                          <a:cs typeface="+mn-cs"/>
                        </a:rPr>
                        <a:t>. Verfügbar unter:</a:t>
                      </a:r>
                      <a:r>
                        <a:rPr lang="en-US" sz="1400">
                          <a:solidFill>
                            <a:schemeClr val="tx2"/>
                          </a:solidFill>
                          <a:latin typeface="Open Sans" panose="020B0606030504020204" pitchFamily="34" charset="0"/>
                          <a:ea typeface="Open Sans" panose="020B0606030504020204" pitchFamily="34" charset="0"/>
                          <a:cs typeface="Open Sans" panose="020B0606030504020204" pitchFamily="34" charset="0"/>
                        </a:rPr>
                        <a:t> </a:t>
                      </a:r>
                      <a:r>
                        <a:rPr lang="en-US" sz="1400">
                          <a:solidFill>
                            <a:schemeClr val="tx2"/>
                          </a:solidFill>
                          <a:latin typeface="Open Sans" panose="020B0606030504020204" pitchFamily="34" charset="0"/>
                          <a:ea typeface="Open Sans" panose="020B0606030504020204" pitchFamily="34" charset="0"/>
                          <a:cs typeface="Open Sans" panose="020B0606030504020204" pitchFamily="34" charset="0"/>
                          <a:hlinkClick r:id="rId3"/>
                        </a:rPr>
                        <a:t>https://ai.googleblog.com/2020/06/recent-advances-in-google-translate.html</a:t>
                      </a:r>
                      <a:r>
                        <a:rPr lang="en-US" sz="1400">
                          <a:solidFill>
                            <a:schemeClr val="tx2"/>
                          </a:solidFill>
                          <a:latin typeface="Open Sans" panose="020B0606030504020204" pitchFamily="34" charset="0"/>
                          <a:ea typeface="Open Sans" panose="020B0606030504020204" pitchFamily="34" charset="0"/>
                          <a:cs typeface="Open Sans" panose="020B0606030504020204" pitchFamily="34" charset="0"/>
                        </a:rPr>
                        <a:t> </a:t>
                      </a:r>
                      <a:r>
                        <a:rPr lang="de-DE" sz="1400" b="0" i="0" u="none" strike="noStrike" kern="120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(Abgerufen: 11.05.2023)</a:t>
                      </a:r>
                      <a:endParaRPr lang="en-US" sz="140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152290820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400" b="1" i="0" kern="1200" cap="none" spc="150" baseline="0">
                          <a:solidFill>
                            <a:schemeClr val="bg2"/>
                          </a:solidFill>
                          <a:latin typeface="Open Sans" panose="020B0606030504020204" pitchFamily="34" charset="0"/>
                          <a:ea typeface="Open Sans" panose="020B0606030504020204" pitchFamily="34" charset="0"/>
                          <a:cs typeface="Open Sans" panose="020B0606030504020204" pitchFamily="34" charset="0"/>
                        </a:rPr>
                        <a:t>[3]</a:t>
                      </a:r>
                      <a:endParaRPr lang="de-DE" sz="140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lang="de-DE" sz="1400" b="0" i="0" u="none" strike="noStrike" kern="1200" dirty="0">
                          <a:solidFill>
                            <a:schemeClr val="tx1"/>
                          </a:solidFill>
                          <a:effectLst/>
                          <a:latin typeface="+mn-lt"/>
                          <a:ea typeface="+mn-ea"/>
                          <a:cs typeface="+mn-cs"/>
                        </a:rPr>
                        <a:t>Jasper (2023, 26.April). </a:t>
                      </a:r>
                      <a:r>
                        <a:rPr lang="de-DE" sz="1400" b="0" i="1" u="none" strike="noStrike" kern="1200" dirty="0">
                          <a:solidFill>
                            <a:schemeClr val="tx1"/>
                          </a:solidFill>
                          <a:effectLst/>
                          <a:latin typeface="+mn-lt"/>
                          <a:ea typeface="+mn-ea"/>
                          <a:cs typeface="+mn-cs"/>
                        </a:rPr>
                        <a:t>The Science of Jasper Art</a:t>
                      </a:r>
                      <a:r>
                        <a:rPr lang="de-DE" sz="1400" b="0" i="0" u="none" strike="noStrike" kern="1200" dirty="0">
                          <a:solidFill>
                            <a:schemeClr val="tx1"/>
                          </a:solidFill>
                          <a:effectLst/>
                          <a:latin typeface="+mn-lt"/>
                          <a:ea typeface="+mn-ea"/>
                          <a:cs typeface="+mn-cs"/>
                        </a:rPr>
                        <a:t>. </a:t>
                      </a:r>
                      <a:r>
                        <a:rPr lang="de-DE" sz="1400" b="0" i="0" u="none" strike="noStrike" kern="1200" dirty="0">
                          <a:solidFill>
                            <a:schemeClr val="tx1"/>
                          </a:solidFill>
                          <a:effectLst/>
                          <a:latin typeface="+mn-lt"/>
                          <a:ea typeface="+mn-ea"/>
                          <a:cs typeface="+mn-cs"/>
                          <a:hlinkClick r:id="rId4"/>
                        </a:rPr>
                        <a:t>https://help.jasper.ai/article/454-the-science-of-jasper-art</a:t>
                      </a:r>
                      <a:r>
                        <a:rPr lang="de-DE" sz="1400" b="0" i="0" u="none" strike="noStrike" kern="1200" dirty="0">
                          <a:solidFill>
                            <a:schemeClr val="tx1"/>
                          </a:solidFill>
                          <a:effectLst/>
                          <a:latin typeface="+mn-lt"/>
                          <a:ea typeface="+mn-ea"/>
                          <a:cs typeface="+mn-cs"/>
                        </a:rPr>
                        <a:t> (Abgerufen am 18.05.2023)</a:t>
                      </a:r>
                      <a:endParaRPr lang="en-US" sz="14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49717825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de-DE" sz="1400" b="1" i="0" kern="1200" cap="none" spc="150" baseline="0">
                          <a:solidFill>
                            <a:schemeClr val="bg2"/>
                          </a:solidFill>
                          <a:latin typeface="Open Sans" panose="020B0606030504020204" pitchFamily="34" charset="0"/>
                          <a:ea typeface="Open Sans" panose="020B0606030504020204" pitchFamily="34" charset="0"/>
                          <a:cs typeface="Open Sans" panose="020B0606030504020204" pitchFamily="34" charset="0"/>
                        </a:rPr>
                        <a:t>[4]</a:t>
                      </a:r>
                      <a:endParaRPr lang="de-DE" sz="140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lang="en-US"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Open AI (</a:t>
                      </a:r>
                      <a:r>
                        <a:rPr lang="en-US" sz="14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o.D.</a:t>
                      </a:r>
                      <a:r>
                        <a:rPr lang="en-US" sz="1400" dirty="0">
                          <a:solidFill>
                            <a:schemeClr val="tx1"/>
                          </a:solidFill>
                          <a:latin typeface="Open Sans" panose="020B0606030504020204" pitchFamily="34" charset="0"/>
                          <a:ea typeface="Open Sans" panose="020B0606030504020204" pitchFamily="34" charset="0"/>
                          <a:cs typeface="Open Sans" panose="020B0606030504020204" pitchFamily="34" charset="0"/>
                        </a:rPr>
                        <a:t>) Pioneering research on the path to AGI. </a:t>
                      </a:r>
                      <a:r>
                        <a:rPr lang="en-US" sz="1400" dirty="0">
                          <a:solidFill>
                            <a:schemeClr val="tx2"/>
                          </a:solidFill>
                          <a:latin typeface="Open Sans" panose="020B0606030504020204" pitchFamily="34" charset="0"/>
                          <a:ea typeface="Open Sans" panose="020B0606030504020204" pitchFamily="34" charset="0"/>
                          <a:cs typeface="Open Sans" panose="020B0606030504020204" pitchFamily="34" charset="0"/>
                          <a:hlinkClick r:id="rId5"/>
                        </a:rPr>
                        <a:t>https://openai.com/research/overview</a:t>
                      </a:r>
                      <a:r>
                        <a:rPr lang="en-US" sz="1400" dirty="0">
                          <a:solidFill>
                            <a:schemeClr val="tx2"/>
                          </a:solidFill>
                          <a:latin typeface="Open Sans" panose="020B0606030504020204" pitchFamily="34" charset="0"/>
                          <a:ea typeface="Open Sans" panose="020B0606030504020204" pitchFamily="34" charset="0"/>
                          <a:cs typeface="Open Sans" panose="020B0606030504020204" pitchFamily="34" charset="0"/>
                        </a:rPr>
                        <a:t> </a:t>
                      </a:r>
                      <a:r>
                        <a:rPr lang="de-DE" sz="1400" b="0" i="0" u="none" strike="noStrike" kern="1200" dirty="0">
                          <a:solidFill>
                            <a:schemeClr val="tx1"/>
                          </a:solidFill>
                          <a:effectLst/>
                          <a:latin typeface="+mn-lt"/>
                          <a:ea typeface="+mn-ea"/>
                          <a:cs typeface="+mn-cs"/>
                        </a:rPr>
                        <a:t>(Abgerufen am 18.05.2023)</a:t>
                      </a:r>
                      <a:endParaRPr lang="en-US" sz="14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1009051112"/>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de-DE" sz="1400" dirty="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marL="0" marR="0" lvl="0" indent="0" algn="l" defTabSz="457200" rtl="0" eaLnBrk="1" fontAlgn="auto" latinLnBrk="0" hangingPunct="1">
                        <a:lnSpc>
                          <a:spcPct val="100000"/>
                        </a:lnSpc>
                        <a:spcBef>
                          <a:spcPts val="0"/>
                        </a:spcBef>
                        <a:spcAft>
                          <a:spcPts val="600"/>
                        </a:spcAft>
                        <a:buClrTx/>
                        <a:buSzTx/>
                        <a:buFontTx/>
                        <a:buNone/>
                        <a:tabLst/>
                        <a:defRPr/>
                      </a:pPr>
                      <a:endParaRPr lang="en-US" sz="14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1808605731"/>
                  </a:ext>
                </a:extLst>
              </a:tr>
              <a:tr h="370840">
                <a:tc>
                  <a:txBody>
                    <a:bodyPr/>
                    <a:lstStyle/>
                    <a:p>
                      <a:endParaRPr lang="de-DE" sz="1400">
                        <a:latin typeface="Open Sans" panose="020B0606030504020204" pitchFamily="34" charset="0"/>
                        <a:ea typeface="Open Sans" panose="020B0606030504020204" pitchFamily="34" charset="0"/>
                        <a:cs typeface="Open Sans" panose="020B0606030504020204" pitchFamily="34" charset="0"/>
                      </a:endParaRPr>
                    </a:p>
                  </a:txBody>
                  <a:tcPr/>
                </a:tc>
                <a:tc>
                  <a:txBody>
                    <a:bodyPr/>
                    <a:lstStyle/>
                    <a:p>
                      <a:pPr>
                        <a:spcAft>
                          <a:spcPts val="600"/>
                        </a:spcAft>
                      </a:pPr>
                      <a:endParaRPr lang="de-DE" sz="14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txBody>
                  <a:tcPr/>
                </a:tc>
                <a:extLst>
                  <a:ext uri="{0D108BD9-81ED-4DB2-BD59-A6C34878D82A}">
                    <a16:rowId xmlns:a16="http://schemas.microsoft.com/office/drawing/2014/main" val="759933576"/>
                  </a:ext>
                </a:extLst>
              </a:tr>
            </a:tbl>
          </a:graphicData>
        </a:graphic>
      </p:graphicFrame>
    </p:spTree>
    <p:extLst>
      <p:ext uri="{BB962C8B-B14F-4D97-AF65-F5344CB8AC3E}">
        <p14:creationId xmlns:p14="http://schemas.microsoft.com/office/powerpoint/2010/main" val="1801244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737C63-01F4-931D-00EE-29D60FBFD056}"/>
              </a:ext>
            </a:extLst>
          </p:cNvPr>
          <p:cNvSpPr>
            <a:spLocks noGrp="1"/>
          </p:cNvSpPr>
          <p:nvPr>
            <p:ph type="title"/>
          </p:nvPr>
        </p:nvSpPr>
        <p:spPr/>
        <p:txBody>
          <a:bodyPr/>
          <a:lstStyle/>
          <a:p>
            <a:r>
              <a:rPr lang="de-DE" dirty="0"/>
              <a:t>Text 3</a:t>
            </a:r>
          </a:p>
        </p:txBody>
      </p:sp>
      <p:sp>
        <p:nvSpPr>
          <p:cNvPr id="3" name="Inhaltsplatzhalter 2">
            <a:extLst>
              <a:ext uri="{FF2B5EF4-FFF2-40B4-BE49-F238E27FC236}">
                <a16:creationId xmlns:a16="http://schemas.microsoft.com/office/drawing/2014/main" id="{90789016-5209-8335-E660-41A0F39D668A}"/>
              </a:ext>
            </a:extLst>
          </p:cNvPr>
          <p:cNvSpPr>
            <a:spLocks noGrp="1"/>
          </p:cNvSpPr>
          <p:nvPr>
            <p:ph idx="1"/>
          </p:nvPr>
        </p:nvSpPr>
        <p:spPr/>
        <p:txBody>
          <a:bodyPr>
            <a:normAutofit fontScale="92500" lnSpcReduction="10000"/>
          </a:bodyPr>
          <a:lstStyle/>
          <a:p>
            <a:r>
              <a:rPr lang="de-DE" b="0" i="0" dirty="0">
                <a:solidFill>
                  <a:schemeClr val="tx1"/>
                </a:solidFill>
                <a:effectLst/>
                <a:latin typeface="72"/>
              </a:rPr>
              <a:t>Sonette find ich sowas von beschissen, </a:t>
            </a:r>
            <a:br>
              <a:rPr lang="de-DE" b="0" i="0" dirty="0">
                <a:solidFill>
                  <a:schemeClr val="tx1"/>
                </a:solidFill>
                <a:effectLst/>
                <a:latin typeface="72"/>
              </a:rPr>
            </a:br>
            <a:r>
              <a:rPr lang="de-DE" b="0" i="0" dirty="0">
                <a:solidFill>
                  <a:schemeClr val="tx1"/>
                </a:solidFill>
                <a:effectLst/>
                <a:latin typeface="72"/>
              </a:rPr>
              <a:t>so eng, rigide, irgendwie nicht gut; </a:t>
            </a:r>
            <a:br>
              <a:rPr lang="de-DE" b="0" i="0" dirty="0">
                <a:solidFill>
                  <a:schemeClr val="tx1"/>
                </a:solidFill>
                <a:effectLst/>
                <a:latin typeface="72"/>
              </a:rPr>
            </a:br>
            <a:r>
              <a:rPr lang="de-DE" b="0" i="0" dirty="0">
                <a:solidFill>
                  <a:schemeClr val="tx1"/>
                </a:solidFill>
                <a:effectLst/>
                <a:latin typeface="72"/>
              </a:rPr>
              <a:t>es macht mich ehrlich richtig krank zu wissen, </a:t>
            </a:r>
            <a:br>
              <a:rPr lang="de-DE" b="0" i="0" dirty="0">
                <a:solidFill>
                  <a:schemeClr val="tx1"/>
                </a:solidFill>
                <a:effectLst/>
                <a:latin typeface="72"/>
              </a:rPr>
            </a:br>
            <a:r>
              <a:rPr lang="de-DE" b="0" i="0" dirty="0" err="1">
                <a:solidFill>
                  <a:schemeClr val="tx1"/>
                </a:solidFill>
                <a:effectLst/>
                <a:latin typeface="72"/>
              </a:rPr>
              <a:t>daß</a:t>
            </a:r>
            <a:r>
              <a:rPr lang="de-DE" b="0" i="0" dirty="0">
                <a:solidFill>
                  <a:schemeClr val="tx1"/>
                </a:solidFill>
                <a:effectLst/>
                <a:latin typeface="72"/>
              </a:rPr>
              <a:t> wer Sonette schreibt,</a:t>
            </a:r>
            <a:br>
              <a:rPr lang="de-DE" dirty="0">
                <a:solidFill>
                  <a:schemeClr val="tx1"/>
                </a:solidFill>
              </a:rPr>
            </a:br>
            <a:r>
              <a:rPr lang="de-DE" b="0" i="0" dirty="0">
                <a:solidFill>
                  <a:schemeClr val="tx1"/>
                </a:solidFill>
                <a:effectLst/>
                <a:latin typeface="72"/>
              </a:rPr>
              <a:t>angemessen blöde sein </a:t>
            </a:r>
            <a:r>
              <a:rPr lang="de-DE" b="0" i="0" dirty="0" err="1">
                <a:solidFill>
                  <a:schemeClr val="tx1"/>
                </a:solidFill>
                <a:effectLst/>
                <a:latin typeface="72"/>
              </a:rPr>
              <a:t>muß</a:t>
            </a:r>
            <a:r>
              <a:rPr lang="de-DE" b="0" i="0" dirty="0">
                <a:solidFill>
                  <a:schemeClr val="tx1"/>
                </a:solidFill>
                <a:effectLst/>
                <a:latin typeface="72"/>
              </a:rPr>
              <a:t>.</a:t>
            </a:r>
            <a:br>
              <a:rPr lang="de-DE" dirty="0">
                <a:solidFill>
                  <a:schemeClr val="tx1"/>
                </a:solidFill>
              </a:rPr>
            </a:br>
            <a:r>
              <a:rPr lang="de-DE" b="0" i="0" dirty="0">
                <a:solidFill>
                  <a:schemeClr val="tx1"/>
                </a:solidFill>
                <a:effectLst/>
                <a:latin typeface="72"/>
              </a:rPr>
              <a:t>Ich hab’ hier mal einen ganzen Haufen </a:t>
            </a:r>
            <a:br>
              <a:rPr lang="de-DE" dirty="0">
                <a:solidFill>
                  <a:schemeClr val="tx1"/>
                </a:solidFill>
              </a:rPr>
            </a:br>
            <a:r>
              <a:rPr lang="de-DE" b="0" i="0" dirty="0">
                <a:solidFill>
                  <a:schemeClr val="tx1"/>
                </a:solidFill>
                <a:effectLst/>
                <a:latin typeface="72"/>
              </a:rPr>
              <a:t>ausprobiert, aber ehrlich gesagt </a:t>
            </a:r>
            <a:br>
              <a:rPr lang="de-DE" dirty="0">
                <a:solidFill>
                  <a:schemeClr val="tx1"/>
                </a:solidFill>
              </a:rPr>
            </a:br>
            <a:r>
              <a:rPr lang="de-DE" b="0" i="0" dirty="0">
                <a:solidFill>
                  <a:schemeClr val="tx1"/>
                </a:solidFill>
                <a:effectLst/>
                <a:latin typeface="72"/>
              </a:rPr>
              <a:t>haben mich die immer krank gemacht, </a:t>
            </a:r>
            <a:br>
              <a:rPr lang="de-DE" dirty="0">
                <a:solidFill>
                  <a:schemeClr val="tx1"/>
                </a:solidFill>
              </a:rPr>
            </a:br>
            <a:r>
              <a:rPr lang="de-DE" b="0" i="0" dirty="0">
                <a:solidFill>
                  <a:schemeClr val="tx1"/>
                </a:solidFill>
                <a:effectLst/>
                <a:latin typeface="72"/>
              </a:rPr>
              <a:t>vielleicht, weil ich nicht in Worte fassen </a:t>
            </a:r>
            <a:br>
              <a:rPr lang="de-DE" dirty="0">
                <a:solidFill>
                  <a:schemeClr val="tx1"/>
                </a:solidFill>
              </a:rPr>
            </a:br>
            <a:r>
              <a:rPr lang="de-DE" b="0" i="0" dirty="0">
                <a:solidFill>
                  <a:schemeClr val="tx1"/>
                </a:solidFill>
                <a:effectLst/>
                <a:latin typeface="72"/>
              </a:rPr>
              <a:t>kann, was in mir drin ist, und deshalb </a:t>
            </a:r>
            <a:br>
              <a:rPr lang="de-DE" dirty="0">
                <a:solidFill>
                  <a:schemeClr val="tx1"/>
                </a:solidFill>
              </a:rPr>
            </a:br>
            <a:r>
              <a:rPr lang="de-DE" b="0" i="0" dirty="0">
                <a:solidFill>
                  <a:schemeClr val="tx1"/>
                </a:solidFill>
                <a:effectLst/>
                <a:latin typeface="72"/>
              </a:rPr>
              <a:t>weiß ich nicht, wie ich die Stücke kürzen </a:t>
            </a:r>
            <a:br>
              <a:rPr lang="de-DE" dirty="0">
                <a:solidFill>
                  <a:schemeClr val="tx1"/>
                </a:solidFill>
              </a:rPr>
            </a:br>
            <a:r>
              <a:rPr lang="de-DE" b="0" i="0" dirty="0">
                <a:solidFill>
                  <a:schemeClr val="tx1"/>
                </a:solidFill>
                <a:effectLst/>
                <a:latin typeface="72"/>
              </a:rPr>
              <a:t>soll. – und dann die Regeln. es gibt </a:t>
            </a:r>
            <a:br>
              <a:rPr lang="de-DE" dirty="0">
                <a:solidFill>
                  <a:schemeClr val="tx1"/>
                </a:solidFill>
              </a:rPr>
            </a:br>
            <a:r>
              <a:rPr lang="de-DE" b="0" i="0" dirty="0">
                <a:solidFill>
                  <a:schemeClr val="tx1"/>
                </a:solidFill>
                <a:effectLst/>
                <a:latin typeface="72"/>
              </a:rPr>
              <a:t>Regeln für Sonette?! – ich meine, </a:t>
            </a:r>
            <a:br>
              <a:rPr lang="de-DE" dirty="0">
                <a:solidFill>
                  <a:schemeClr val="tx1"/>
                </a:solidFill>
              </a:rPr>
            </a:br>
            <a:r>
              <a:rPr lang="de-DE" b="0" i="0" dirty="0">
                <a:solidFill>
                  <a:schemeClr val="tx1"/>
                </a:solidFill>
                <a:effectLst/>
                <a:latin typeface="72"/>
              </a:rPr>
              <a:t>warum nicht für Dönerbuden?</a:t>
            </a:r>
            <a:endParaRPr lang="de-DE" dirty="0">
              <a:solidFill>
                <a:schemeClr val="tx1"/>
              </a:solidFill>
            </a:endParaRPr>
          </a:p>
        </p:txBody>
      </p:sp>
      <p:sp>
        <p:nvSpPr>
          <p:cNvPr id="4" name="Fußzeilenplatzhalter 3">
            <a:extLst>
              <a:ext uri="{FF2B5EF4-FFF2-40B4-BE49-F238E27FC236}">
                <a16:creationId xmlns:a16="http://schemas.microsoft.com/office/drawing/2014/main" id="{B8382B64-F143-6A60-937C-6EF668B08DD4}"/>
              </a:ext>
            </a:extLst>
          </p:cNvPr>
          <p:cNvSpPr>
            <a:spLocks noGrp="1"/>
          </p:cNvSpPr>
          <p:nvPr>
            <p:ph type="ftr" sz="quarter" idx="11"/>
          </p:nvPr>
        </p:nvSpPr>
        <p:spPr/>
        <p:txBody>
          <a:bodyPr/>
          <a:lstStyle/>
          <a:p>
            <a:endParaRPr lang="de-DE" dirty="0"/>
          </a:p>
        </p:txBody>
      </p:sp>
    </p:spTree>
    <p:extLst>
      <p:ext uri="{BB962C8B-B14F-4D97-AF65-F5344CB8AC3E}">
        <p14:creationId xmlns:p14="http://schemas.microsoft.com/office/powerpoint/2010/main" val="1496560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F19B7BD3-AE87-4B93-B5EF-B855DC248218}"/>
              </a:ext>
            </a:extLst>
          </p:cNvPr>
          <p:cNvSpPr>
            <a:spLocks noGrp="1"/>
          </p:cNvSpPr>
          <p:nvPr>
            <p:ph sz="half" idx="1"/>
          </p:nvPr>
        </p:nvSpPr>
        <p:spPr/>
        <p:txBody>
          <a:bodyPr>
            <a:normAutofit fontScale="92500" lnSpcReduction="20000"/>
          </a:bodyPr>
          <a:lstStyle/>
          <a:p>
            <a:pPr marL="0" indent="0">
              <a:buNone/>
            </a:pPr>
            <a:r>
              <a:rPr lang="de-DE" sz="2600" i="1" dirty="0">
                <a:solidFill>
                  <a:schemeClr val="tx1"/>
                </a:solidFill>
                <a:latin typeface="72"/>
              </a:rPr>
              <a:t>Mit Original-Fortführung:</a:t>
            </a:r>
          </a:p>
          <a:p>
            <a:pPr marL="0" indent="0">
              <a:buNone/>
            </a:pPr>
            <a:endParaRPr lang="de-DE" sz="2000" i="1" dirty="0">
              <a:solidFill>
                <a:schemeClr val="tx1"/>
              </a:solidFill>
              <a:latin typeface="72"/>
            </a:endParaRPr>
          </a:p>
          <a:p>
            <a:pPr marL="0" indent="0">
              <a:buNone/>
            </a:pPr>
            <a:br>
              <a:rPr lang="de-DE" dirty="0">
                <a:solidFill>
                  <a:schemeClr val="tx1"/>
                </a:solidFill>
                <a:latin typeface="72"/>
              </a:rPr>
            </a:br>
            <a:r>
              <a:rPr lang="de-DE" b="0" i="0" dirty="0">
                <a:solidFill>
                  <a:schemeClr val="tx1"/>
                </a:solidFill>
                <a:effectLst/>
                <a:latin typeface="72"/>
              </a:rPr>
              <a:t>Versunken in die Nacht. So wie man manchmal den Kopf senkt, um nachzudenken, so ganz versunken sein in die Nacht. Ringsum schlafen die Menschen. Eine kleine Schauspielerei, eine unschuldige Selbsttäuschung, </a:t>
            </a:r>
            <a:r>
              <a:rPr lang="de-DE" b="0" i="0" dirty="0" err="1">
                <a:solidFill>
                  <a:schemeClr val="tx1"/>
                </a:solidFill>
                <a:effectLst/>
                <a:latin typeface="72"/>
              </a:rPr>
              <a:t>daß</a:t>
            </a:r>
            <a:r>
              <a:rPr lang="de-DE" b="0" i="0" dirty="0">
                <a:solidFill>
                  <a:schemeClr val="tx1"/>
                </a:solidFill>
                <a:effectLst/>
                <a:latin typeface="72"/>
              </a:rPr>
              <a:t> sie in Häusern schlafen, in festen Betten, unter festem Dach, ausgestreckt oder geduckt auf Matratzen, in Tüchern, unter Decken, in Wirklichkeit haben sie sich zusammengefunden wie damals einmal und wie später in wüster Gegend, ein Lager im Freien, eine unübersehbare Zahl Menschen, ein Heer, ein Volk, unter kaltem Himmel auf kalter Erde, hingeworfen wo man früher stand, die Stirn auf den Arm gedrückt, das Gesicht gegen den Boden hin, ruhig atmend.</a:t>
            </a:r>
            <a:br>
              <a:rPr lang="de-DE" dirty="0">
                <a:solidFill>
                  <a:srgbClr val="C00000"/>
                </a:solidFill>
              </a:rPr>
            </a:br>
            <a:r>
              <a:rPr lang="de-DE" b="0" i="0" dirty="0">
                <a:solidFill>
                  <a:srgbClr val="32363A"/>
                </a:solidFill>
                <a:effectLst/>
                <a:latin typeface="72"/>
              </a:rPr>
              <a:t> </a:t>
            </a:r>
            <a:endParaRPr lang="de-DE" dirty="0"/>
          </a:p>
          <a:p>
            <a:endParaRPr lang="de-DE" dirty="0"/>
          </a:p>
        </p:txBody>
      </p:sp>
      <p:sp>
        <p:nvSpPr>
          <p:cNvPr id="3" name="Inhaltsplatzhalter 2">
            <a:extLst>
              <a:ext uri="{FF2B5EF4-FFF2-40B4-BE49-F238E27FC236}">
                <a16:creationId xmlns:a16="http://schemas.microsoft.com/office/drawing/2014/main" id="{BA1440C7-CD0B-47F9-8D7A-EAD8C6921DCC}"/>
              </a:ext>
            </a:extLst>
          </p:cNvPr>
          <p:cNvSpPr>
            <a:spLocks noGrp="1"/>
          </p:cNvSpPr>
          <p:nvPr>
            <p:ph sz="half" idx="2"/>
          </p:nvPr>
        </p:nvSpPr>
        <p:spPr/>
        <p:txBody>
          <a:bodyPr>
            <a:normAutofit fontScale="92500"/>
          </a:bodyPr>
          <a:lstStyle/>
          <a:p>
            <a:pPr marL="0" indent="0">
              <a:buNone/>
            </a:pPr>
            <a:r>
              <a:rPr lang="de-DE" sz="2400" i="1" dirty="0">
                <a:solidFill>
                  <a:srgbClr val="00B050"/>
                </a:solidFill>
                <a:effectLst/>
                <a:latin typeface="72"/>
              </a:rPr>
              <a:t>Mit KI-Fortführung (GPT-2):</a:t>
            </a:r>
            <a:br>
              <a:rPr lang="de-DE" sz="2400" i="1" dirty="0">
                <a:solidFill>
                  <a:srgbClr val="00B050"/>
                </a:solidFill>
                <a:effectLst/>
                <a:latin typeface="72"/>
              </a:rPr>
            </a:br>
            <a:endParaRPr lang="de-DE" sz="2400" i="1" dirty="0">
              <a:solidFill>
                <a:srgbClr val="00B050"/>
              </a:solidFill>
              <a:effectLst/>
              <a:latin typeface="72"/>
            </a:endParaRPr>
          </a:p>
          <a:p>
            <a:pPr marL="0" indent="0">
              <a:buNone/>
            </a:pPr>
            <a:r>
              <a:rPr lang="de-DE" i="0" dirty="0">
                <a:solidFill>
                  <a:srgbClr val="00B050"/>
                </a:solidFill>
                <a:effectLst/>
                <a:latin typeface="72"/>
              </a:rPr>
              <a:t>Versunken in die Nacht. So wie man manchmal den Kopf senkt, um nachzudenken, so ganz versunken sein in die Nacht. Ringsum schlafen die Menschen. Eine kleine Schauspielerei, eine unschuldige Selbsttäuschung, </a:t>
            </a:r>
            <a:r>
              <a:rPr lang="de-DE" i="0" dirty="0" err="1">
                <a:solidFill>
                  <a:srgbClr val="00B050"/>
                </a:solidFill>
                <a:effectLst/>
                <a:latin typeface="72"/>
              </a:rPr>
              <a:t>daß</a:t>
            </a:r>
            <a:r>
              <a:rPr lang="de-DE" i="0" dirty="0">
                <a:solidFill>
                  <a:srgbClr val="00B050"/>
                </a:solidFill>
                <a:effectLst/>
                <a:latin typeface="72"/>
              </a:rPr>
              <a:t> sie in Häusern schlafen, in festen Betten, unter festem Dach, in ihren eigenen Betten, in Häusern, die nicht ihnen gehören. Ohne jede Sorge in der Welt, umgeben von gleichen Menschen. Alles in vollkommener Stille, alles im schwachen Licht der Sterne. Sie träumen nicht, sie schlafen nur tief und fest. Sie tun der Welt nichts an. Nur der Wind und die Kälte können sie aufwecken. Der Himmel ist immer noch dunkel, aber jetzt ist er klar.</a:t>
            </a:r>
            <a:endParaRPr lang="de-DE" dirty="0">
              <a:solidFill>
                <a:srgbClr val="00B050"/>
              </a:solidFill>
            </a:endParaRPr>
          </a:p>
          <a:p>
            <a:endParaRPr lang="de-DE" dirty="0"/>
          </a:p>
        </p:txBody>
      </p:sp>
      <p:sp>
        <p:nvSpPr>
          <p:cNvPr id="4" name="Titel 3">
            <a:extLst>
              <a:ext uri="{FF2B5EF4-FFF2-40B4-BE49-F238E27FC236}">
                <a16:creationId xmlns:a16="http://schemas.microsoft.com/office/drawing/2014/main" id="{45502B13-F724-483E-9660-9978B55AA357}"/>
              </a:ext>
            </a:extLst>
          </p:cNvPr>
          <p:cNvSpPr>
            <a:spLocks noGrp="1"/>
          </p:cNvSpPr>
          <p:nvPr>
            <p:ph type="title"/>
          </p:nvPr>
        </p:nvSpPr>
        <p:spPr>
          <a:xfrm>
            <a:off x="474133" y="274639"/>
            <a:ext cx="11260667" cy="1143000"/>
          </a:xfrm>
        </p:spPr>
        <p:txBody>
          <a:bodyPr/>
          <a:lstStyle/>
          <a:p>
            <a:r>
              <a:rPr lang="de-DE" sz="3200" dirty="0"/>
              <a:t>Text 1 - Franz Kafka: Nachts (KI)</a:t>
            </a:r>
            <a:br>
              <a:rPr lang="de-DE" sz="3200" dirty="0">
                <a:solidFill>
                  <a:srgbClr val="00B050"/>
                </a:solidFill>
              </a:rPr>
            </a:br>
            <a:endParaRPr lang="de-DE" dirty="0"/>
          </a:p>
        </p:txBody>
      </p:sp>
      <p:sp>
        <p:nvSpPr>
          <p:cNvPr id="5" name="Fußzeilenplatzhalter 4">
            <a:extLst>
              <a:ext uri="{FF2B5EF4-FFF2-40B4-BE49-F238E27FC236}">
                <a16:creationId xmlns:a16="http://schemas.microsoft.com/office/drawing/2014/main" id="{D92D2B93-EF65-455C-9FCF-E05E3242AB61}"/>
              </a:ext>
            </a:extLst>
          </p:cNvPr>
          <p:cNvSpPr>
            <a:spLocks noGrp="1"/>
          </p:cNvSpPr>
          <p:nvPr>
            <p:ph type="ftr" sz="quarter" idx="11"/>
          </p:nvPr>
        </p:nvSpPr>
        <p:spPr/>
        <p:txBody>
          <a:bodyPr/>
          <a:lstStyle/>
          <a:p>
            <a:endParaRPr lang="de-DE" dirty="0">
              <a:solidFill>
                <a:schemeClr val="tx1">
                  <a:lumMod val="65000"/>
                  <a:lumOff val="35000"/>
                </a:schemeClr>
              </a:solidFill>
            </a:endParaRPr>
          </a:p>
          <a:p>
            <a:endParaRPr lang="de-DE" dirty="0">
              <a:solidFill>
                <a:schemeClr val="tx1">
                  <a:lumMod val="65000"/>
                  <a:lumOff val="35000"/>
                </a:schemeClr>
              </a:solidFill>
            </a:endParaRPr>
          </a:p>
          <a:p>
            <a:endParaRPr lang="de-DE" dirty="0"/>
          </a:p>
          <a:p>
            <a:endParaRPr lang="de-DE" dirty="0"/>
          </a:p>
          <a:p>
            <a:endParaRPr lang="de-DE" dirty="0"/>
          </a:p>
        </p:txBody>
      </p:sp>
    </p:spTree>
    <p:extLst>
      <p:ext uri="{BB962C8B-B14F-4D97-AF65-F5344CB8AC3E}">
        <p14:creationId xmlns:p14="http://schemas.microsoft.com/office/powerpoint/2010/main" val="2479172374"/>
      </p:ext>
    </p:extLst>
  </p:cSld>
  <p:clrMapOvr>
    <a:masterClrMapping/>
  </p:clrMapOvr>
</p:sld>
</file>

<file path=ppt/theme/theme1.xml><?xml version="1.0" encoding="utf-8"?>
<a:theme xmlns:a="http://schemas.openxmlformats.org/drawingml/2006/main" name="CogSci_2017_Brucker_etal_NIRS3">
  <a:themeElements>
    <a:clrScheme name="IWMsche Agentur-Farben">
      <a:dk1>
        <a:sysClr val="windowText" lastClr="000000"/>
      </a:dk1>
      <a:lt1>
        <a:sysClr val="window" lastClr="FFFFFF"/>
      </a:lt1>
      <a:dk2>
        <a:srgbClr val="465050"/>
      </a:dk2>
      <a:lt2>
        <a:srgbClr val="FF6900"/>
      </a:lt2>
      <a:accent1>
        <a:srgbClr val="B4B4B4"/>
      </a:accent1>
      <a:accent2>
        <a:srgbClr val="FF6900"/>
      </a:accent2>
      <a:accent3>
        <a:srgbClr val="465050"/>
      </a:accent3>
      <a:accent4>
        <a:srgbClr val="78004B"/>
      </a:accent4>
      <a:accent5>
        <a:srgbClr val="3CB4DC"/>
      </a:accent5>
      <a:accent6>
        <a:srgbClr val="91C86E"/>
      </a:accent6>
      <a:hlink>
        <a:srgbClr val="0000FF"/>
      </a:hlink>
      <a:folHlink>
        <a:srgbClr val="800080"/>
      </a:folHlink>
    </a:clrScheme>
    <a:fontScheme name="IWM, Open San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a:noFill/>
        </a:ln>
        <a:effectLst/>
      </a:spPr>
      <a:bodyPr rtlCol="0" anchor="ctr"/>
      <a:lstStyle>
        <a:defPPr algn="ctr">
          <a:defRPr dirty="0" err="1" smtClean="0">
            <a:latin typeface="Open Sans" panose="020B0606030504020204" pitchFamily="34" charset="0"/>
            <a:ea typeface="Open Sans" panose="020B0606030504020204" pitchFamily="34" charset="0"/>
            <a:cs typeface="Open Sans" panose="020B0606030504020204" pitchFamily="34" charset="0"/>
          </a:defRPr>
        </a:defPPr>
      </a:lstStyle>
      <a:style>
        <a:lnRef idx="1">
          <a:schemeClr val="accent1"/>
        </a:lnRef>
        <a:fillRef idx="3">
          <a:schemeClr val="accent1"/>
        </a:fillRef>
        <a:effectRef idx="2">
          <a:schemeClr val="accent1"/>
        </a:effectRef>
        <a:fontRef idx="minor">
          <a:schemeClr val="lt1"/>
        </a:fontRef>
      </a:style>
    </a:spDef>
    <a:lnDef>
      <a:spPr>
        <a:ln w="19050">
          <a:solidFill>
            <a:schemeClr val="tx2">
              <a:lumMod val="60000"/>
              <a:lumOff val="40000"/>
            </a:schemeClr>
          </a:solidFill>
          <a:tailEnd type="none"/>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err="1" smtClean="0">
            <a:solidFill>
              <a:schemeClr val="tx2"/>
            </a:solidFill>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eeab9dd-cab0-4e4e-8c7f-5b6376214c0a" xsi:nil="true"/>
    <lcf76f155ced4ddcb4097134ff3c332f xmlns="204173db-ccbf-4bc3-be15-ccae9dc82e21">
      <Terms xmlns="http://schemas.microsoft.com/office/infopath/2007/PartnerControls"/>
    </lcf76f155ced4ddcb4097134ff3c332f>
    <SharedWithUsers xmlns="4eeab9dd-cab0-4e4e-8c7f-5b6376214c0a">
      <UserInfo>
        <DisplayName>Nina Fischer</DisplayName>
        <AccountId>13</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D5A7292CC4DC3A4A9DFE36F7819B1170" ma:contentTypeVersion="12" ma:contentTypeDescription="Ein neues Dokument erstellen." ma:contentTypeScope="" ma:versionID="c0f8bd84b008ccb382ba8fb9f7015e65">
  <xsd:schema xmlns:xsd="http://www.w3.org/2001/XMLSchema" xmlns:xs="http://www.w3.org/2001/XMLSchema" xmlns:p="http://schemas.microsoft.com/office/2006/metadata/properties" xmlns:ns2="204173db-ccbf-4bc3-be15-ccae9dc82e21" xmlns:ns3="4eeab9dd-cab0-4e4e-8c7f-5b6376214c0a" targetNamespace="http://schemas.microsoft.com/office/2006/metadata/properties" ma:root="true" ma:fieldsID="4b83299e3c70f17c93fa5a4a9ce47d2f" ns2:_="" ns3:_="">
    <xsd:import namespace="204173db-ccbf-4bc3-be15-ccae9dc82e21"/>
    <xsd:import namespace="4eeab9dd-cab0-4e4e-8c7f-5b6376214c0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4173db-ccbf-4bc3-be15-ccae9dc82e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Bildmarkierungen" ma:readOnly="false" ma:fieldId="{5cf76f15-5ced-4ddc-b409-7134ff3c332f}" ma:taxonomyMulti="true" ma:sspId="363978d3-2ebd-4e31-b4a7-bc5875992167"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eeab9dd-cab0-4e4e-8c7f-5b6376214c0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e6fa2e12-e37e-46b1-abf1-eefab5175020}" ma:internalName="TaxCatchAll" ma:showField="CatchAllData" ma:web="4eeab9dd-cab0-4e4e-8c7f-5b6376214c0a">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36789E-CA66-4D62-8AAA-C28AA3092175}">
  <ds:schemaRefs>
    <ds:schemaRef ds:uri="204173db-ccbf-4bc3-be15-ccae9dc82e21"/>
    <ds:schemaRef ds:uri="4eeab9dd-cab0-4e4e-8c7f-5b6376214c0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F376EBF-8513-49A1-A772-19398ACF4B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04173db-ccbf-4bc3-be15-ccae9dc82e21"/>
    <ds:schemaRef ds:uri="4eeab9dd-cab0-4e4e-8c7f-5b6376214c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1AA0F9-81EA-46FE-8295-23D72768C8C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8202</Words>
  <Application>Microsoft Office PowerPoint</Application>
  <PresentationFormat>Breitbild</PresentationFormat>
  <Paragraphs>686</Paragraphs>
  <Slides>76</Slides>
  <Notes>26</Notes>
  <HiddenSlides>3</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76</vt:i4>
      </vt:variant>
    </vt:vector>
  </HeadingPairs>
  <TitlesOfParts>
    <vt:vector size="85" baseType="lpstr">
      <vt:lpstr>72</vt:lpstr>
      <vt:lpstr>Arial</vt:lpstr>
      <vt:lpstr>Calibri</vt:lpstr>
      <vt:lpstr>Open Sans</vt:lpstr>
      <vt:lpstr>Open Sans SemiBold</vt:lpstr>
      <vt:lpstr>Open Sans SemiBold</vt:lpstr>
      <vt:lpstr>SegoeUI</vt:lpstr>
      <vt:lpstr>Wingdings</vt:lpstr>
      <vt:lpstr>CogSci_2017_Brucker_etal_NIRS3</vt:lpstr>
      <vt:lpstr>künstliche Intelligenz beim kreativen schreiben</vt:lpstr>
      <vt:lpstr>Gliederung</vt:lpstr>
      <vt:lpstr>Denken sie, dieser Text wurde von einer KI verfasst?</vt:lpstr>
      <vt:lpstr>Text 1</vt:lpstr>
      <vt:lpstr>Text 1</vt:lpstr>
      <vt:lpstr>Text 2</vt:lpstr>
      <vt:lpstr>Text 2</vt:lpstr>
      <vt:lpstr>Text 3</vt:lpstr>
      <vt:lpstr>Text 1 - Franz Kafka: Nachts (KI) </vt:lpstr>
      <vt:lpstr>Text 2 - Franz Kafka: Die Brücke (KI) </vt:lpstr>
      <vt:lpstr>Text 3 – Robert Gernhardt: Materialien zu einer Kritik (KI) </vt:lpstr>
      <vt:lpstr>Einstieg</vt:lpstr>
      <vt:lpstr>ChatGPT in Education: Global Reactions to AI Innovations</vt:lpstr>
      <vt:lpstr>Theorie: Frühere Forschungen zum Schreiben narrativer Texte mit KI  </vt:lpstr>
      <vt:lpstr> Künstliche Intelligenz gegen Maya Angelou: Experimentelle Beweise dafür, dass Menschen nicht zwischen KI-generierter und von Menschen geschriebener Poesie unterscheiden können nils Köbis &amp; Luca Mossink (2021)</vt:lpstr>
      <vt:lpstr>Der Dichter: Wie gut sind die subjektive Glaubwürdigkeit und die stilistische Qualität literarischer Kurztexte, die mit einem Werkzeug der künstlichen Intelligenz geschrieben wurden, im Vergleich zu Texten, die von menschlichen Autoren verfasst wurden? Vivian Emily Gunser, Steffen Gottschling, Birgit Brucker, Sandra Richter, Dîlan Canan Çakir &amp; Peter Gerjets (2022)</vt:lpstr>
      <vt:lpstr>PowerPoint-Präsentation</vt:lpstr>
      <vt:lpstr>KI Tools beim Kreativen Schreiben?</vt:lpstr>
      <vt:lpstr>Schreib-tools</vt:lpstr>
      <vt:lpstr>Anwendungen</vt:lpstr>
      <vt:lpstr>Anwendungen</vt:lpstr>
      <vt:lpstr>Anwendungen</vt:lpstr>
      <vt:lpstr>Weitere KI-basierte Anwendungen</vt:lpstr>
      <vt:lpstr>Gefährdet Chat GPT die Kreativität?</vt:lpstr>
      <vt:lpstr>Chat GPT – RISIKO oder Chance?</vt:lpstr>
      <vt:lpstr>Was ist überhaupt “Kreativität“?</vt:lpstr>
      <vt:lpstr>Kreativität</vt:lpstr>
      <vt:lpstr>Kreativität</vt:lpstr>
      <vt:lpstr>Kreativität Künstliche Intelligenz beim kreativen schreiben</vt:lpstr>
      <vt:lpstr>Kreativität</vt:lpstr>
      <vt:lpstr>Kreativität</vt:lpstr>
      <vt:lpstr>Was sagen Sie: Ist chat gpt kreativ? (Risiken)</vt:lpstr>
      <vt:lpstr>Risiken</vt:lpstr>
      <vt:lpstr>Risiken</vt:lpstr>
      <vt:lpstr>Risiken</vt:lpstr>
      <vt:lpstr>Risiken</vt:lpstr>
      <vt:lpstr>fördert Chat GPT die Kreativität? (Chancen)</vt:lpstr>
      <vt:lpstr>ChanCen</vt:lpstr>
      <vt:lpstr>ChanCen</vt:lpstr>
      <vt:lpstr>ChanCen</vt:lpstr>
      <vt:lpstr>ChanCen</vt:lpstr>
      <vt:lpstr>Chat GPT In der Lehre Reguliert einsetzen?</vt:lpstr>
      <vt:lpstr>Kurzfristige Lösungen / Work-arounds</vt:lpstr>
      <vt:lpstr>Kurzfristige Lösungen / Work-arounds</vt:lpstr>
      <vt:lpstr>Langfristige Lösungen</vt:lpstr>
      <vt:lpstr>Langfristige Lösungen</vt:lpstr>
      <vt:lpstr>Langfristige Lösungen</vt:lpstr>
      <vt:lpstr>GedichtAnalyse mit Chat-gpt: Der Panther</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GedichtAnalyse: GPT Gedicht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Überlegen Sie sich Aufgaben zum Thema „kreativES Schreiben“, Bei denen Sich Chat-GPT einsetzen Lässt.</vt:lpstr>
      <vt:lpstr>Unterrichtsgestaltung</vt:lpstr>
      <vt:lpstr>PowerPoint-Präsentation</vt:lpstr>
      <vt:lpstr>PowerPoint-Präsentation</vt:lpstr>
      <vt:lpstr>Unterrichtsgestaltung</vt:lpstr>
      <vt:lpstr>Empfehlungen der Bundesländer</vt:lpstr>
      <vt:lpstr>QUELLEN</vt:lpstr>
      <vt:lpstr>Quellen</vt:lpstr>
      <vt:lpstr>QUELLEN</vt:lpstr>
      <vt:lpstr>QUELLEN</vt:lpstr>
      <vt:lpstr>Internetseiten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Vivian Gunser</dc:creator>
  <cp:lastModifiedBy>Vivian Gunser</cp:lastModifiedBy>
  <cp:revision>258</cp:revision>
  <dcterms:created xsi:type="dcterms:W3CDTF">2021-01-15T10:52:54Z</dcterms:created>
  <dcterms:modified xsi:type="dcterms:W3CDTF">2023-06-12T10:27:36Z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0x010100D5A7292CC4DC3A4A9DFE36F7819B1170</vt:lpwstr>
  </property>
  <property fmtid="{D5CDD505-2E9C-101B-9397-08002B2CF9AE}" pid="3" name="MediaServiceImageTags">
    <vt:lpwstr/>
  </property>
</Properties>
</file>